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ink/ink1.xml" ContentType="application/inkml+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ink/ink2.xml" ContentType="application/inkml+xml"/>
  <Override PartName="/ppt/ink/ink3.xml" ContentType="application/inkml+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ink/ink4.xml" ContentType="application/inkml+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ink/ink5.xml" ContentType="application/inkml+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74" r:id="rId3"/>
    <p:sldMasterId id="2147483687" r:id="rId4"/>
    <p:sldMasterId id="2147483700" r:id="rId5"/>
    <p:sldMasterId id="2147483731" r:id="rId6"/>
  </p:sldMasterIdLst>
  <p:notesMasterIdLst>
    <p:notesMasterId r:id="rId170"/>
  </p:notesMasterIdLst>
  <p:sldIdLst>
    <p:sldId id="854" r:id="rId7"/>
    <p:sldId id="2615" r:id="rId8"/>
    <p:sldId id="2617" r:id="rId9"/>
    <p:sldId id="2618" r:id="rId10"/>
    <p:sldId id="2619" r:id="rId11"/>
    <p:sldId id="2620" r:id="rId12"/>
    <p:sldId id="895" r:id="rId13"/>
    <p:sldId id="1497" r:id="rId14"/>
    <p:sldId id="1181" r:id="rId15"/>
    <p:sldId id="2467" r:id="rId16"/>
    <p:sldId id="2474" r:id="rId17"/>
    <p:sldId id="2475" r:id="rId18"/>
    <p:sldId id="2621" r:id="rId19"/>
    <p:sldId id="266" r:id="rId20"/>
    <p:sldId id="2574" r:id="rId21"/>
    <p:sldId id="2575" r:id="rId22"/>
    <p:sldId id="2077" r:id="rId23"/>
    <p:sldId id="2576" r:id="rId24"/>
    <p:sldId id="2577" r:id="rId25"/>
    <p:sldId id="2585" r:id="rId26"/>
    <p:sldId id="2583" r:id="rId27"/>
    <p:sldId id="261" r:id="rId28"/>
    <p:sldId id="2333" r:id="rId29"/>
    <p:sldId id="2324" r:id="rId30"/>
    <p:sldId id="2644" r:id="rId31"/>
    <p:sldId id="2643" r:id="rId32"/>
    <p:sldId id="323" r:id="rId33"/>
    <p:sldId id="360" r:id="rId34"/>
    <p:sldId id="1956" r:id="rId35"/>
    <p:sldId id="2622" r:id="rId36"/>
    <p:sldId id="2354" r:id="rId37"/>
    <p:sldId id="361" r:id="rId38"/>
    <p:sldId id="381" r:id="rId39"/>
    <p:sldId id="2355" r:id="rId40"/>
    <p:sldId id="2645" r:id="rId41"/>
    <p:sldId id="1986" r:id="rId42"/>
    <p:sldId id="362" r:id="rId43"/>
    <p:sldId id="363" r:id="rId44"/>
    <p:sldId id="2623" r:id="rId45"/>
    <p:sldId id="2646" r:id="rId46"/>
    <p:sldId id="1213" r:id="rId47"/>
    <p:sldId id="1477" r:id="rId48"/>
    <p:sldId id="2625" r:id="rId49"/>
    <p:sldId id="2014" r:id="rId50"/>
    <p:sldId id="1949" r:id="rId51"/>
    <p:sldId id="1560" r:id="rId52"/>
    <p:sldId id="2626" r:id="rId53"/>
    <p:sldId id="329" r:id="rId54"/>
    <p:sldId id="366" r:id="rId55"/>
    <p:sldId id="2640" r:id="rId56"/>
    <p:sldId id="2641" r:id="rId57"/>
    <p:sldId id="279" r:id="rId58"/>
    <p:sldId id="305" r:id="rId59"/>
    <p:sldId id="309" r:id="rId60"/>
    <p:sldId id="2649" r:id="rId61"/>
    <p:sldId id="1958" r:id="rId62"/>
    <p:sldId id="2627" r:id="rId63"/>
    <p:sldId id="2642" r:id="rId64"/>
    <p:sldId id="1959" r:id="rId65"/>
    <p:sldId id="1960" r:id="rId66"/>
    <p:sldId id="358" r:id="rId67"/>
    <p:sldId id="382" r:id="rId68"/>
    <p:sldId id="328" r:id="rId69"/>
    <p:sldId id="369" r:id="rId70"/>
    <p:sldId id="2628" r:id="rId71"/>
    <p:sldId id="2582" r:id="rId72"/>
    <p:sldId id="302" r:id="rId73"/>
    <p:sldId id="303" r:id="rId74"/>
    <p:sldId id="2604" r:id="rId75"/>
    <p:sldId id="287" r:id="rId76"/>
    <p:sldId id="1533" r:id="rId77"/>
    <p:sldId id="499" r:id="rId78"/>
    <p:sldId id="2376" r:id="rId79"/>
    <p:sldId id="2377" r:id="rId80"/>
    <p:sldId id="290" r:id="rId81"/>
    <p:sldId id="2297" r:id="rId82"/>
    <p:sldId id="2298" r:id="rId83"/>
    <p:sldId id="2379" r:id="rId84"/>
    <p:sldId id="2380" r:id="rId85"/>
    <p:sldId id="2381" r:id="rId86"/>
    <p:sldId id="2382" r:id="rId87"/>
    <p:sldId id="2384" r:id="rId88"/>
    <p:sldId id="1512" r:id="rId89"/>
    <p:sldId id="1511" r:id="rId90"/>
    <p:sldId id="1522" r:id="rId91"/>
    <p:sldId id="1551" r:id="rId92"/>
    <p:sldId id="2084" r:id="rId93"/>
    <p:sldId id="2394" r:id="rId94"/>
    <p:sldId id="2584" r:id="rId95"/>
    <p:sldId id="2443" r:id="rId96"/>
    <p:sldId id="2449" r:id="rId97"/>
    <p:sldId id="2435" r:id="rId98"/>
    <p:sldId id="2597" r:id="rId99"/>
    <p:sldId id="568" r:id="rId100"/>
    <p:sldId id="562" r:id="rId101"/>
    <p:sldId id="2393" r:id="rId102"/>
    <p:sldId id="1086" r:id="rId103"/>
    <p:sldId id="1655" r:id="rId104"/>
    <p:sldId id="2280" r:id="rId105"/>
    <p:sldId id="2395" r:id="rId106"/>
    <p:sldId id="2396" r:id="rId107"/>
    <p:sldId id="1923" r:id="rId108"/>
    <p:sldId id="1413" r:id="rId109"/>
    <p:sldId id="2397" r:id="rId110"/>
    <p:sldId id="1924" r:id="rId111"/>
    <p:sldId id="297" r:id="rId112"/>
    <p:sldId id="2598" r:id="rId113"/>
    <p:sldId id="291" r:id="rId114"/>
    <p:sldId id="300" r:id="rId115"/>
    <p:sldId id="2605" r:id="rId116"/>
    <p:sldId id="1614" r:id="rId117"/>
    <p:sldId id="292" r:id="rId118"/>
    <p:sldId id="295" r:id="rId119"/>
    <p:sldId id="2599" r:id="rId120"/>
    <p:sldId id="1524" r:id="rId121"/>
    <p:sldId id="1737" r:id="rId122"/>
    <p:sldId id="2591" r:id="rId123"/>
    <p:sldId id="2570" r:id="rId124"/>
    <p:sldId id="2571" r:id="rId125"/>
    <p:sldId id="2573" r:id="rId126"/>
    <p:sldId id="2477" r:id="rId127"/>
    <p:sldId id="289" r:id="rId128"/>
    <p:sldId id="530" r:id="rId129"/>
    <p:sldId id="1931" r:id="rId130"/>
    <p:sldId id="1160" r:id="rId131"/>
    <p:sldId id="298" r:id="rId132"/>
    <p:sldId id="299" r:id="rId133"/>
    <p:sldId id="2111" r:id="rId134"/>
    <p:sldId id="2603" r:id="rId135"/>
    <p:sldId id="2521" r:id="rId136"/>
    <p:sldId id="2528" r:id="rId137"/>
    <p:sldId id="2529" r:id="rId138"/>
    <p:sldId id="1999" r:id="rId139"/>
    <p:sldId id="1998" r:id="rId140"/>
    <p:sldId id="2000" r:id="rId141"/>
    <p:sldId id="2001" r:id="rId142"/>
    <p:sldId id="281" r:id="rId143"/>
    <p:sldId id="282" r:id="rId144"/>
    <p:sldId id="1206" r:id="rId145"/>
    <p:sldId id="283" r:id="rId146"/>
    <p:sldId id="2308" r:id="rId147"/>
    <p:sldId id="1520" r:id="rId148"/>
    <p:sldId id="2098" r:id="rId149"/>
    <p:sldId id="2099" r:id="rId150"/>
    <p:sldId id="2313" r:id="rId151"/>
    <p:sldId id="2309" r:id="rId152"/>
    <p:sldId id="1540" r:id="rId153"/>
    <p:sldId id="2310" r:id="rId154"/>
    <p:sldId id="276" r:id="rId155"/>
    <p:sldId id="1506" r:id="rId156"/>
    <p:sldId id="2519" r:id="rId157"/>
    <p:sldId id="2632" r:id="rId158"/>
    <p:sldId id="2633" r:id="rId159"/>
    <p:sldId id="2634" r:id="rId160"/>
    <p:sldId id="2635" r:id="rId161"/>
    <p:sldId id="2636" r:id="rId162"/>
    <p:sldId id="2637" r:id="rId163"/>
    <p:sldId id="2638" r:id="rId164"/>
    <p:sldId id="2639" r:id="rId165"/>
    <p:sldId id="2648" r:id="rId166"/>
    <p:sldId id="1546" r:id="rId167"/>
    <p:sldId id="1191" r:id="rId168"/>
    <p:sldId id="906" r:id="rId169"/>
  </p:sldIdLst>
  <p:sldSz cx="14630400" cy="8229600"/>
  <p:notesSz cx="8229600" cy="14630400"/>
  <p:embeddedFontLst>
    <p:embeddedFont>
      <p:font typeface="Arial Black" panose="020B0A04020102020204" pitchFamily="34" charset="0"/>
      <p:bold r:id="rId171"/>
    </p:embeddedFont>
    <p:embeddedFont>
      <p:font typeface="Book Antiqua" panose="02040602050305030304" pitchFamily="18" charset="0"/>
      <p:regular r:id="rId172"/>
      <p:bold r:id="rId173"/>
      <p:italic r:id="rId174"/>
      <p:boldItalic r:id="rId175"/>
    </p:embeddedFont>
    <p:embeddedFont>
      <p:font typeface="Cambria" panose="02040503050406030204" pitchFamily="18" charset="0"/>
      <p:regular r:id="rId176"/>
      <p:bold r:id="rId177"/>
      <p:italic r:id="rId178"/>
      <p:boldItalic r:id="rId179"/>
    </p:embeddedFont>
    <p:embeddedFont>
      <p:font typeface="Euphemia" panose="020B0503040102020104" pitchFamily="34" charset="0"/>
      <p:regular r:id="rId180"/>
    </p:embeddedFont>
    <p:embeddedFont>
      <p:font typeface="Georgia" panose="02040502050405020303" pitchFamily="18" charset="0"/>
      <p:regular r:id="rId181"/>
      <p:bold r:id="rId182"/>
      <p:italic r:id="rId183"/>
      <p:boldItalic r:id="rId184"/>
    </p:embeddedFont>
    <p:embeddedFont>
      <p:font typeface="HP Simplified Jpan" panose="020B0500000000000000" pitchFamily="34" charset="-128"/>
      <p:regular r:id="rId185"/>
    </p:embeddedFont>
    <p:embeddedFont>
      <p:font typeface="Tw Cen MT" panose="020B0602020104020603" pitchFamily="34" charset="0"/>
      <p:regular r:id="rId186"/>
      <p:bold r:id="rId187"/>
      <p:italic r:id="rId188"/>
      <p:boldItalic r:id="rId18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56D8A-C648-4D7D-A30F-D24DE00CFB84}" v="150" dt="2026-02-08T08:34:36.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4610"/>
  </p:normalViewPr>
  <p:slideViewPr>
    <p:cSldViewPr snapToGrid="0" snapToObjects="1">
      <p:cViewPr varScale="1">
        <p:scale>
          <a:sx n="53" d="100"/>
          <a:sy n="53" d="100"/>
        </p:scale>
        <p:origin x="68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notesMaster" Target="notesMasters/notesMaster1.xml"/><Relationship Id="rId191" Type="http://schemas.openxmlformats.org/officeDocument/2006/relationships/viewProps" Target="viewProps.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slide" Target="slides/slide154.xml"/><Relationship Id="rId181" Type="http://schemas.openxmlformats.org/officeDocument/2006/relationships/font" Target="fonts/font11.fntdata"/><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font" Target="fonts/font1.fntdata"/><Relationship Id="rId192" Type="http://schemas.openxmlformats.org/officeDocument/2006/relationships/theme" Target="theme/theme1.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82" Type="http://schemas.openxmlformats.org/officeDocument/2006/relationships/font" Target="fonts/font12.fntdata"/><Relationship Id="rId6" Type="http://schemas.openxmlformats.org/officeDocument/2006/relationships/slideMaster" Target="slideMasters/slideMaster6.xml"/><Relationship Id="rId23" Type="http://schemas.openxmlformats.org/officeDocument/2006/relationships/slide" Target="slides/slide17.xml"/><Relationship Id="rId119" Type="http://schemas.openxmlformats.org/officeDocument/2006/relationships/slide" Target="slides/slide113.xml"/><Relationship Id="rId44" Type="http://schemas.openxmlformats.org/officeDocument/2006/relationships/slide" Target="slides/slide38.xml"/><Relationship Id="rId65" Type="http://schemas.openxmlformats.org/officeDocument/2006/relationships/slide" Target="slides/slide59.xml"/><Relationship Id="rId86" Type="http://schemas.openxmlformats.org/officeDocument/2006/relationships/slide" Target="slides/slide80.xml"/><Relationship Id="rId130" Type="http://schemas.openxmlformats.org/officeDocument/2006/relationships/slide" Target="slides/slide124.xml"/><Relationship Id="rId151" Type="http://schemas.openxmlformats.org/officeDocument/2006/relationships/slide" Target="slides/slide145.xml"/><Relationship Id="rId172" Type="http://schemas.openxmlformats.org/officeDocument/2006/relationships/font" Target="fonts/font2.fntdata"/><Relationship Id="rId193" Type="http://schemas.openxmlformats.org/officeDocument/2006/relationships/tableStyles" Target="tableStyles.xml"/><Relationship Id="rId13" Type="http://schemas.openxmlformats.org/officeDocument/2006/relationships/slide" Target="slides/slide7.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font" Target="fonts/font18.fntdata"/><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font" Target="fonts/font13.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font" Target="fonts/font8.fntdata"/><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font" Target="fonts/font3.fntdata"/><Relationship Id="rId194" Type="http://schemas.microsoft.com/office/2016/11/relationships/changesInfo" Target="changesInfos/changesInfo1.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font" Target="fonts/font14.fntdata"/><Relationship Id="rId189" Type="http://schemas.openxmlformats.org/officeDocument/2006/relationships/font" Target="fonts/font19.fntdata"/><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font" Target="fonts/font4.fntdata"/><Relationship Id="rId179" Type="http://schemas.openxmlformats.org/officeDocument/2006/relationships/font" Target="fonts/font9.fntdata"/><Relationship Id="rId195" Type="http://schemas.microsoft.com/office/2015/10/relationships/revisionInfo" Target="revisionInfo.xml"/><Relationship Id="rId190" Type="http://schemas.openxmlformats.org/officeDocument/2006/relationships/presProps" Target="presProp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 Target="slides/slide3.xml"/><Relationship Id="rId180" Type="http://schemas.openxmlformats.org/officeDocument/2006/relationships/font" Target="fonts/font10.fntdata"/><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font" Target="fonts/font5.fntdata"/><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font" Target="fonts/font16.fntdata"/><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font" Target="fonts/font6.fntdata"/><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font" Target="fonts/font17.fntdata"/><Relationship Id="rId1" Type="http://schemas.openxmlformats.org/officeDocument/2006/relationships/slideMaster" Target="slideMasters/slideMaster1.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font" Target="fonts/font7.fntdata"/><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 Dhadda" userId="1920b2dbcd7cf95f" providerId="LiveId" clId="{205097A4-E674-4C13-8B25-A79F6DFF6C21}"/>
    <pc:docChg chg="undo custSel addSld delSld modSld delMainMaster">
      <pc:chgData name="Yash Dhadda" userId="1920b2dbcd7cf95f" providerId="LiveId" clId="{205097A4-E674-4C13-8B25-A79F6DFF6C21}" dt="2026-02-08T08:38:35.109" v="1206" actId="47"/>
      <pc:docMkLst>
        <pc:docMk/>
      </pc:docMkLst>
      <pc:sldChg chg="del">
        <pc:chgData name="Yash Dhadda" userId="1920b2dbcd7cf95f" providerId="LiveId" clId="{205097A4-E674-4C13-8B25-A79F6DFF6C21}" dt="2026-02-08T04:13:37.826" v="794" actId="47"/>
        <pc:sldMkLst>
          <pc:docMk/>
          <pc:sldMk cId="0" sldId="257"/>
        </pc:sldMkLst>
      </pc:sldChg>
      <pc:sldChg chg="del">
        <pc:chgData name="Yash Dhadda" userId="1920b2dbcd7cf95f" providerId="LiveId" clId="{205097A4-E674-4C13-8B25-A79F6DFF6C21}" dt="2026-02-08T02:05:19.358" v="335" actId="2696"/>
        <pc:sldMkLst>
          <pc:docMk/>
          <pc:sldMk cId="0" sldId="259"/>
        </pc:sldMkLst>
      </pc:sldChg>
      <pc:sldChg chg="add del">
        <pc:chgData name="Yash Dhadda" userId="1920b2dbcd7cf95f" providerId="LiveId" clId="{205097A4-E674-4C13-8B25-A79F6DFF6C21}" dt="2026-02-08T02:12:34.156" v="384" actId="47"/>
        <pc:sldMkLst>
          <pc:docMk/>
          <pc:sldMk cId="347754752" sldId="259"/>
        </pc:sldMkLst>
      </pc:sldChg>
      <pc:sldChg chg="add del">
        <pc:chgData name="Yash Dhadda" userId="1920b2dbcd7cf95f" providerId="LiveId" clId="{205097A4-E674-4C13-8B25-A79F6DFF6C21}" dt="2026-02-08T02:07:03.607" v="370" actId="2696"/>
        <pc:sldMkLst>
          <pc:docMk/>
          <pc:sldMk cId="1947454968" sldId="259"/>
        </pc:sldMkLst>
      </pc:sldChg>
      <pc:sldChg chg="del">
        <pc:chgData name="Yash Dhadda" userId="1920b2dbcd7cf95f" providerId="LiveId" clId="{205097A4-E674-4C13-8B25-A79F6DFF6C21}" dt="2026-02-08T04:13:53.773" v="795" actId="47"/>
        <pc:sldMkLst>
          <pc:docMk/>
          <pc:sldMk cId="0" sldId="260"/>
        </pc:sldMkLst>
      </pc:sldChg>
      <pc:sldChg chg="del">
        <pc:chgData name="Yash Dhadda" userId="1920b2dbcd7cf95f" providerId="LiveId" clId="{205097A4-E674-4C13-8B25-A79F6DFF6C21}" dt="2026-02-08T04:13:58.373" v="799" actId="47"/>
        <pc:sldMkLst>
          <pc:docMk/>
          <pc:sldMk cId="0" sldId="265"/>
        </pc:sldMkLst>
      </pc:sldChg>
      <pc:sldChg chg="del">
        <pc:chgData name="Yash Dhadda" userId="1920b2dbcd7cf95f" providerId="LiveId" clId="{205097A4-E674-4C13-8B25-A79F6DFF6C21}" dt="2026-02-08T04:14:04.775" v="804" actId="47"/>
        <pc:sldMkLst>
          <pc:docMk/>
          <pc:sldMk cId="0" sldId="267"/>
        </pc:sldMkLst>
      </pc:sldChg>
      <pc:sldChg chg="del">
        <pc:chgData name="Yash Dhadda" userId="1920b2dbcd7cf95f" providerId="LiveId" clId="{205097A4-E674-4C13-8B25-A79F6DFF6C21}" dt="2026-02-08T04:14:05.454" v="805" actId="47"/>
        <pc:sldMkLst>
          <pc:docMk/>
          <pc:sldMk cId="0" sldId="268"/>
        </pc:sldMkLst>
      </pc:sldChg>
      <pc:sldChg chg="del">
        <pc:chgData name="Yash Dhadda" userId="1920b2dbcd7cf95f" providerId="LiveId" clId="{205097A4-E674-4C13-8B25-A79F6DFF6C21}" dt="2026-02-08T04:14:10.014" v="809" actId="47"/>
        <pc:sldMkLst>
          <pc:docMk/>
          <pc:sldMk cId="0" sldId="269"/>
        </pc:sldMkLst>
      </pc:sldChg>
      <pc:sldChg chg="del">
        <pc:chgData name="Yash Dhadda" userId="1920b2dbcd7cf95f" providerId="LiveId" clId="{205097A4-E674-4C13-8B25-A79F6DFF6C21}" dt="2026-02-08T04:14:10.883" v="810" actId="47"/>
        <pc:sldMkLst>
          <pc:docMk/>
          <pc:sldMk cId="0" sldId="270"/>
        </pc:sldMkLst>
      </pc:sldChg>
      <pc:sldChg chg="del">
        <pc:chgData name="Yash Dhadda" userId="1920b2dbcd7cf95f" providerId="LiveId" clId="{205097A4-E674-4C13-8B25-A79F6DFF6C21}" dt="2026-02-08T04:14:11.522" v="811" actId="47"/>
        <pc:sldMkLst>
          <pc:docMk/>
          <pc:sldMk cId="0" sldId="271"/>
        </pc:sldMkLst>
      </pc:sldChg>
      <pc:sldChg chg="del">
        <pc:chgData name="Yash Dhadda" userId="1920b2dbcd7cf95f" providerId="LiveId" clId="{205097A4-E674-4C13-8B25-A79F6DFF6C21}" dt="2026-02-08T04:14:15.870" v="812" actId="47"/>
        <pc:sldMkLst>
          <pc:docMk/>
          <pc:sldMk cId="0" sldId="272"/>
        </pc:sldMkLst>
      </pc:sldChg>
      <pc:sldChg chg="del">
        <pc:chgData name="Yash Dhadda" userId="1920b2dbcd7cf95f" providerId="LiveId" clId="{205097A4-E674-4C13-8B25-A79F6DFF6C21}" dt="2026-02-08T08:31:47.114" v="1130" actId="47"/>
        <pc:sldMkLst>
          <pc:docMk/>
          <pc:sldMk cId="3460913685" sldId="273"/>
        </pc:sldMkLst>
      </pc:sldChg>
      <pc:sldChg chg="del">
        <pc:chgData name="Yash Dhadda" userId="1920b2dbcd7cf95f" providerId="LiveId" clId="{205097A4-E674-4C13-8B25-A79F6DFF6C21}" dt="2026-02-08T04:14:18.276" v="813" actId="47"/>
        <pc:sldMkLst>
          <pc:docMk/>
          <pc:sldMk cId="0" sldId="274"/>
        </pc:sldMkLst>
      </pc:sldChg>
      <pc:sldChg chg="del">
        <pc:chgData name="Yash Dhadda" userId="1920b2dbcd7cf95f" providerId="LiveId" clId="{205097A4-E674-4C13-8B25-A79F6DFF6C21}" dt="2026-02-08T04:14:19.346" v="814" actId="47"/>
        <pc:sldMkLst>
          <pc:docMk/>
          <pc:sldMk cId="0" sldId="275"/>
        </pc:sldMkLst>
      </pc:sldChg>
      <pc:sldChg chg="modSp mod">
        <pc:chgData name="Yash Dhadda" userId="1920b2dbcd7cf95f" providerId="LiveId" clId="{205097A4-E674-4C13-8B25-A79F6DFF6C21}" dt="2026-02-08T07:20:13.753" v="925" actId="1076"/>
        <pc:sldMkLst>
          <pc:docMk/>
          <pc:sldMk cId="0" sldId="276"/>
        </pc:sldMkLst>
        <pc:spChg chg="mod">
          <ac:chgData name="Yash Dhadda" userId="1920b2dbcd7cf95f" providerId="LiveId" clId="{205097A4-E674-4C13-8B25-A79F6DFF6C21}" dt="2026-02-08T07:20:13.753" v="925" actId="1076"/>
          <ac:spMkLst>
            <pc:docMk/>
            <pc:sldMk cId="0" sldId="276"/>
            <ac:spMk id="2" creationId="{00000000-0000-0000-0000-000000000000}"/>
          </ac:spMkLst>
        </pc:spChg>
      </pc:sldChg>
      <pc:sldChg chg="modSp del mod">
        <pc:chgData name="Yash Dhadda" userId="1920b2dbcd7cf95f" providerId="LiveId" clId="{205097A4-E674-4C13-8B25-A79F6DFF6C21}" dt="2026-02-08T08:31:46.370" v="1129" actId="47"/>
        <pc:sldMkLst>
          <pc:docMk/>
          <pc:sldMk cId="1466006249" sldId="278"/>
        </pc:sldMkLst>
        <pc:spChg chg="mod">
          <ac:chgData name="Yash Dhadda" userId="1920b2dbcd7cf95f" providerId="LiveId" clId="{205097A4-E674-4C13-8B25-A79F6DFF6C21}" dt="2026-02-08T07:20:23.802" v="926" actId="1076"/>
          <ac:spMkLst>
            <pc:docMk/>
            <pc:sldMk cId="1466006249" sldId="278"/>
            <ac:spMk id="2" creationId="{48DB999C-1744-60E9-EC43-08248E5D0247}"/>
          </ac:spMkLst>
        </pc:spChg>
      </pc:sldChg>
      <pc:sldChg chg="add">
        <pc:chgData name="Yash Dhadda" userId="1920b2dbcd7cf95f" providerId="LiveId" clId="{205097A4-E674-4C13-8B25-A79F6DFF6C21}" dt="2026-02-08T08:34:29.758" v="1162"/>
        <pc:sldMkLst>
          <pc:docMk/>
          <pc:sldMk cId="2144710991" sldId="279"/>
        </pc:sldMkLst>
      </pc:sldChg>
      <pc:sldChg chg="del">
        <pc:chgData name="Yash Dhadda" userId="1920b2dbcd7cf95f" providerId="LiveId" clId="{205097A4-E674-4C13-8B25-A79F6DFF6C21}" dt="2026-02-08T08:34:01.244" v="1161" actId="2696"/>
        <pc:sldMkLst>
          <pc:docMk/>
          <pc:sldMk cId="2777958284" sldId="279"/>
        </pc:sldMkLst>
      </pc:sldChg>
      <pc:sldChg chg="del">
        <pc:chgData name="Yash Dhadda" userId="1920b2dbcd7cf95f" providerId="LiveId" clId="{205097A4-E674-4C13-8B25-A79F6DFF6C21}" dt="2026-02-08T06:08:56.688" v="922" actId="47"/>
        <pc:sldMkLst>
          <pc:docMk/>
          <pc:sldMk cId="3952690736" sldId="288"/>
        </pc:sldMkLst>
      </pc:sldChg>
      <pc:sldChg chg="del">
        <pc:chgData name="Yash Dhadda" userId="1920b2dbcd7cf95f" providerId="LiveId" clId="{205097A4-E674-4C13-8B25-A79F6DFF6C21}" dt="2026-02-08T04:07:19.733" v="787" actId="47"/>
        <pc:sldMkLst>
          <pc:docMk/>
          <pc:sldMk cId="1448860744" sldId="293"/>
        </pc:sldMkLst>
      </pc:sldChg>
      <pc:sldChg chg="del">
        <pc:chgData name="Yash Dhadda" userId="1920b2dbcd7cf95f" providerId="LiveId" clId="{205097A4-E674-4C13-8B25-A79F6DFF6C21}" dt="2026-02-08T04:06:41.123" v="783" actId="47"/>
        <pc:sldMkLst>
          <pc:docMk/>
          <pc:sldMk cId="691011095" sldId="294"/>
        </pc:sldMkLst>
      </pc:sldChg>
      <pc:sldChg chg="modSp mod">
        <pc:chgData name="Yash Dhadda" userId="1920b2dbcd7cf95f" providerId="LiveId" clId="{205097A4-E674-4C13-8B25-A79F6DFF6C21}" dt="2026-02-08T08:26:15.072" v="1058" actId="20577"/>
        <pc:sldMkLst>
          <pc:docMk/>
          <pc:sldMk cId="3013526118" sldId="295"/>
        </pc:sldMkLst>
        <pc:graphicFrameChg chg="modGraphic">
          <ac:chgData name="Yash Dhadda" userId="1920b2dbcd7cf95f" providerId="LiveId" clId="{205097A4-E674-4C13-8B25-A79F6DFF6C21}" dt="2026-02-08T08:26:15.072" v="1058" actId="20577"/>
          <ac:graphicFrameMkLst>
            <pc:docMk/>
            <pc:sldMk cId="3013526118" sldId="295"/>
            <ac:graphicFrameMk id="4" creationId="{2FADF1C8-FBEE-0CF8-570E-0952312A30BE}"/>
          </ac:graphicFrameMkLst>
        </pc:graphicFrameChg>
      </pc:sldChg>
      <pc:sldChg chg="del">
        <pc:chgData name="Yash Dhadda" userId="1920b2dbcd7cf95f" providerId="LiveId" clId="{205097A4-E674-4C13-8B25-A79F6DFF6C21}" dt="2026-02-08T08:26:32.897" v="1060" actId="47"/>
        <pc:sldMkLst>
          <pc:docMk/>
          <pc:sldMk cId="289531481" sldId="296"/>
        </pc:sldMkLst>
      </pc:sldChg>
      <pc:sldChg chg="del">
        <pc:chgData name="Yash Dhadda" userId="1920b2dbcd7cf95f" providerId="LiveId" clId="{205097A4-E674-4C13-8B25-A79F6DFF6C21}" dt="2026-02-08T04:06:47.921" v="785" actId="47"/>
        <pc:sldMkLst>
          <pc:docMk/>
          <pc:sldMk cId="3012700451" sldId="301"/>
        </pc:sldMkLst>
      </pc:sldChg>
      <pc:sldChg chg="modSp add del">
        <pc:chgData name="Yash Dhadda" userId="1920b2dbcd7cf95f" providerId="LiveId" clId="{205097A4-E674-4C13-8B25-A79F6DFF6C21}" dt="2026-02-08T02:39:59.512" v="751" actId="2696"/>
        <pc:sldMkLst>
          <pc:docMk/>
          <pc:sldMk cId="3801670783" sldId="302"/>
        </pc:sldMkLst>
        <pc:spChg chg="mod">
          <ac:chgData name="Yash Dhadda" userId="1920b2dbcd7cf95f" providerId="LiveId" clId="{205097A4-E674-4C13-8B25-A79F6DFF6C21}" dt="2026-02-08T02:27:50.038" v="657" actId="207"/>
          <ac:spMkLst>
            <pc:docMk/>
            <pc:sldMk cId="3801670783" sldId="302"/>
            <ac:spMk id="4" creationId="{1EA8693E-4553-765F-D996-9E3B40CE760B}"/>
          </ac:spMkLst>
        </pc:spChg>
      </pc:sldChg>
      <pc:sldChg chg="add del">
        <pc:chgData name="Yash Dhadda" userId="1920b2dbcd7cf95f" providerId="LiveId" clId="{205097A4-E674-4C13-8B25-A79F6DFF6C21}" dt="2026-02-08T02:39:59.512" v="751" actId="2696"/>
        <pc:sldMkLst>
          <pc:docMk/>
          <pc:sldMk cId="4168772682" sldId="303"/>
        </pc:sldMkLst>
      </pc:sldChg>
      <pc:sldChg chg="del">
        <pc:chgData name="Yash Dhadda" userId="1920b2dbcd7cf95f" providerId="LiveId" clId="{205097A4-E674-4C13-8B25-A79F6DFF6C21}" dt="2026-02-08T08:34:01.244" v="1161" actId="2696"/>
        <pc:sldMkLst>
          <pc:docMk/>
          <pc:sldMk cId="747062971" sldId="305"/>
        </pc:sldMkLst>
      </pc:sldChg>
      <pc:sldChg chg="add">
        <pc:chgData name="Yash Dhadda" userId="1920b2dbcd7cf95f" providerId="LiveId" clId="{205097A4-E674-4C13-8B25-A79F6DFF6C21}" dt="2026-02-08T08:34:29.758" v="1162"/>
        <pc:sldMkLst>
          <pc:docMk/>
          <pc:sldMk cId="1959000045" sldId="305"/>
        </pc:sldMkLst>
      </pc:sldChg>
      <pc:sldChg chg="del">
        <pc:chgData name="Yash Dhadda" userId="1920b2dbcd7cf95f" providerId="LiveId" clId="{205097A4-E674-4C13-8B25-A79F6DFF6C21}" dt="2026-02-08T04:08:12.397" v="789" actId="47"/>
        <pc:sldMkLst>
          <pc:docMk/>
          <pc:sldMk cId="2489786498" sldId="307"/>
        </pc:sldMkLst>
      </pc:sldChg>
      <pc:sldChg chg="del">
        <pc:chgData name="Yash Dhadda" userId="1920b2dbcd7cf95f" providerId="LiveId" clId="{205097A4-E674-4C13-8B25-A79F6DFF6C21}" dt="2026-02-08T04:08:12.397" v="789" actId="47"/>
        <pc:sldMkLst>
          <pc:docMk/>
          <pc:sldMk cId="3092985561" sldId="308"/>
        </pc:sldMkLst>
      </pc:sldChg>
      <pc:sldChg chg="add">
        <pc:chgData name="Yash Dhadda" userId="1920b2dbcd7cf95f" providerId="LiveId" clId="{205097A4-E674-4C13-8B25-A79F6DFF6C21}" dt="2026-02-08T08:34:29.758" v="1162"/>
        <pc:sldMkLst>
          <pc:docMk/>
          <pc:sldMk cId="2571021289" sldId="309"/>
        </pc:sldMkLst>
      </pc:sldChg>
      <pc:sldChg chg="del">
        <pc:chgData name="Yash Dhadda" userId="1920b2dbcd7cf95f" providerId="LiveId" clId="{205097A4-E674-4C13-8B25-A79F6DFF6C21}" dt="2026-02-08T08:34:01.244" v="1161" actId="2696"/>
        <pc:sldMkLst>
          <pc:docMk/>
          <pc:sldMk cId="3145801543" sldId="309"/>
        </pc:sldMkLst>
      </pc:sldChg>
      <pc:sldChg chg="addSp delSp modSp add mod modTransition">
        <pc:chgData name="Yash Dhadda" userId="1920b2dbcd7cf95f" providerId="LiveId" clId="{205097A4-E674-4C13-8B25-A79F6DFF6C21}" dt="2026-02-08T02:09:23.448" v="377" actId="1076"/>
        <pc:sldMkLst>
          <pc:docMk/>
          <pc:sldMk cId="511037972" sldId="323"/>
        </pc:sldMkLst>
        <pc:spChg chg="add del">
          <ac:chgData name="Yash Dhadda" userId="1920b2dbcd7cf95f" providerId="LiveId" clId="{205097A4-E674-4C13-8B25-A79F6DFF6C21}" dt="2026-02-08T02:09:13.754" v="374" actId="478"/>
          <ac:spMkLst>
            <pc:docMk/>
            <pc:sldMk cId="511037972" sldId="323"/>
            <ac:spMk id="6" creationId="{4D17A91B-3D14-FC57-144A-0C9F5B254B22}"/>
          </ac:spMkLst>
        </pc:spChg>
        <pc:graphicFrameChg chg="mod">
          <ac:chgData name="Yash Dhadda" userId="1920b2dbcd7cf95f" providerId="LiveId" clId="{205097A4-E674-4C13-8B25-A79F6DFF6C21}" dt="2026-02-08T02:09:23.448" v="377" actId="1076"/>
          <ac:graphicFrameMkLst>
            <pc:docMk/>
            <pc:sldMk cId="511037972" sldId="323"/>
            <ac:graphicFrameMk id="16" creationId="{E57756EC-D1AB-80A4-0FBF-59AB26A7DFD5}"/>
          </ac:graphicFrameMkLst>
        </pc:graphicFrameChg>
      </pc:sldChg>
      <pc:sldChg chg="del">
        <pc:chgData name="Yash Dhadda" userId="1920b2dbcd7cf95f" providerId="LiveId" clId="{205097A4-E674-4C13-8B25-A79F6DFF6C21}" dt="2026-02-08T04:09:30.648" v="792" actId="47"/>
        <pc:sldMkLst>
          <pc:docMk/>
          <pc:sldMk cId="1144666523" sldId="326"/>
        </pc:sldMkLst>
      </pc:sldChg>
      <pc:sldChg chg="add modTransition">
        <pc:chgData name="Yash Dhadda" userId="1920b2dbcd7cf95f" providerId="LiveId" clId="{205097A4-E674-4C13-8B25-A79F6DFF6C21}" dt="2026-02-08T02:31:52.092" v="685"/>
        <pc:sldMkLst>
          <pc:docMk/>
          <pc:sldMk cId="1184377530" sldId="328"/>
        </pc:sldMkLst>
      </pc:sldChg>
      <pc:sldChg chg="modSp add mod modTransition">
        <pc:chgData name="Yash Dhadda" userId="1920b2dbcd7cf95f" providerId="LiveId" clId="{205097A4-E674-4C13-8B25-A79F6DFF6C21}" dt="2026-02-08T04:26:46.807" v="909" actId="20577"/>
        <pc:sldMkLst>
          <pc:docMk/>
          <pc:sldMk cId="1708949998" sldId="329"/>
        </pc:sldMkLst>
        <pc:spChg chg="mod">
          <ac:chgData name="Yash Dhadda" userId="1920b2dbcd7cf95f" providerId="LiveId" clId="{205097A4-E674-4C13-8B25-A79F6DFF6C21}" dt="2026-02-08T04:26:46.807" v="909" actId="20577"/>
          <ac:spMkLst>
            <pc:docMk/>
            <pc:sldMk cId="1708949998" sldId="329"/>
            <ac:spMk id="8" creationId="{464108DD-0F4B-7C5A-1173-E3B6D003CB28}"/>
          </ac:spMkLst>
        </pc:spChg>
        <pc:spChg chg="mod">
          <ac:chgData name="Yash Dhadda" userId="1920b2dbcd7cf95f" providerId="LiveId" clId="{205097A4-E674-4C13-8B25-A79F6DFF6C21}" dt="2026-02-08T04:26:38.557" v="907" actId="1076"/>
          <ac:spMkLst>
            <pc:docMk/>
            <pc:sldMk cId="1708949998" sldId="329"/>
            <ac:spMk id="10" creationId="{616CD7D6-1C34-10DF-6F30-149407B1930B}"/>
          </ac:spMkLst>
        </pc:spChg>
      </pc:sldChg>
      <pc:sldChg chg="modSp add mod modTransition">
        <pc:chgData name="Yash Dhadda" userId="1920b2dbcd7cf95f" providerId="LiveId" clId="{205097A4-E674-4C13-8B25-A79F6DFF6C21}" dt="2026-02-08T04:30:46.066" v="917" actId="1076"/>
        <pc:sldMkLst>
          <pc:docMk/>
          <pc:sldMk cId="4156084463" sldId="358"/>
        </pc:sldMkLst>
        <pc:spChg chg="mod">
          <ac:chgData name="Yash Dhadda" userId="1920b2dbcd7cf95f" providerId="LiveId" clId="{205097A4-E674-4C13-8B25-A79F6DFF6C21}" dt="2026-02-08T04:30:46.066" v="917" actId="1076"/>
          <ac:spMkLst>
            <pc:docMk/>
            <pc:sldMk cId="4156084463" sldId="358"/>
            <ac:spMk id="4" creationId="{59A728FC-3475-0642-506F-D53E0A70A582}"/>
          </ac:spMkLst>
        </pc:spChg>
      </pc:sldChg>
      <pc:sldChg chg="modSp add del mod modTransition">
        <pc:chgData name="Yash Dhadda" userId="1920b2dbcd7cf95f" providerId="LiveId" clId="{205097A4-E674-4C13-8B25-A79F6DFF6C21}" dt="2026-02-08T02:35:03.030" v="707" actId="47"/>
        <pc:sldMkLst>
          <pc:docMk/>
          <pc:sldMk cId="32453703" sldId="359"/>
        </pc:sldMkLst>
        <pc:spChg chg="mod">
          <ac:chgData name="Yash Dhadda" userId="1920b2dbcd7cf95f" providerId="LiveId" clId="{205097A4-E674-4C13-8B25-A79F6DFF6C21}" dt="2026-02-08T02:31:58.956" v="686" actId="1076"/>
          <ac:spMkLst>
            <pc:docMk/>
            <pc:sldMk cId="32453703" sldId="359"/>
            <ac:spMk id="27" creationId="{C991AD18-9804-861D-468C-794709F6C071}"/>
          </ac:spMkLst>
        </pc:spChg>
      </pc:sldChg>
      <pc:sldChg chg="modSp add mod modTransition">
        <pc:chgData name="Yash Dhadda" userId="1920b2dbcd7cf95f" providerId="LiveId" clId="{205097A4-E674-4C13-8B25-A79F6DFF6C21}" dt="2026-02-08T02:09:30.713" v="378" actId="1076"/>
        <pc:sldMkLst>
          <pc:docMk/>
          <pc:sldMk cId="847965122" sldId="360"/>
        </pc:sldMkLst>
        <pc:spChg chg="mod">
          <ac:chgData name="Yash Dhadda" userId="1920b2dbcd7cf95f" providerId="LiveId" clId="{205097A4-E674-4C13-8B25-A79F6DFF6C21}" dt="2026-02-08T02:09:30.713" v="378" actId="1076"/>
          <ac:spMkLst>
            <pc:docMk/>
            <pc:sldMk cId="847965122" sldId="360"/>
            <ac:spMk id="27" creationId="{B785A9B5-816D-AB84-0D0E-00FC897BDBE9}"/>
          </ac:spMkLst>
        </pc:spChg>
      </pc:sldChg>
      <pc:sldChg chg="modSp add mod modTransition">
        <pc:chgData name="Yash Dhadda" userId="1920b2dbcd7cf95f" providerId="LiveId" clId="{205097A4-E674-4C13-8B25-A79F6DFF6C21}" dt="2026-02-08T08:14:48.430" v="970" actId="207"/>
        <pc:sldMkLst>
          <pc:docMk/>
          <pc:sldMk cId="2731901775" sldId="361"/>
        </pc:sldMkLst>
        <pc:spChg chg="mod">
          <ac:chgData name="Yash Dhadda" userId="1920b2dbcd7cf95f" providerId="LiveId" clId="{205097A4-E674-4C13-8B25-A79F6DFF6C21}" dt="2026-02-08T08:14:48.430" v="970" actId="207"/>
          <ac:spMkLst>
            <pc:docMk/>
            <pc:sldMk cId="2731901775" sldId="361"/>
            <ac:spMk id="27" creationId="{D6B2DF4E-D35F-AAAD-25F6-867B3765DAB5}"/>
          </ac:spMkLst>
        </pc:spChg>
      </pc:sldChg>
      <pc:sldChg chg="add modTransition">
        <pc:chgData name="Yash Dhadda" userId="1920b2dbcd7cf95f" providerId="LiveId" clId="{205097A4-E674-4C13-8B25-A79F6DFF6C21}" dt="2026-02-08T02:10:45.636" v="382"/>
        <pc:sldMkLst>
          <pc:docMk/>
          <pc:sldMk cId="141963476" sldId="362"/>
        </pc:sldMkLst>
      </pc:sldChg>
      <pc:sldChg chg="add modTransition">
        <pc:chgData name="Yash Dhadda" userId="1920b2dbcd7cf95f" providerId="LiveId" clId="{205097A4-E674-4C13-8B25-A79F6DFF6C21}" dt="2026-02-08T02:10:45.636" v="382"/>
        <pc:sldMkLst>
          <pc:docMk/>
          <pc:sldMk cId="1492148086" sldId="363"/>
        </pc:sldMkLst>
      </pc:sldChg>
      <pc:sldChg chg="modSp add del mod modTransition">
        <pc:chgData name="Yash Dhadda" userId="1920b2dbcd7cf95f" providerId="LiveId" clId="{205097A4-E674-4C13-8B25-A79F6DFF6C21}" dt="2026-02-08T02:35:04.312" v="708" actId="47"/>
        <pc:sldMkLst>
          <pc:docMk/>
          <pc:sldMk cId="1876377968" sldId="365"/>
        </pc:sldMkLst>
        <pc:spChg chg="mod">
          <ac:chgData name="Yash Dhadda" userId="1920b2dbcd7cf95f" providerId="LiveId" clId="{205097A4-E674-4C13-8B25-A79F6DFF6C21}" dt="2026-02-08T02:32:15.665" v="690" actId="403"/>
          <ac:spMkLst>
            <pc:docMk/>
            <pc:sldMk cId="1876377968" sldId="365"/>
            <ac:spMk id="27" creationId="{4782E6D2-BD0D-0BA1-2BB3-9822B719F52A}"/>
          </ac:spMkLst>
        </pc:spChg>
        <pc:picChg chg="mod">
          <ac:chgData name="Yash Dhadda" userId="1920b2dbcd7cf95f" providerId="LiveId" clId="{205097A4-E674-4C13-8B25-A79F6DFF6C21}" dt="2026-02-08T02:32:18.894" v="691" actId="1076"/>
          <ac:picMkLst>
            <pc:docMk/>
            <pc:sldMk cId="1876377968" sldId="365"/>
            <ac:picMk id="3" creationId="{F8E06774-A02E-B02B-3203-B49AF4BA7857}"/>
          </ac:picMkLst>
        </pc:picChg>
      </pc:sldChg>
      <pc:sldChg chg="add modTransition">
        <pc:chgData name="Yash Dhadda" userId="1920b2dbcd7cf95f" providerId="LiveId" clId="{205097A4-E674-4C13-8B25-A79F6DFF6C21}" dt="2026-02-08T04:26:35.003" v="906"/>
        <pc:sldMkLst>
          <pc:docMk/>
          <pc:sldMk cId="238996214" sldId="366"/>
        </pc:sldMkLst>
      </pc:sldChg>
      <pc:sldChg chg="modSp add mod modTransition">
        <pc:chgData name="Yash Dhadda" userId="1920b2dbcd7cf95f" providerId="LiveId" clId="{205097A4-E674-4C13-8B25-A79F6DFF6C21}" dt="2026-02-08T08:38:08.276" v="1204" actId="20577"/>
        <pc:sldMkLst>
          <pc:docMk/>
          <pc:sldMk cId="3793837248" sldId="369"/>
        </pc:sldMkLst>
        <pc:spChg chg="mod">
          <ac:chgData name="Yash Dhadda" userId="1920b2dbcd7cf95f" providerId="LiveId" clId="{205097A4-E674-4C13-8B25-A79F6DFF6C21}" dt="2026-02-08T08:38:08.276" v="1204" actId="20577"/>
          <ac:spMkLst>
            <pc:docMk/>
            <pc:sldMk cId="3793837248" sldId="369"/>
            <ac:spMk id="9" creationId="{D88C2C34-00B8-99BB-C23C-AE1BF8DCEC69}"/>
          </ac:spMkLst>
        </pc:spChg>
        <pc:graphicFrameChg chg="mod">
          <ac:chgData name="Yash Dhadda" userId="1920b2dbcd7cf95f" providerId="LiveId" clId="{205097A4-E674-4C13-8B25-A79F6DFF6C21}" dt="2026-02-08T04:29:51.527" v="915" actId="255"/>
          <ac:graphicFrameMkLst>
            <pc:docMk/>
            <pc:sldMk cId="3793837248" sldId="369"/>
            <ac:graphicFrameMk id="2" creationId="{114C4FDC-7828-5F37-EC77-CCC9BE54B581}"/>
          </ac:graphicFrameMkLst>
        </pc:graphicFrameChg>
      </pc:sldChg>
      <pc:sldChg chg="modSp add mod modTransition">
        <pc:chgData name="Yash Dhadda" userId="1920b2dbcd7cf95f" providerId="LiveId" clId="{205097A4-E674-4C13-8B25-A79F6DFF6C21}" dt="2026-02-08T02:09:50.342" v="381" actId="1076"/>
        <pc:sldMkLst>
          <pc:docMk/>
          <pc:sldMk cId="2949157840" sldId="381"/>
        </pc:sldMkLst>
        <pc:spChg chg="mod">
          <ac:chgData name="Yash Dhadda" userId="1920b2dbcd7cf95f" providerId="LiveId" clId="{205097A4-E674-4C13-8B25-A79F6DFF6C21}" dt="2026-02-08T02:09:50.342" v="381" actId="1076"/>
          <ac:spMkLst>
            <pc:docMk/>
            <pc:sldMk cId="2949157840" sldId="381"/>
            <ac:spMk id="6" creationId="{94F9B239-9D4F-0420-3626-83889EAF8084}"/>
          </ac:spMkLst>
        </pc:spChg>
        <pc:spChg chg="mod">
          <ac:chgData name="Yash Dhadda" userId="1920b2dbcd7cf95f" providerId="LiveId" clId="{205097A4-E674-4C13-8B25-A79F6DFF6C21}" dt="2026-02-08T02:09:41.431" v="380" actId="1076"/>
          <ac:spMkLst>
            <pc:docMk/>
            <pc:sldMk cId="2949157840" sldId="381"/>
            <ac:spMk id="27" creationId="{EADDF340-F833-2EA3-A318-2176C7E09639}"/>
          </ac:spMkLst>
        </pc:spChg>
      </pc:sldChg>
      <pc:sldChg chg="modSp add mod modTransition">
        <pc:chgData name="Yash Dhadda" userId="1920b2dbcd7cf95f" providerId="LiveId" clId="{205097A4-E674-4C13-8B25-A79F6DFF6C21}" dt="2026-02-08T04:30:51.872" v="918" actId="1076"/>
        <pc:sldMkLst>
          <pc:docMk/>
          <pc:sldMk cId="3977261177" sldId="382"/>
        </pc:sldMkLst>
        <pc:spChg chg="mod">
          <ac:chgData name="Yash Dhadda" userId="1920b2dbcd7cf95f" providerId="LiveId" clId="{205097A4-E674-4C13-8B25-A79F6DFF6C21}" dt="2026-02-08T04:30:51.872" v="918" actId="1076"/>
          <ac:spMkLst>
            <pc:docMk/>
            <pc:sldMk cId="3977261177" sldId="382"/>
            <ac:spMk id="4" creationId="{1CE70402-19F5-894B-8F8F-9619E24FB8BE}"/>
          </ac:spMkLst>
        </pc:spChg>
      </pc:sldChg>
      <pc:sldChg chg="del">
        <pc:chgData name="Yash Dhadda" userId="1920b2dbcd7cf95f" providerId="LiveId" clId="{205097A4-E674-4C13-8B25-A79F6DFF6C21}" dt="2026-02-08T02:50:53.001" v="775" actId="47"/>
        <pc:sldMkLst>
          <pc:docMk/>
          <pc:sldMk cId="3744769941" sldId="511"/>
        </pc:sldMkLst>
      </pc:sldChg>
      <pc:sldChg chg="del">
        <pc:chgData name="Yash Dhadda" userId="1920b2dbcd7cf95f" providerId="LiveId" clId="{205097A4-E674-4C13-8B25-A79F6DFF6C21}" dt="2026-02-08T02:52:49.889" v="776" actId="47"/>
        <pc:sldMkLst>
          <pc:docMk/>
          <pc:sldMk cId="2924839875" sldId="522"/>
        </pc:sldMkLst>
      </pc:sldChg>
      <pc:sldChg chg="addSp modSp mod">
        <pc:chgData name="Yash Dhadda" userId="1920b2dbcd7cf95f" providerId="LiveId" clId="{205097A4-E674-4C13-8B25-A79F6DFF6C21}" dt="2026-02-08T08:33:40.161" v="1159"/>
        <pc:sldMkLst>
          <pc:docMk/>
          <pc:sldMk cId="1451612553" sldId="530"/>
        </pc:sldMkLst>
        <pc:spChg chg="add mod">
          <ac:chgData name="Yash Dhadda" userId="1920b2dbcd7cf95f" providerId="LiveId" clId="{205097A4-E674-4C13-8B25-A79F6DFF6C21}" dt="2026-02-08T08:28:35.350" v="1127" actId="14100"/>
          <ac:spMkLst>
            <pc:docMk/>
            <pc:sldMk cId="1451612553" sldId="530"/>
            <ac:spMk id="2" creationId="{DD6BD14D-7A69-6FCD-D91A-1865F2236F98}"/>
          </ac:spMkLst>
        </pc:spChg>
        <pc:picChg chg="add">
          <ac:chgData name="Yash Dhadda" userId="1920b2dbcd7cf95f" providerId="LiveId" clId="{205097A4-E674-4C13-8B25-A79F6DFF6C21}" dt="2026-02-08T08:33:40.161" v="1159"/>
          <ac:picMkLst>
            <pc:docMk/>
            <pc:sldMk cId="1451612553" sldId="530"/>
            <ac:picMk id="5" creationId="{EEBB2306-E9D4-B197-D69A-874132DC2163}"/>
          </ac:picMkLst>
        </pc:picChg>
      </pc:sldChg>
      <pc:sldChg chg="del">
        <pc:chgData name="Yash Dhadda" userId="1920b2dbcd7cf95f" providerId="LiveId" clId="{205097A4-E674-4C13-8B25-A79F6DFF6C21}" dt="2026-02-08T02:52:51.246" v="777" actId="47"/>
        <pc:sldMkLst>
          <pc:docMk/>
          <pc:sldMk cId="1188876114" sldId="571"/>
        </pc:sldMkLst>
      </pc:sldChg>
      <pc:sldChg chg="modSp mod">
        <pc:chgData name="Yash Dhadda" userId="1920b2dbcd7cf95f" providerId="LiveId" clId="{205097A4-E674-4C13-8B25-A79F6DFF6C21}" dt="2026-02-08T01:23:45.133" v="6" actId="122"/>
        <pc:sldMkLst>
          <pc:docMk/>
          <pc:sldMk cId="3269127748" sldId="854"/>
        </pc:sldMkLst>
        <pc:spChg chg="mod">
          <ac:chgData name="Yash Dhadda" userId="1920b2dbcd7cf95f" providerId="LiveId" clId="{205097A4-E674-4C13-8B25-A79F6DFF6C21}" dt="2026-02-08T01:23:45.133" v="6" actId="122"/>
          <ac:spMkLst>
            <pc:docMk/>
            <pc:sldMk cId="3269127748" sldId="854"/>
            <ac:spMk id="13" creationId="{00000000-0000-0000-0000-000000000000}"/>
          </ac:spMkLst>
        </pc:spChg>
      </pc:sldChg>
      <pc:sldChg chg="add">
        <pc:chgData name="Yash Dhadda" userId="1920b2dbcd7cf95f" providerId="LiveId" clId="{205097A4-E674-4C13-8B25-A79F6DFF6C21}" dt="2026-02-08T02:02:33.652" v="331"/>
        <pc:sldMkLst>
          <pc:docMk/>
          <pc:sldMk cId="1287990080" sldId="895"/>
        </pc:sldMkLst>
      </pc:sldChg>
      <pc:sldChg chg="del">
        <pc:chgData name="Yash Dhadda" userId="1920b2dbcd7cf95f" providerId="LiveId" clId="{205097A4-E674-4C13-8B25-A79F6DFF6C21}" dt="2026-02-08T06:08:15.552" v="921" actId="47"/>
        <pc:sldMkLst>
          <pc:docMk/>
          <pc:sldMk cId="4097424828" sldId="1043"/>
        </pc:sldMkLst>
      </pc:sldChg>
      <pc:sldChg chg="add">
        <pc:chgData name="Yash Dhadda" userId="1920b2dbcd7cf95f" providerId="LiveId" clId="{205097A4-E674-4C13-8B25-A79F6DFF6C21}" dt="2026-02-08T08:27:38.429" v="1065"/>
        <pc:sldMkLst>
          <pc:docMk/>
          <pc:sldMk cId="731215534" sldId="1086"/>
        </pc:sldMkLst>
      </pc:sldChg>
      <pc:sldChg chg="del">
        <pc:chgData name="Yash Dhadda" userId="1920b2dbcd7cf95f" providerId="LiveId" clId="{205097A4-E674-4C13-8B25-A79F6DFF6C21}" dt="2026-02-08T08:27:31.882" v="1064" actId="2696"/>
        <pc:sldMkLst>
          <pc:docMk/>
          <pc:sldMk cId="1150303140" sldId="1086"/>
        </pc:sldMkLst>
      </pc:sldChg>
      <pc:sldChg chg="add del">
        <pc:chgData name="Yash Dhadda" userId="1920b2dbcd7cf95f" providerId="LiveId" clId="{205097A4-E674-4C13-8B25-A79F6DFF6C21}" dt="2026-02-08T08:33:44.882" v="1160"/>
        <pc:sldMkLst>
          <pc:docMk/>
          <pc:sldMk cId="2312691086" sldId="1160"/>
        </pc:sldMkLst>
      </pc:sldChg>
      <pc:sldChg chg="add">
        <pc:chgData name="Yash Dhadda" userId="1920b2dbcd7cf95f" providerId="LiveId" clId="{205097A4-E674-4C13-8B25-A79F6DFF6C21}" dt="2026-02-08T02:02:58.566" v="334"/>
        <pc:sldMkLst>
          <pc:docMk/>
          <pc:sldMk cId="1191525198" sldId="1181"/>
        </pc:sldMkLst>
      </pc:sldChg>
      <pc:sldChg chg="del">
        <pc:chgData name="Yash Dhadda" userId="1920b2dbcd7cf95f" providerId="LiveId" clId="{205097A4-E674-4C13-8B25-A79F6DFF6C21}" dt="2026-02-08T02:02:57.102" v="333" actId="2696"/>
        <pc:sldMkLst>
          <pc:docMk/>
          <pc:sldMk cId="1955100228" sldId="1181"/>
        </pc:sldMkLst>
      </pc:sldChg>
      <pc:sldChg chg="add">
        <pc:chgData name="Yash Dhadda" userId="1920b2dbcd7cf95f" providerId="LiveId" clId="{205097A4-E674-4C13-8B25-A79F6DFF6C21}" dt="2026-02-08T01:21:43.586" v="1"/>
        <pc:sldMkLst>
          <pc:docMk/>
          <pc:sldMk cId="61661625" sldId="1191"/>
        </pc:sldMkLst>
      </pc:sldChg>
      <pc:sldChg chg="del">
        <pc:chgData name="Yash Dhadda" userId="1920b2dbcd7cf95f" providerId="LiveId" clId="{205097A4-E674-4C13-8B25-A79F6DFF6C21}" dt="2026-02-08T01:21:39.776" v="0" actId="2696"/>
        <pc:sldMkLst>
          <pc:docMk/>
          <pc:sldMk cId="3270445035" sldId="1191"/>
        </pc:sldMkLst>
      </pc:sldChg>
      <pc:sldChg chg="add">
        <pc:chgData name="Yash Dhadda" userId="1920b2dbcd7cf95f" providerId="LiveId" clId="{205097A4-E674-4C13-8B25-A79F6DFF6C21}" dt="2026-02-08T02:31:25.533" v="684"/>
        <pc:sldMkLst>
          <pc:docMk/>
          <pc:sldMk cId="2361783227" sldId="1213"/>
        </pc:sldMkLst>
      </pc:sldChg>
      <pc:sldChg chg="add">
        <pc:chgData name="Yash Dhadda" userId="1920b2dbcd7cf95f" providerId="LiveId" clId="{205097A4-E674-4C13-8B25-A79F6DFF6C21}" dt="2026-02-08T08:27:38.429" v="1065"/>
        <pc:sldMkLst>
          <pc:docMk/>
          <pc:sldMk cId="488210376" sldId="1413"/>
        </pc:sldMkLst>
      </pc:sldChg>
      <pc:sldChg chg="del">
        <pc:chgData name="Yash Dhadda" userId="1920b2dbcd7cf95f" providerId="LiveId" clId="{205097A4-E674-4C13-8B25-A79F6DFF6C21}" dt="2026-02-08T08:27:31.882" v="1064" actId="2696"/>
        <pc:sldMkLst>
          <pc:docMk/>
          <pc:sldMk cId="3778829616" sldId="1413"/>
        </pc:sldMkLst>
      </pc:sldChg>
      <pc:sldChg chg="add">
        <pc:chgData name="Yash Dhadda" userId="1920b2dbcd7cf95f" providerId="LiveId" clId="{205097A4-E674-4C13-8B25-A79F6DFF6C21}" dt="2026-02-08T02:31:25.533" v="684"/>
        <pc:sldMkLst>
          <pc:docMk/>
          <pc:sldMk cId="2869705198" sldId="1477"/>
        </pc:sldMkLst>
      </pc:sldChg>
      <pc:sldChg chg="del">
        <pc:chgData name="Yash Dhadda" userId="1920b2dbcd7cf95f" providerId="LiveId" clId="{205097A4-E674-4C13-8B25-A79F6DFF6C21}" dt="2026-02-08T02:02:57.102" v="333" actId="2696"/>
        <pc:sldMkLst>
          <pc:docMk/>
          <pc:sldMk cId="2507977483" sldId="1497"/>
        </pc:sldMkLst>
      </pc:sldChg>
      <pc:sldChg chg="add">
        <pc:chgData name="Yash Dhadda" userId="1920b2dbcd7cf95f" providerId="LiveId" clId="{205097A4-E674-4C13-8B25-A79F6DFF6C21}" dt="2026-02-08T02:02:58.566" v="334"/>
        <pc:sldMkLst>
          <pc:docMk/>
          <pc:sldMk cId="2599349498" sldId="1497"/>
        </pc:sldMkLst>
      </pc:sldChg>
      <pc:sldChg chg="del">
        <pc:chgData name="Yash Dhadda" userId="1920b2dbcd7cf95f" providerId="LiveId" clId="{205097A4-E674-4C13-8B25-A79F6DFF6C21}" dt="2026-02-08T06:07:06.416" v="920" actId="47"/>
        <pc:sldMkLst>
          <pc:docMk/>
          <pc:sldMk cId="2286713642" sldId="1501"/>
        </pc:sldMkLst>
      </pc:sldChg>
      <pc:sldChg chg="add">
        <pc:chgData name="Yash Dhadda" userId="1920b2dbcd7cf95f" providerId="LiveId" clId="{205097A4-E674-4C13-8B25-A79F6DFF6C21}" dt="2026-02-08T07:19:51.542" v="924"/>
        <pc:sldMkLst>
          <pc:docMk/>
          <pc:sldMk cId="3545627554" sldId="1546"/>
        </pc:sldMkLst>
      </pc:sldChg>
      <pc:sldChg chg="add">
        <pc:chgData name="Yash Dhadda" userId="1920b2dbcd7cf95f" providerId="LiveId" clId="{205097A4-E674-4C13-8B25-A79F6DFF6C21}" dt="2026-02-08T02:33:46.014" v="692"/>
        <pc:sldMkLst>
          <pc:docMk/>
          <pc:sldMk cId="3264432933" sldId="1560"/>
        </pc:sldMkLst>
      </pc:sldChg>
      <pc:sldChg chg="del">
        <pc:chgData name="Yash Dhadda" userId="1920b2dbcd7cf95f" providerId="LiveId" clId="{205097A4-E674-4C13-8B25-A79F6DFF6C21}" dt="2026-02-08T04:14:57.291" v="815" actId="47"/>
        <pc:sldMkLst>
          <pc:docMk/>
          <pc:sldMk cId="1878413750" sldId="1592"/>
        </pc:sldMkLst>
      </pc:sldChg>
      <pc:sldChg chg="del">
        <pc:chgData name="Yash Dhadda" userId="1920b2dbcd7cf95f" providerId="LiveId" clId="{205097A4-E674-4C13-8B25-A79F6DFF6C21}" dt="2026-02-08T04:14:57.738" v="816" actId="47"/>
        <pc:sldMkLst>
          <pc:docMk/>
          <pc:sldMk cId="319832662" sldId="1593"/>
        </pc:sldMkLst>
      </pc:sldChg>
      <pc:sldChg chg="del">
        <pc:chgData name="Yash Dhadda" userId="1920b2dbcd7cf95f" providerId="LiveId" clId="{205097A4-E674-4C13-8B25-A79F6DFF6C21}" dt="2026-02-08T02:53:13.368" v="778" actId="47"/>
        <pc:sldMkLst>
          <pc:docMk/>
          <pc:sldMk cId="2235577756" sldId="1597"/>
        </pc:sldMkLst>
      </pc:sldChg>
      <pc:sldChg chg="del">
        <pc:chgData name="Yash Dhadda" userId="1920b2dbcd7cf95f" providerId="LiveId" clId="{205097A4-E674-4C13-8B25-A79F6DFF6C21}" dt="2026-02-08T04:14:58.182" v="817" actId="47"/>
        <pc:sldMkLst>
          <pc:docMk/>
          <pc:sldMk cId="174480249" sldId="1598"/>
        </pc:sldMkLst>
      </pc:sldChg>
      <pc:sldChg chg="del">
        <pc:chgData name="Yash Dhadda" userId="1920b2dbcd7cf95f" providerId="LiveId" clId="{205097A4-E674-4C13-8B25-A79F6DFF6C21}" dt="2026-02-08T08:27:31.882" v="1064" actId="2696"/>
        <pc:sldMkLst>
          <pc:docMk/>
          <pc:sldMk cId="2032033119" sldId="1655"/>
        </pc:sldMkLst>
      </pc:sldChg>
      <pc:sldChg chg="add">
        <pc:chgData name="Yash Dhadda" userId="1920b2dbcd7cf95f" providerId="LiveId" clId="{205097A4-E674-4C13-8B25-A79F6DFF6C21}" dt="2026-02-08T08:27:38.429" v="1065"/>
        <pc:sldMkLst>
          <pc:docMk/>
          <pc:sldMk cId="2524235328" sldId="1655"/>
        </pc:sldMkLst>
      </pc:sldChg>
      <pc:sldChg chg="del">
        <pc:chgData name="Yash Dhadda" userId="1920b2dbcd7cf95f" providerId="LiveId" clId="{205097A4-E674-4C13-8B25-A79F6DFF6C21}" dt="2026-02-08T08:27:05.922" v="1062" actId="47"/>
        <pc:sldMkLst>
          <pc:docMk/>
          <pc:sldMk cId="227582082" sldId="1907"/>
        </pc:sldMkLst>
      </pc:sldChg>
      <pc:sldChg chg="add">
        <pc:chgData name="Yash Dhadda" userId="1920b2dbcd7cf95f" providerId="LiveId" clId="{205097A4-E674-4C13-8B25-A79F6DFF6C21}" dt="2026-02-08T08:27:38.429" v="1065"/>
        <pc:sldMkLst>
          <pc:docMk/>
          <pc:sldMk cId="2264251746" sldId="1923"/>
        </pc:sldMkLst>
      </pc:sldChg>
      <pc:sldChg chg="del">
        <pc:chgData name="Yash Dhadda" userId="1920b2dbcd7cf95f" providerId="LiveId" clId="{205097A4-E674-4C13-8B25-A79F6DFF6C21}" dt="2026-02-08T08:27:31.882" v="1064" actId="2696"/>
        <pc:sldMkLst>
          <pc:docMk/>
          <pc:sldMk cId="4065180207" sldId="1923"/>
        </pc:sldMkLst>
      </pc:sldChg>
      <pc:sldChg chg="add">
        <pc:chgData name="Yash Dhadda" userId="1920b2dbcd7cf95f" providerId="LiveId" clId="{205097A4-E674-4C13-8B25-A79F6DFF6C21}" dt="2026-02-08T08:27:38.429" v="1065"/>
        <pc:sldMkLst>
          <pc:docMk/>
          <pc:sldMk cId="2018255809" sldId="1924"/>
        </pc:sldMkLst>
      </pc:sldChg>
      <pc:sldChg chg="del">
        <pc:chgData name="Yash Dhadda" userId="1920b2dbcd7cf95f" providerId="LiveId" clId="{205097A4-E674-4C13-8B25-A79F6DFF6C21}" dt="2026-02-08T08:27:31.882" v="1064" actId="2696"/>
        <pc:sldMkLst>
          <pc:docMk/>
          <pc:sldMk cId="2908662005" sldId="1924"/>
        </pc:sldMkLst>
      </pc:sldChg>
      <pc:sldChg chg="add del">
        <pc:chgData name="Yash Dhadda" userId="1920b2dbcd7cf95f" providerId="LiveId" clId="{205097A4-E674-4C13-8B25-A79F6DFF6C21}" dt="2026-02-08T08:33:44.882" v="1160"/>
        <pc:sldMkLst>
          <pc:docMk/>
          <pc:sldMk cId="3396107767" sldId="1931"/>
        </pc:sldMkLst>
      </pc:sldChg>
      <pc:sldChg chg="add">
        <pc:chgData name="Yash Dhadda" userId="1920b2dbcd7cf95f" providerId="LiveId" clId="{205097A4-E674-4C13-8B25-A79F6DFF6C21}" dt="2026-02-08T08:30:12.972" v="1128"/>
        <pc:sldMkLst>
          <pc:docMk/>
          <pc:sldMk cId="3279296160" sldId="1949"/>
        </pc:sldMkLst>
      </pc:sldChg>
      <pc:sldChg chg="modSp add mod">
        <pc:chgData name="Yash Dhadda" userId="1920b2dbcd7cf95f" providerId="LiveId" clId="{205097A4-E674-4C13-8B25-A79F6DFF6C21}" dt="2026-02-08T08:16:46.604" v="975"/>
        <pc:sldMkLst>
          <pc:docMk/>
          <pc:sldMk cId="1328284521" sldId="1956"/>
        </pc:sldMkLst>
        <pc:spChg chg="mod">
          <ac:chgData name="Yash Dhadda" userId="1920b2dbcd7cf95f" providerId="LiveId" clId="{205097A4-E674-4C13-8B25-A79F6DFF6C21}" dt="2026-02-08T08:16:46.604" v="975"/>
          <ac:spMkLst>
            <pc:docMk/>
            <pc:sldMk cId="1328284521" sldId="1956"/>
            <ac:spMk id="3" creationId="{43F36BC1-2EB7-44D5-A03C-CFD0E59FFE4E}"/>
          </ac:spMkLst>
        </pc:spChg>
      </pc:sldChg>
      <pc:sldChg chg="del">
        <pc:chgData name="Yash Dhadda" userId="1920b2dbcd7cf95f" providerId="LiveId" clId="{205097A4-E674-4C13-8B25-A79F6DFF6C21}" dt="2026-02-08T02:12:21.454" v="383" actId="2696"/>
        <pc:sldMkLst>
          <pc:docMk/>
          <pc:sldMk cId="1535054953" sldId="1956"/>
        </pc:sldMkLst>
      </pc:sldChg>
      <pc:sldChg chg="add del">
        <pc:chgData name="Yash Dhadda" userId="1920b2dbcd7cf95f" providerId="LiveId" clId="{205097A4-E674-4C13-8B25-A79F6DFF6C21}" dt="2026-02-08T02:17:10.182" v="386" actId="2696"/>
        <pc:sldMkLst>
          <pc:docMk/>
          <pc:sldMk cId="3374642244" sldId="1956"/>
        </pc:sldMkLst>
      </pc:sldChg>
      <pc:sldChg chg="add">
        <pc:chgData name="Yash Dhadda" userId="1920b2dbcd7cf95f" providerId="LiveId" clId="{205097A4-E674-4C13-8B25-A79F6DFF6C21}" dt="2026-02-08T02:33:46.014" v="692"/>
        <pc:sldMkLst>
          <pc:docMk/>
          <pc:sldMk cId="3839067287" sldId="1958"/>
        </pc:sldMkLst>
      </pc:sldChg>
      <pc:sldChg chg="add">
        <pc:chgData name="Yash Dhadda" userId="1920b2dbcd7cf95f" providerId="LiveId" clId="{205097A4-E674-4C13-8B25-A79F6DFF6C21}" dt="2026-02-08T02:33:46.014" v="692"/>
        <pc:sldMkLst>
          <pc:docMk/>
          <pc:sldMk cId="1723203372" sldId="1959"/>
        </pc:sldMkLst>
      </pc:sldChg>
      <pc:sldChg chg="add del">
        <pc:chgData name="Yash Dhadda" userId="1920b2dbcd7cf95f" providerId="LiveId" clId="{205097A4-E674-4C13-8B25-A79F6DFF6C21}" dt="2026-02-08T02:28:53.826" v="661" actId="47"/>
        <pc:sldMkLst>
          <pc:docMk/>
          <pc:sldMk cId="3971813428" sldId="1959"/>
        </pc:sldMkLst>
      </pc:sldChg>
      <pc:sldChg chg="del">
        <pc:chgData name="Yash Dhadda" userId="1920b2dbcd7cf95f" providerId="LiveId" clId="{205097A4-E674-4C13-8B25-A79F6DFF6C21}" dt="2026-02-08T02:12:21.454" v="383" actId="2696"/>
        <pc:sldMkLst>
          <pc:docMk/>
          <pc:sldMk cId="4169317089" sldId="1959"/>
        </pc:sldMkLst>
      </pc:sldChg>
      <pc:sldChg chg="add">
        <pc:chgData name="Yash Dhadda" userId="1920b2dbcd7cf95f" providerId="LiveId" clId="{205097A4-E674-4C13-8B25-A79F6DFF6C21}" dt="2026-02-08T02:33:46.014" v="692"/>
        <pc:sldMkLst>
          <pc:docMk/>
          <pc:sldMk cId="1419509318" sldId="1960"/>
        </pc:sldMkLst>
      </pc:sldChg>
      <pc:sldChg chg="add del">
        <pc:chgData name="Yash Dhadda" userId="1920b2dbcd7cf95f" providerId="LiveId" clId="{205097A4-E674-4C13-8B25-A79F6DFF6C21}" dt="2026-02-08T08:20:21.503" v="1020" actId="47"/>
        <pc:sldMkLst>
          <pc:docMk/>
          <pc:sldMk cId="2548603925" sldId="1962"/>
        </pc:sldMkLst>
      </pc:sldChg>
      <pc:sldChg chg="add">
        <pc:chgData name="Yash Dhadda" userId="1920b2dbcd7cf95f" providerId="LiveId" clId="{205097A4-E674-4C13-8B25-A79F6DFF6C21}" dt="2026-02-08T02:28:26.097" v="660"/>
        <pc:sldMkLst>
          <pc:docMk/>
          <pc:sldMk cId="1884812542" sldId="1986"/>
        </pc:sldMkLst>
      </pc:sldChg>
      <pc:sldChg chg="del">
        <pc:chgData name="Yash Dhadda" userId="1920b2dbcd7cf95f" providerId="LiveId" clId="{205097A4-E674-4C13-8B25-A79F6DFF6C21}" dt="2026-02-08T02:28:21.241" v="659" actId="2696"/>
        <pc:sldMkLst>
          <pc:docMk/>
          <pc:sldMk cId="2960214675" sldId="1986"/>
        </pc:sldMkLst>
      </pc:sldChg>
      <pc:sldChg chg="del">
        <pc:chgData name="Yash Dhadda" userId="1920b2dbcd7cf95f" providerId="LiveId" clId="{205097A4-E674-4C13-8B25-A79F6DFF6C21}" dt="2026-02-08T02:40:18.973" v="767" actId="47"/>
        <pc:sldMkLst>
          <pc:docMk/>
          <pc:sldMk cId="719406294" sldId="1987"/>
        </pc:sldMkLst>
      </pc:sldChg>
      <pc:sldChg chg="del">
        <pc:chgData name="Yash Dhadda" userId="1920b2dbcd7cf95f" providerId="LiveId" clId="{205097A4-E674-4C13-8B25-A79F6DFF6C21}" dt="2026-02-08T02:40:18.973" v="767" actId="47"/>
        <pc:sldMkLst>
          <pc:docMk/>
          <pc:sldMk cId="1400226067" sldId="1988"/>
        </pc:sldMkLst>
      </pc:sldChg>
      <pc:sldChg chg="modSp add">
        <pc:chgData name="Yash Dhadda" userId="1920b2dbcd7cf95f" providerId="LiveId" clId="{205097A4-E674-4C13-8B25-A79F6DFF6C21}" dt="2026-02-08T02:34:02.568" v="706" actId="20577"/>
        <pc:sldMkLst>
          <pc:docMk/>
          <pc:sldMk cId="2480107387" sldId="2014"/>
        </pc:sldMkLst>
        <pc:spChg chg="mod">
          <ac:chgData name="Yash Dhadda" userId="1920b2dbcd7cf95f" providerId="LiveId" clId="{205097A4-E674-4C13-8B25-A79F6DFF6C21}" dt="2026-02-08T02:34:02.568" v="706" actId="20577"/>
          <ac:spMkLst>
            <pc:docMk/>
            <pc:sldMk cId="2480107387" sldId="2014"/>
            <ac:spMk id="3" creationId="{9D87B3D1-2956-4000-BB2F-3D3059ECD4BA}"/>
          </ac:spMkLst>
        </pc:spChg>
      </pc:sldChg>
      <pc:sldChg chg="del">
        <pc:chgData name="Yash Dhadda" userId="1920b2dbcd7cf95f" providerId="LiveId" clId="{205097A4-E674-4C13-8B25-A79F6DFF6C21}" dt="2026-02-08T04:06:43.931" v="784" actId="47"/>
        <pc:sldMkLst>
          <pc:docMk/>
          <pc:sldMk cId="2059260958" sldId="2113"/>
        </pc:sldMkLst>
      </pc:sldChg>
      <pc:sldChg chg="del">
        <pc:chgData name="Yash Dhadda" userId="1920b2dbcd7cf95f" providerId="LiveId" clId="{205097A4-E674-4C13-8B25-A79F6DFF6C21}" dt="2026-02-08T08:27:09.849" v="1063" actId="47"/>
        <pc:sldMkLst>
          <pc:docMk/>
          <pc:sldMk cId="1429029846" sldId="2279"/>
        </pc:sldMkLst>
      </pc:sldChg>
      <pc:sldChg chg="add">
        <pc:chgData name="Yash Dhadda" userId="1920b2dbcd7cf95f" providerId="LiveId" clId="{205097A4-E674-4C13-8B25-A79F6DFF6C21}" dt="2026-02-08T08:27:38.429" v="1065"/>
        <pc:sldMkLst>
          <pc:docMk/>
          <pc:sldMk cId="159815588" sldId="2280"/>
        </pc:sldMkLst>
      </pc:sldChg>
      <pc:sldChg chg="del">
        <pc:chgData name="Yash Dhadda" userId="1920b2dbcd7cf95f" providerId="LiveId" clId="{205097A4-E674-4C13-8B25-A79F6DFF6C21}" dt="2026-02-08T08:27:31.882" v="1064" actId="2696"/>
        <pc:sldMkLst>
          <pc:docMk/>
          <pc:sldMk cId="3138995216" sldId="2280"/>
        </pc:sldMkLst>
      </pc:sldChg>
      <pc:sldChg chg="del">
        <pc:chgData name="Yash Dhadda" userId="1920b2dbcd7cf95f" providerId="LiveId" clId="{205097A4-E674-4C13-8B25-A79F6DFF6C21}" dt="2026-02-08T04:07:02.019" v="786" actId="47"/>
        <pc:sldMkLst>
          <pc:docMk/>
          <pc:sldMk cId="2393946556" sldId="2304"/>
        </pc:sldMkLst>
      </pc:sldChg>
      <pc:sldChg chg="del">
        <pc:chgData name="Yash Dhadda" userId="1920b2dbcd7cf95f" providerId="LiveId" clId="{205097A4-E674-4C13-8B25-A79F6DFF6C21}" dt="2026-02-08T02:50:53.001" v="775" actId="47"/>
        <pc:sldMkLst>
          <pc:docMk/>
          <pc:sldMk cId="924043949" sldId="2307"/>
        </pc:sldMkLst>
      </pc:sldChg>
      <pc:sldChg chg="del">
        <pc:chgData name="Yash Dhadda" userId="1920b2dbcd7cf95f" providerId="LiveId" clId="{205097A4-E674-4C13-8B25-A79F6DFF6C21}" dt="2026-02-08T02:28:13.120" v="658" actId="47"/>
        <pc:sldMkLst>
          <pc:docMk/>
          <pc:sldMk cId="2677364746" sldId="2353"/>
        </pc:sldMkLst>
      </pc:sldChg>
      <pc:sldChg chg="del">
        <pc:chgData name="Yash Dhadda" userId="1920b2dbcd7cf95f" providerId="LiveId" clId="{205097A4-E674-4C13-8B25-A79F6DFF6C21}" dt="2026-02-08T02:12:21.454" v="383" actId="2696"/>
        <pc:sldMkLst>
          <pc:docMk/>
          <pc:sldMk cId="1602042539" sldId="2354"/>
        </pc:sldMkLst>
      </pc:sldChg>
      <pc:sldChg chg="add">
        <pc:chgData name="Yash Dhadda" userId="1920b2dbcd7cf95f" providerId="LiveId" clId="{205097A4-E674-4C13-8B25-A79F6DFF6C21}" dt="2026-02-08T02:12:52.030" v="385"/>
        <pc:sldMkLst>
          <pc:docMk/>
          <pc:sldMk cId="2461655564" sldId="2354"/>
        </pc:sldMkLst>
      </pc:sldChg>
      <pc:sldChg chg="modSp add mod">
        <pc:chgData name="Yash Dhadda" userId="1920b2dbcd7cf95f" providerId="LiveId" clId="{205097A4-E674-4C13-8B25-A79F6DFF6C21}" dt="2026-02-08T08:17:33.625" v="978" actId="207"/>
        <pc:sldMkLst>
          <pc:docMk/>
          <pc:sldMk cId="1111030555" sldId="2355"/>
        </pc:sldMkLst>
        <pc:spChg chg="mod">
          <ac:chgData name="Yash Dhadda" userId="1920b2dbcd7cf95f" providerId="LiveId" clId="{205097A4-E674-4C13-8B25-A79F6DFF6C21}" dt="2026-02-08T08:17:33.625" v="978" actId="207"/>
          <ac:spMkLst>
            <pc:docMk/>
            <pc:sldMk cId="1111030555" sldId="2355"/>
            <ac:spMk id="3" creationId="{9DE318A9-BD3D-7C5A-56E3-3D5D5EE2BBCE}"/>
          </ac:spMkLst>
        </pc:spChg>
      </pc:sldChg>
      <pc:sldChg chg="add del">
        <pc:chgData name="Yash Dhadda" userId="1920b2dbcd7cf95f" providerId="LiveId" clId="{205097A4-E674-4C13-8B25-A79F6DFF6C21}" dt="2026-02-08T02:23:35.750" v="547" actId="2696"/>
        <pc:sldMkLst>
          <pc:docMk/>
          <pc:sldMk cId="1810021411" sldId="2355"/>
        </pc:sldMkLst>
      </pc:sldChg>
      <pc:sldChg chg="del">
        <pc:chgData name="Yash Dhadda" userId="1920b2dbcd7cf95f" providerId="LiveId" clId="{205097A4-E674-4C13-8B25-A79F6DFF6C21}" dt="2026-02-08T02:12:21.454" v="383" actId="2696"/>
        <pc:sldMkLst>
          <pc:docMk/>
          <pc:sldMk cId="3602093526" sldId="2355"/>
        </pc:sldMkLst>
      </pc:sldChg>
      <pc:sldChg chg="del">
        <pc:chgData name="Yash Dhadda" userId="1920b2dbcd7cf95f" providerId="LiveId" clId="{205097A4-E674-4C13-8B25-A79F6DFF6C21}" dt="2026-02-08T08:26:41.585" v="1061" actId="47"/>
        <pc:sldMkLst>
          <pc:docMk/>
          <pc:sldMk cId="1876798617" sldId="2390"/>
        </pc:sldMkLst>
      </pc:sldChg>
      <pc:sldChg chg="add">
        <pc:chgData name="Yash Dhadda" userId="1920b2dbcd7cf95f" providerId="LiveId" clId="{205097A4-E674-4C13-8B25-A79F6DFF6C21}" dt="2026-02-08T08:27:38.429" v="1065"/>
        <pc:sldMkLst>
          <pc:docMk/>
          <pc:sldMk cId="456614340" sldId="2393"/>
        </pc:sldMkLst>
      </pc:sldChg>
      <pc:sldChg chg="del">
        <pc:chgData name="Yash Dhadda" userId="1920b2dbcd7cf95f" providerId="LiveId" clId="{205097A4-E674-4C13-8B25-A79F6DFF6C21}" dt="2026-02-08T08:27:31.882" v="1064" actId="2696"/>
        <pc:sldMkLst>
          <pc:docMk/>
          <pc:sldMk cId="3232877455" sldId="2393"/>
        </pc:sldMkLst>
      </pc:sldChg>
      <pc:sldChg chg="add">
        <pc:chgData name="Yash Dhadda" userId="1920b2dbcd7cf95f" providerId="LiveId" clId="{205097A4-E674-4C13-8B25-A79F6DFF6C21}" dt="2026-02-08T08:27:38.429" v="1065"/>
        <pc:sldMkLst>
          <pc:docMk/>
          <pc:sldMk cId="2760800494" sldId="2395"/>
        </pc:sldMkLst>
      </pc:sldChg>
      <pc:sldChg chg="del">
        <pc:chgData name="Yash Dhadda" userId="1920b2dbcd7cf95f" providerId="LiveId" clId="{205097A4-E674-4C13-8B25-A79F6DFF6C21}" dt="2026-02-08T08:27:31.882" v="1064" actId="2696"/>
        <pc:sldMkLst>
          <pc:docMk/>
          <pc:sldMk cId="3086742681" sldId="2395"/>
        </pc:sldMkLst>
      </pc:sldChg>
      <pc:sldChg chg="add">
        <pc:chgData name="Yash Dhadda" userId="1920b2dbcd7cf95f" providerId="LiveId" clId="{205097A4-E674-4C13-8B25-A79F6DFF6C21}" dt="2026-02-08T08:27:38.429" v="1065"/>
        <pc:sldMkLst>
          <pc:docMk/>
          <pc:sldMk cId="823112361" sldId="2396"/>
        </pc:sldMkLst>
      </pc:sldChg>
      <pc:sldChg chg="del">
        <pc:chgData name="Yash Dhadda" userId="1920b2dbcd7cf95f" providerId="LiveId" clId="{205097A4-E674-4C13-8B25-A79F6DFF6C21}" dt="2026-02-08T08:27:31.882" v="1064" actId="2696"/>
        <pc:sldMkLst>
          <pc:docMk/>
          <pc:sldMk cId="1980426420" sldId="2396"/>
        </pc:sldMkLst>
      </pc:sldChg>
      <pc:sldChg chg="add">
        <pc:chgData name="Yash Dhadda" userId="1920b2dbcd7cf95f" providerId="LiveId" clId="{205097A4-E674-4C13-8B25-A79F6DFF6C21}" dt="2026-02-08T08:27:38.429" v="1065"/>
        <pc:sldMkLst>
          <pc:docMk/>
          <pc:sldMk cId="584042912" sldId="2397"/>
        </pc:sldMkLst>
      </pc:sldChg>
      <pc:sldChg chg="del">
        <pc:chgData name="Yash Dhadda" userId="1920b2dbcd7cf95f" providerId="LiveId" clId="{205097A4-E674-4C13-8B25-A79F6DFF6C21}" dt="2026-02-08T08:27:31.882" v="1064" actId="2696"/>
        <pc:sldMkLst>
          <pc:docMk/>
          <pc:sldMk cId="4254534772" sldId="2397"/>
        </pc:sldMkLst>
      </pc:sldChg>
      <pc:sldChg chg="del">
        <pc:chgData name="Yash Dhadda" userId="1920b2dbcd7cf95f" providerId="LiveId" clId="{205097A4-E674-4C13-8B25-A79F6DFF6C21}" dt="2026-02-08T08:26:22.407" v="1059" actId="47"/>
        <pc:sldMkLst>
          <pc:docMk/>
          <pc:sldMk cId="4185740954" sldId="2403"/>
        </pc:sldMkLst>
      </pc:sldChg>
      <pc:sldChg chg="del">
        <pc:chgData name="Yash Dhadda" userId="1920b2dbcd7cf95f" providerId="LiveId" clId="{205097A4-E674-4C13-8B25-A79F6DFF6C21}" dt="2026-02-08T04:09:30.648" v="792" actId="47"/>
        <pc:sldMkLst>
          <pc:docMk/>
          <pc:sldMk cId="3224428819" sldId="2407"/>
        </pc:sldMkLst>
      </pc:sldChg>
      <pc:sldChg chg="add del">
        <pc:chgData name="Yash Dhadda" userId="1920b2dbcd7cf95f" providerId="LiveId" clId="{205097A4-E674-4C13-8B25-A79F6DFF6C21}" dt="2026-02-08T02:46:25.264" v="772"/>
        <pc:sldMkLst>
          <pc:docMk/>
          <pc:sldMk cId="648461313" sldId="2435"/>
        </pc:sldMkLst>
      </pc:sldChg>
      <pc:sldChg chg="add">
        <pc:chgData name="Yash Dhadda" userId="1920b2dbcd7cf95f" providerId="LiveId" clId="{205097A4-E674-4C13-8B25-A79F6DFF6C21}" dt="2026-02-08T02:46:01.016" v="768"/>
        <pc:sldMkLst>
          <pc:docMk/>
          <pc:sldMk cId="1286812228" sldId="2443"/>
        </pc:sldMkLst>
      </pc:sldChg>
      <pc:sldChg chg="add">
        <pc:chgData name="Yash Dhadda" userId="1920b2dbcd7cf95f" providerId="LiveId" clId="{205097A4-E674-4C13-8B25-A79F6DFF6C21}" dt="2026-02-08T02:46:11.304" v="769"/>
        <pc:sldMkLst>
          <pc:docMk/>
          <pc:sldMk cId="2193556415" sldId="2449"/>
        </pc:sldMkLst>
      </pc:sldChg>
      <pc:sldChg chg="del">
        <pc:chgData name="Yash Dhadda" userId="1920b2dbcd7cf95f" providerId="LiveId" clId="{205097A4-E674-4C13-8B25-A79F6DFF6C21}" dt="2026-02-08T04:14:58.650" v="818" actId="47"/>
        <pc:sldMkLst>
          <pc:docMk/>
          <pc:sldMk cId="3537206342" sldId="2460"/>
        </pc:sldMkLst>
      </pc:sldChg>
      <pc:sldChg chg="del">
        <pc:chgData name="Yash Dhadda" userId="1920b2dbcd7cf95f" providerId="LiveId" clId="{205097A4-E674-4C13-8B25-A79F6DFF6C21}" dt="2026-02-08T04:13:54.695" v="796" actId="47"/>
        <pc:sldMkLst>
          <pc:docMk/>
          <pc:sldMk cId="2972162830" sldId="2487"/>
        </pc:sldMkLst>
      </pc:sldChg>
      <pc:sldChg chg="del">
        <pc:chgData name="Yash Dhadda" userId="1920b2dbcd7cf95f" providerId="LiveId" clId="{205097A4-E674-4C13-8B25-A79F6DFF6C21}" dt="2026-02-08T04:15:01.266" v="822" actId="47"/>
        <pc:sldMkLst>
          <pc:docMk/>
          <pc:sldMk cId="2311183839" sldId="2488"/>
        </pc:sldMkLst>
      </pc:sldChg>
      <pc:sldChg chg="del">
        <pc:chgData name="Yash Dhadda" userId="1920b2dbcd7cf95f" providerId="LiveId" clId="{205097A4-E674-4C13-8B25-A79F6DFF6C21}" dt="2026-02-08T04:15:00.802" v="821" actId="47"/>
        <pc:sldMkLst>
          <pc:docMk/>
          <pc:sldMk cId="1126974315" sldId="2501"/>
        </pc:sldMkLst>
      </pc:sldChg>
      <pc:sldChg chg="del">
        <pc:chgData name="Yash Dhadda" userId="1920b2dbcd7cf95f" providerId="LiveId" clId="{205097A4-E674-4C13-8B25-A79F6DFF6C21}" dt="2026-02-08T04:14:59.088" v="819" actId="47"/>
        <pc:sldMkLst>
          <pc:docMk/>
          <pc:sldMk cId="1825656389" sldId="2507"/>
        </pc:sldMkLst>
      </pc:sldChg>
      <pc:sldChg chg="del">
        <pc:chgData name="Yash Dhadda" userId="1920b2dbcd7cf95f" providerId="LiveId" clId="{205097A4-E674-4C13-8B25-A79F6DFF6C21}" dt="2026-02-08T04:14:59.546" v="820" actId="47"/>
        <pc:sldMkLst>
          <pc:docMk/>
          <pc:sldMk cId="712887891" sldId="2508"/>
        </pc:sldMkLst>
      </pc:sldChg>
      <pc:sldChg chg="del">
        <pc:chgData name="Yash Dhadda" userId="1920b2dbcd7cf95f" providerId="LiveId" clId="{205097A4-E674-4C13-8B25-A79F6DFF6C21}" dt="2026-02-08T04:14:08.325" v="807" actId="47"/>
        <pc:sldMkLst>
          <pc:docMk/>
          <pc:sldMk cId="1755747793" sldId="2510"/>
        </pc:sldMkLst>
      </pc:sldChg>
      <pc:sldChg chg="del">
        <pc:chgData name="Yash Dhadda" userId="1920b2dbcd7cf95f" providerId="LiveId" clId="{205097A4-E674-4C13-8B25-A79F6DFF6C21}" dt="2026-02-08T04:14:09.136" v="808" actId="47"/>
        <pc:sldMkLst>
          <pc:docMk/>
          <pc:sldMk cId="2625391858" sldId="2511"/>
        </pc:sldMkLst>
      </pc:sldChg>
      <pc:sldChg chg="del">
        <pc:chgData name="Yash Dhadda" userId="1920b2dbcd7cf95f" providerId="LiveId" clId="{205097A4-E674-4C13-8B25-A79F6DFF6C21}" dt="2026-02-08T07:20:26.237" v="927" actId="47"/>
        <pc:sldMkLst>
          <pc:docMk/>
          <pc:sldMk cId="2964169809" sldId="2516"/>
        </pc:sldMkLst>
      </pc:sldChg>
      <pc:sldChg chg="del">
        <pc:chgData name="Yash Dhadda" userId="1920b2dbcd7cf95f" providerId="LiveId" clId="{205097A4-E674-4C13-8B25-A79F6DFF6C21}" dt="2026-02-08T04:13:55.335" v="797" actId="47"/>
        <pc:sldMkLst>
          <pc:docMk/>
          <pc:sldMk cId="681421414" sldId="2518"/>
        </pc:sldMkLst>
      </pc:sldChg>
      <pc:sldChg chg="del">
        <pc:chgData name="Yash Dhadda" userId="1920b2dbcd7cf95f" providerId="LiveId" clId="{205097A4-E674-4C13-8B25-A79F6DFF6C21}" dt="2026-02-08T04:15:02.140" v="824" actId="47"/>
        <pc:sldMkLst>
          <pc:docMk/>
          <pc:sldMk cId="1246815006" sldId="2520"/>
        </pc:sldMkLst>
      </pc:sldChg>
      <pc:sldChg chg="del">
        <pc:chgData name="Yash Dhadda" userId="1920b2dbcd7cf95f" providerId="LiveId" clId="{205097A4-E674-4C13-8B25-A79F6DFF6C21}" dt="2026-02-08T04:15:04.362" v="826" actId="47"/>
        <pc:sldMkLst>
          <pc:docMk/>
          <pc:sldMk cId="1968468321" sldId="2522"/>
        </pc:sldMkLst>
      </pc:sldChg>
      <pc:sldChg chg="del">
        <pc:chgData name="Yash Dhadda" userId="1920b2dbcd7cf95f" providerId="LiveId" clId="{205097A4-E674-4C13-8B25-A79F6DFF6C21}" dt="2026-02-08T04:15:09.466" v="827" actId="47"/>
        <pc:sldMkLst>
          <pc:docMk/>
          <pc:sldMk cId="3035396809" sldId="2523"/>
        </pc:sldMkLst>
      </pc:sldChg>
      <pc:sldChg chg="del">
        <pc:chgData name="Yash Dhadda" userId="1920b2dbcd7cf95f" providerId="LiveId" clId="{205097A4-E674-4C13-8B25-A79F6DFF6C21}" dt="2026-02-08T04:14:07.793" v="806" actId="47"/>
        <pc:sldMkLst>
          <pc:docMk/>
          <pc:sldMk cId="1481418566" sldId="2525"/>
        </pc:sldMkLst>
      </pc:sldChg>
      <pc:sldChg chg="del">
        <pc:chgData name="Yash Dhadda" userId="1920b2dbcd7cf95f" providerId="LiveId" clId="{205097A4-E674-4C13-8B25-A79F6DFF6C21}" dt="2026-02-08T04:15:01.683" v="823" actId="47"/>
        <pc:sldMkLst>
          <pc:docMk/>
          <pc:sldMk cId="4012578312" sldId="2527"/>
        </pc:sldMkLst>
      </pc:sldChg>
      <pc:sldChg chg="del">
        <pc:chgData name="Yash Dhadda" userId="1920b2dbcd7cf95f" providerId="LiveId" clId="{205097A4-E674-4C13-8B25-A79F6DFF6C21}" dt="2026-02-08T04:14:03.883" v="803" actId="47"/>
        <pc:sldMkLst>
          <pc:docMk/>
          <pc:sldMk cId="2766720992" sldId="2530"/>
        </pc:sldMkLst>
      </pc:sldChg>
      <pc:sldChg chg="del">
        <pc:chgData name="Yash Dhadda" userId="1920b2dbcd7cf95f" providerId="LiveId" clId="{205097A4-E674-4C13-8B25-A79F6DFF6C21}" dt="2026-02-08T04:08:53.972" v="791" actId="47"/>
        <pc:sldMkLst>
          <pc:docMk/>
          <pc:sldMk cId="2608546249" sldId="2578"/>
        </pc:sldMkLst>
      </pc:sldChg>
      <pc:sldChg chg="del">
        <pc:chgData name="Yash Dhadda" userId="1920b2dbcd7cf95f" providerId="LiveId" clId="{205097A4-E674-4C13-8B25-A79F6DFF6C21}" dt="2026-02-08T04:08:53.972" v="791" actId="47"/>
        <pc:sldMkLst>
          <pc:docMk/>
          <pc:sldMk cId="720042609" sldId="2579"/>
        </pc:sldMkLst>
      </pc:sldChg>
      <pc:sldChg chg="del">
        <pc:chgData name="Yash Dhadda" userId="1920b2dbcd7cf95f" providerId="LiveId" clId="{205097A4-E674-4C13-8B25-A79F6DFF6C21}" dt="2026-02-08T04:08:27.274" v="790" actId="47"/>
        <pc:sldMkLst>
          <pc:docMk/>
          <pc:sldMk cId="2322419282" sldId="2581"/>
        </pc:sldMkLst>
      </pc:sldChg>
      <pc:sldChg chg="modSp add del mod">
        <pc:chgData name="Yash Dhadda" userId="1920b2dbcd7cf95f" providerId="LiveId" clId="{205097A4-E674-4C13-8B25-A79F6DFF6C21}" dt="2026-02-08T02:40:11.484" v="766" actId="20577"/>
        <pc:sldMkLst>
          <pc:docMk/>
          <pc:sldMk cId="1622176047" sldId="2582"/>
        </pc:sldMkLst>
        <pc:spChg chg="mod">
          <ac:chgData name="Yash Dhadda" userId="1920b2dbcd7cf95f" providerId="LiveId" clId="{205097A4-E674-4C13-8B25-A79F6DFF6C21}" dt="2026-02-08T02:40:11.484" v="766" actId="20577"/>
          <ac:spMkLst>
            <pc:docMk/>
            <pc:sldMk cId="1622176047" sldId="2582"/>
            <ac:spMk id="2" creationId="{AC9E0D50-C42A-C4DA-03E9-97D9E0BB2D98}"/>
          </ac:spMkLst>
        </pc:spChg>
      </pc:sldChg>
      <pc:sldChg chg="del">
        <pc:chgData name="Yash Dhadda" userId="1920b2dbcd7cf95f" providerId="LiveId" clId="{205097A4-E674-4C13-8B25-A79F6DFF6C21}" dt="2026-02-08T02:46:26.918" v="773" actId="2696"/>
        <pc:sldMkLst>
          <pc:docMk/>
          <pc:sldMk cId="2785831235" sldId="2584"/>
        </pc:sldMkLst>
      </pc:sldChg>
      <pc:sldChg chg="add">
        <pc:chgData name="Yash Dhadda" userId="1920b2dbcd7cf95f" providerId="LiveId" clId="{205097A4-E674-4C13-8B25-A79F6DFF6C21}" dt="2026-02-08T02:46:29.440" v="774"/>
        <pc:sldMkLst>
          <pc:docMk/>
          <pc:sldMk cId="3414338017" sldId="2584"/>
        </pc:sldMkLst>
      </pc:sldChg>
      <pc:sldChg chg="del">
        <pc:chgData name="Yash Dhadda" userId="1920b2dbcd7cf95f" providerId="LiveId" clId="{205097A4-E674-4C13-8B25-A79F6DFF6C21}" dt="2026-02-08T02:40:18.973" v="767" actId="47"/>
        <pc:sldMkLst>
          <pc:docMk/>
          <pc:sldMk cId="938267132" sldId="2586"/>
        </pc:sldMkLst>
      </pc:sldChg>
      <pc:sldChg chg="del">
        <pc:chgData name="Yash Dhadda" userId="1920b2dbcd7cf95f" providerId="LiveId" clId="{205097A4-E674-4C13-8B25-A79F6DFF6C21}" dt="2026-02-08T04:08:27.274" v="790" actId="47"/>
        <pc:sldMkLst>
          <pc:docMk/>
          <pc:sldMk cId="1767856711" sldId="2587"/>
        </pc:sldMkLst>
      </pc:sldChg>
      <pc:sldChg chg="del">
        <pc:chgData name="Yash Dhadda" userId="1920b2dbcd7cf95f" providerId="LiveId" clId="{205097A4-E674-4C13-8B25-A79F6DFF6C21}" dt="2026-02-08T08:23:40.699" v="1026" actId="47"/>
        <pc:sldMkLst>
          <pc:docMk/>
          <pc:sldMk cId="3900822943" sldId="2588"/>
        </pc:sldMkLst>
      </pc:sldChg>
      <pc:sldChg chg="del">
        <pc:chgData name="Yash Dhadda" userId="1920b2dbcd7cf95f" providerId="LiveId" clId="{205097A4-E674-4C13-8B25-A79F6DFF6C21}" dt="2026-02-08T02:50:53.001" v="775" actId="47"/>
        <pc:sldMkLst>
          <pc:docMk/>
          <pc:sldMk cId="3526453181" sldId="2589"/>
        </pc:sldMkLst>
      </pc:sldChg>
      <pc:sldChg chg="del">
        <pc:chgData name="Yash Dhadda" userId="1920b2dbcd7cf95f" providerId="LiveId" clId="{205097A4-E674-4C13-8B25-A79F6DFF6C21}" dt="2026-02-08T06:08:15.552" v="921" actId="47"/>
        <pc:sldMkLst>
          <pc:docMk/>
          <pc:sldMk cId="2700652253" sldId="2590"/>
        </pc:sldMkLst>
      </pc:sldChg>
      <pc:sldChg chg="del">
        <pc:chgData name="Yash Dhadda" userId="1920b2dbcd7cf95f" providerId="LiveId" clId="{205097A4-E674-4C13-8B25-A79F6DFF6C21}" dt="2026-02-08T04:07:57.292" v="788" actId="47"/>
        <pc:sldMkLst>
          <pc:docMk/>
          <pc:sldMk cId="2108829757" sldId="2592"/>
        </pc:sldMkLst>
      </pc:sldChg>
      <pc:sldChg chg="del">
        <pc:chgData name="Yash Dhadda" userId="1920b2dbcd7cf95f" providerId="LiveId" clId="{205097A4-E674-4C13-8B25-A79F6DFF6C21}" dt="2026-02-08T04:07:57.292" v="788" actId="47"/>
        <pc:sldMkLst>
          <pc:docMk/>
          <pc:sldMk cId="4206847864" sldId="2593"/>
        </pc:sldMkLst>
      </pc:sldChg>
      <pc:sldChg chg="del">
        <pc:chgData name="Yash Dhadda" userId="1920b2dbcd7cf95f" providerId="LiveId" clId="{205097A4-E674-4C13-8B25-A79F6DFF6C21}" dt="2026-02-08T04:07:57.292" v="788" actId="47"/>
        <pc:sldMkLst>
          <pc:docMk/>
          <pc:sldMk cId="811146458" sldId="2594"/>
        </pc:sldMkLst>
      </pc:sldChg>
      <pc:sldChg chg="del">
        <pc:chgData name="Yash Dhadda" userId="1920b2dbcd7cf95f" providerId="LiveId" clId="{205097A4-E674-4C13-8B25-A79F6DFF6C21}" dt="2026-02-08T06:07:00.871" v="919" actId="47"/>
        <pc:sldMkLst>
          <pc:docMk/>
          <pc:sldMk cId="2074352699" sldId="2595"/>
        </pc:sldMkLst>
      </pc:sldChg>
      <pc:sldChg chg="del">
        <pc:chgData name="Yash Dhadda" userId="1920b2dbcd7cf95f" providerId="LiveId" clId="{205097A4-E674-4C13-8B25-A79F6DFF6C21}" dt="2026-02-08T06:07:00.871" v="919" actId="47"/>
        <pc:sldMkLst>
          <pc:docMk/>
          <pc:sldMk cId="3287015102" sldId="2596"/>
        </pc:sldMkLst>
      </pc:sldChg>
      <pc:sldChg chg="del">
        <pc:chgData name="Yash Dhadda" userId="1920b2dbcd7cf95f" providerId="LiveId" clId="{205097A4-E674-4C13-8B25-A79F6DFF6C21}" dt="2026-02-08T04:07:19.733" v="787" actId="47"/>
        <pc:sldMkLst>
          <pc:docMk/>
          <pc:sldMk cId="2702679177" sldId="2600"/>
        </pc:sldMkLst>
      </pc:sldChg>
      <pc:sldChg chg="del">
        <pc:chgData name="Yash Dhadda" userId="1920b2dbcd7cf95f" providerId="LiveId" clId="{205097A4-E674-4C13-8B25-A79F6DFF6C21}" dt="2026-02-08T04:06:47.921" v="785" actId="47"/>
        <pc:sldMkLst>
          <pc:docMk/>
          <pc:sldMk cId="1517715621" sldId="2601"/>
        </pc:sldMkLst>
      </pc:sldChg>
      <pc:sldChg chg="del">
        <pc:chgData name="Yash Dhadda" userId="1920b2dbcd7cf95f" providerId="LiveId" clId="{205097A4-E674-4C13-8B25-A79F6DFF6C21}" dt="2026-02-08T04:06:41.123" v="783" actId="47"/>
        <pc:sldMkLst>
          <pc:docMk/>
          <pc:sldMk cId="2907105478" sldId="2602"/>
        </pc:sldMkLst>
      </pc:sldChg>
      <pc:sldChg chg="modSp del mod">
        <pc:chgData name="Yash Dhadda" userId="1920b2dbcd7cf95f" providerId="LiveId" clId="{205097A4-E674-4C13-8B25-A79F6DFF6C21}" dt="2026-02-08T02:55:10.824" v="781" actId="2696"/>
        <pc:sldMkLst>
          <pc:docMk/>
          <pc:sldMk cId="1237228672" sldId="2606"/>
        </pc:sldMkLst>
        <pc:spChg chg="mod">
          <ac:chgData name="Yash Dhadda" userId="1920b2dbcd7cf95f" providerId="LiveId" clId="{205097A4-E674-4C13-8B25-A79F6DFF6C21}" dt="2026-02-08T02:54:58.345" v="780" actId="115"/>
          <ac:spMkLst>
            <pc:docMk/>
            <pc:sldMk cId="1237228672" sldId="2606"/>
            <ac:spMk id="6" creationId="{6F9D31C2-2C4E-4330-CD5F-4FE780319498}"/>
          </ac:spMkLst>
        </pc:spChg>
      </pc:sldChg>
      <pc:sldChg chg="add del">
        <pc:chgData name="Yash Dhadda" userId="1920b2dbcd7cf95f" providerId="LiveId" clId="{205097A4-E674-4C13-8B25-A79F6DFF6C21}" dt="2026-02-08T08:25:00.175" v="1027" actId="47"/>
        <pc:sldMkLst>
          <pc:docMk/>
          <pc:sldMk cId="3914844765" sldId="2606"/>
        </pc:sldMkLst>
      </pc:sldChg>
      <pc:sldChg chg="del">
        <pc:chgData name="Yash Dhadda" userId="1920b2dbcd7cf95f" providerId="LiveId" clId="{205097A4-E674-4C13-8B25-A79F6DFF6C21}" dt="2026-02-08T02:02:46.298" v="332" actId="47"/>
        <pc:sldMkLst>
          <pc:docMk/>
          <pc:sldMk cId="2001107961" sldId="2607"/>
        </pc:sldMkLst>
      </pc:sldChg>
      <pc:sldChg chg="del">
        <pc:chgData name="Yash Dhadda" userId="1920b2dbcd7cf95f" providerId="LiveId" clId="{205097A4-E674-4C13-8B25-A79F6DFF6C21}" dt="2026-02-08T04:13:35.635" v="793" actId="47"/>
        <pc:sldMkLst>
          <pc:docMk/>
          <pc:sldMk cId="3794800164" sldId="2608"/>
        </pc:sldMkLst>
      </pc:sldChg>
      <pc:sldChg chg="modSp del mod">
        <pc:chgData name="Yash Dhadda" userId="1920b2dbcd7cf95f" providerId="LiveId" clId="{205097A4-E674-4C13-8B25-A79F6DFF6C21}" dt="2026-02-08T07:20:34.902" v="929" actId="47"/>
        <pc:sldMkLst>
          <pc:docMk/>
          <pc:sldMk cId="0" sldId="2609"/>
        </pc:sldMkLst>
        <pc:spChg chg="mod">
          <ac:chgData name="Yash Dhadda" userId="1920b2dbcd7cf95f" providerId="LiveId" clId="{205097A4-E674-4C13-8B25-A79F6DFF6C21}" dt="2026-02-08T07:20:30.852" v="928" actId="1076"/>
          <ac:spMkLst>
            <pc:docMk/>
            <pc:sldMk cId="0" sldId="2609"/>
            <ac:spMk id="2" creationId="{00000000-0000-0000-0000-000000000000}"/>
          </ac:spMkLst>
        </pc:spChg>
      </pc:sldChg>
      <pc:sldChg chg="del">
        <pc:chgData name="Yash Dhadda" userId="1920b2dbcd7cf95f" providerId="LiveId" clId="{205097A4-E674-4C13-8B25-A79F6DFF6C21}" dt="2026-02-08T04:13:56.865" v="798" actId="47"/>
        <pc:sldMkLst>
          <pc:docMk/>
          <pc:sldMk cId="0" sldId="2610"/>
        </pc:sldMkLst>
      </pc:sldChg>
      <pc:sldChg chg="del">
        <pc:chgData name="Yash Dhadda" userId="1920b2dbcd7cf95f" providerId="LiveId" clId="{205097A4-E674-4C13-8B25-A79F6DFF6C21}" dt="2026-02-08T04:13:59.357" v="800" actId="47"/>
        <pc:sldMkLst>
          <pc:docMk/>
          <pc:sldMk cId="0" sldId="2611"/>
        </pc:sldMkLst>
      </pc:sldChg>
      <pc:sldChg chg="del">
        <pc:chgData name="Yash Dhadda" userId="1920b2dbcd7cf95f" providerId="LiveId" clId="{205097A4-E674-4C13-8B25-A79F6DFF6C21}" dt="2026-02-08T04:14:01.858" v="801" actId="47"/>
        <pc:sldMkLst>
          <pc:docMk/>
          <pc:sldMk cId="3618801630" sldId="2612"/>
        </pc:sldMkLst>
      </pc:sldChg>
      <pc:sldChg chg="del">
        <pc:chgData name="Yash Dhadda" userId="1920b2dbcd7cf95f" providerId="LiveId" clId="{205097A4-E674-4C13-8B25-A79F6DFF6C21}" dt="2026-02-08T04:14:03.392" v="802" actId="47"/>
        <pc:sldMkLst>
          <pc:docMk/>
          <pc:sldMk cId="1292254867" sldId="2613"/>
        </pc:sldMkLst>
      </pc:sldChg>
      <pc:sldChg chg="del">
        <pc:chgData name="Yash Dhadda" userId="1920b2dbcd7cf95f" providerId="LiveId" clId="{205097A4-E674-4C13-8B25-A79F6DFF6C21}" dt="2026-02-08T04:15:02.685" v="825" actId="47"/>
        <pc:sldMkLst>
          <pc:docMk/>
          <pc:sldMk cId="968597723" sldId="2614"/>
        </pc:sldMkLst>
      </pc:sldChg>
      <pc:sldChg chg="modSp new mod">
        <pc:chgData name="Yash Dhadda" userId="1920b2dbcd7cf95f" providerId="LiveId" clId="{205097A4-E674-4C13-8B25-A79F6DFF6C21}" dt="2026-02-08T01:42:29.696" v="171" actId="20577"/>
        <pc:sldMkLst>
          <pc:docMk/>
          <pc:sldMk cId="4124136198" sldId="2615"/>
        </pc:sldMkLst>
        <pc:spChg chg="mod">
          <ac:chgData name="Yash Dhadda" userId="1920b2dbcd7cf95f" providerId="LiveId" clId="{205097A4-E674-4C13-8B25-A79F6DFF6C21}" dt="2026-02-08T01:42:29.696" v="171" actId="20577"/>
          <ac:spMkLst>
            <pc:docMk/>
            <pc:sldMk cId="4124136198" sldId="2615"/>
            <ac:spMk id="2" creationId="{8C0A9F33-B2E6-3F65-7507-B437EC9F4A93}"/>
          </ac:spMkLst>
        </pc:spChg>
      </pc:sldChg>
      <pc:sldChg chg="addSp delSp modSp new del mod">
        <pc:chgData name="Yash Dhadda" userId="1920b2dbcd7cf95f" providerId="LiveId" clId="{205097A4-E674-4C13-8B25-A79F6DFF6C21}" dt="2026-02-08T01:41:31.873" v="74" actId="47"/>
        <pc:sldMkLst>
          <pc:docMk/>
          <pc:sldMk cId="4143629172" sldId="2616"/>
        </pc:sldMkLst>
        <pc:spChg chg="add">
          <ac:chgData name="Yash Dhadda" userId="1920b2dbcd7cf95f" providerId="LiveId" clId="{205097A4-E674-4C13-8B25-A79F6DFF6C21}" dt="2026-02-08T01:39:40.730" v="58"/>
          <ac:spMkLst>
            <pc:docMk/>
            <pc:sldMk cId="4143629172" sldId="2616"/>
            <ac:spMk id="4" creationId="{944AE629-E7B8-76DB-AA14-CA3ADF3850C2}"/>
          </ac:spMkLst>
        </pc:spChg>
        <pc:spChg chg="add">
          <ac:chgData name="Yash Dhadda" userId="1920b2dbcd7cf95f" providerId="LiveId" clId="{205097A4-E674-4C13-8B25-A79F6DFF6C21}" dt="2026-02-08T01:39:46.911" v="59"/>
          <ac:spMkLst>
            <pc:docMk/>
            <pc:sldMk cId="4143629172" sldId="2616"/>
            <ac:spMk id="5" creationId="{9E804E6B-A5C5-9E1C-D00B-F942932F432E}"/>
          </ac:spMkLst>
        </pc:spChg>
        <pc:spChg chg="add del mod">
          <ac:chgData name="Yash Dhadda" userId="1920b2dbcd7cf95f" providerId="LiveId" clId="{205097A4-E674-4C13-8B25-A79F6DFF6C21}" dt="2026-02-08T01:40:30.680" v="66" actId="11529"/>
          <ac:spMkLst>
            <pc:docMk/>
            <pc:sldMk cId="4143629172" sldId="2616"/>
            <ac:spMk id="8" creationId="{D512A32A-BE3E-8F51-73C8-5A8733851571}"/>
          </ac:spMkLst>
        </pc:spChg>
        <pc:picChg chg="add mod modCrop">
          <ac:chgData name="Yash Dhadda" userId="1920b2dbcd7cf95f" providerId="LiveId" clId="{205097A4-E674-4C13-8B25-A79F6DFF6C21}" dt="2026-02-08T01:41:15.958" v="71" actId="732"/>
          <ac:picMkLst>
            <pc:docMk/>
            <pc:sldMk cId="4143629172" sldId="2616"/>
            <ac:picMk id="7" creationId="{8CAAFCF2-A686-4084-AF1C-DCFD60C7ADC0}"/>
          </ac:picMkLst>
        </pc:picChg>
      </pc:sldChg>
      <pc:sldChg chg="addSp modSp add mod">
        <pc:chgData name="Yash Dhadda" userId="1920b2dbcd7cf95f" providerId="LiveId" clId="{205097A4-E674-4C13-8B25-A79F6DFF6C21}" dt="2026-02-08T01:41:22.906" v="73" actId="1076"/>
        <pc:sldMkLst>
          <pc:docMk/>
          <pc:sldMk cId="2709022966" sldId="2617"/>
        </pc:sldMkLst>
        <pc:picChg chg="add mod">
          <ac:chgData name="Yash Dhadda" userId="1920b2dbcd7cf95f" providerId="LiveId" clId="{205097A4-E674-4C13-8B25-A79F6DFF6C21}" dt="2026-02-08T01:41:22.906" v="73" actId="1076"/>
          <ac:picMkLst>
            <pc:docMk/>
            <pc:sldMk cId="2709022966" sldId="2617"/>
            <ac:picMk id="4" creationId="{949523FD-C57F-C291-F823-675894C11024}"/>
          </ac:picMkLst>
        </pc:picChg>
      </pc:sldChg>
      <pc:sldChg chg="modSp new del mod">
        <pc:chgData name="Yash Dhadda" userId="1920b2dbcd7cf95f" providerId="LiveId" clId="{205097A4-E674-4C13-8B25-A79F6DFF6C21}" dt="2026-02-08T01:42:16.662" v="126" actId="47"/>
        <pc:sldMkLst>
          <pc:docMk/>
          <pc:sldMk cId="1003119500" sldId="2618"/>
        </pc:sldMkLst>
        <pc:spChg chg="mod">
          <ac:chgData name="Yash Dhadda" userId="1920b2dbcd7cf95f" providerId="LiveId" clId="{205097A4-E674-4C13-8B25-A79F6DFF6C21}" dt="2026-02-08T01:42:08.001" v="125" actId="122"/>
          <ac:spMkLst>
            <pc:docMk/>
            <pc:sldMk cId="1003119500" sldId="2618"/>
            <ac:spMk id="2" creationId="{35048D75-3D74-9E1B-E682-C666D42504C9}"/>
          </ac:spMkLst>
        </pc:spChg>
      </pc:sldChg>
      <pc:sldChg chg="new del">
        <pc:chgData name="Yash Dhadda" userId="1920b2dbcd7cf95f" providerId="LiveId" clId="{205097A4-E674-4C13-8B25-A79F6DFF6C21}" dt="2026-02-08T01:42:33.909" v="173" actId="47"/>
        <pc:sldMkLst>
          <pc:docMk/>
          <pc:sldMk cId="1025178780" sldId="2618"/>
        </pc:sldMkLst>
      </pc:sldChg>
      <pc:sldChg chg="modSp new mod">
        <pc:chgData name="Yash Dhadda" userId="1920b2dbcd7cf95f" providerId="LiveId" clId="{205097A4-E674-4C13-8B25-A79F6DFF6C21}" dt="2026-02-08T01:50:21.283" v="196" actId="20577"/>
        <pc:sldMkLst>
          <pc:docMk/>
          <pc:sldMk cId="1939280392" sldId="2618"/>
        </pc:sldMkLst>
        <pc:spChg chg="mod">
          <ac:chgData name="Yash Dhadda" userId="1920b2dbcd7cf95f" providerId="LiveId" clId="{205097A4-E674-4C13-8B25-A79F6DFF6C21}" dt="2026-02-08T01:50:21.283" v="196" actId="20577"/>
          <ac:spMkLst>
            <pc:docMk/>
            <pc:sldMk cId="1939280392" sldId="2618"/>
            <ac:spMk id="2" creationId="{9FF68B1E-B263-EC2B-D2E2-48693C1EED2F}"/>
          </ac:spMkLst>
        </pc:spChg>
      </pc:sldChg>
      <pc:sldChg chg="addSp delSp modSp new mod modClrScheme modAnim chgLayout">
        <pc:chgData name="Yash Dhadda" userId="1920b2dbcd7cf95f" providerId="LiveId" clId="{205097A4-E674-4C13-8B25-A79F6DFF6C21}" dt="2026-02-08T01:58:55.266" v="298"/>
        <pc:sldMkLst>
          <pc:docMk/>
          <pc:sldMk cId="844535087" sldId="2619"/>
        </pc:sldMkLst>
        <pc:spChg chg="del mod ord">
          <ac:chgData name="Yash Dhadda" userId="1920b2dbcd7cf95f" providerId="LiveId" clId="{205097A4-E674-4C13-8B25-A79F6DFF6C21}" dt="2026-02-08T01:57:09.199" v="213" actId="700"/>
          <ac:spMkLst>
            <pc:docMk/>
            <pc:sldMk cId="844535087" sldId="2619"/>
            <ac:spMk id="2" creationId="{95285E3B-D8B4-7D52-456E-50F27ACDA2F9}"/>
          </ac:spMkLst>
        </pc:spChg>
        <pc:spChg chg="del mod ord">
          <ac:chgData name="Yash Dhadda" userId="1920b2dbcd7cf95f" providerId="LiveId" clId="{205097A4-E674-4C13-8B25-A79F6DFF6C21}" dt="2026-02-08T01:57:09.199" v="213" actId="700"/>
          <ac:spMkLst>
            <pc:docMk/>
            <pc:sldMk cId="844535087" sldId="2619"/>
            <ac:spMk id="3" creationId="{B40C22EA-C733-5CE3-2A09-08CCC198D6BB}"/>
          </ac:spMkLst>
        </pc:spChg>
        <pc:spChg chg="mod ord">
          <ac:chgData name="Yash Dhadda" userId="1920b2dbcd7cf95f" providerId="LiveId" clId="{205097A4-E674-4C13-8B25-A79F6DFF6C21}" dt="2026-02-08T01:57:09.199" v="213" actId="700"/>
          <ac:spMkLst>
            <pc:docMk/>
            <pc:sldMk cId="844535087" sldId="2619"/>
            <ac:spMk id="4" creationId="{53457A3A-44F8-97EC-3192-3536953E4FF1}"/>
          </ac:spMkLst>
        </pc:spChg>
        <pc:spChg chg="mod ord">
          <ac:chgData name="Yash Dhadda" userId="1920b2dbcd7cf95f" providerId="LiveId" clId="{205097A4-E674-4C13-8B25-A79F6DFF6C21}" dt="2026-02-08T01:57:09.199" v="213" actId="700"/>
          <ac:spMkLst>
            <pc:docMk/>
            <pc:sldMk cId="844535087" sldId="2619"/>
            <ac:spMk id="5" creationId="{1A47DCEE-76D3-B652-B07A-A335AA85C65D}"/>
          </ac:spMkLst>
        </pc:spChg>
        <pc:spChg chg="add mod ord">
          <ac:chgData name="Yash Dhadda" userId="1920b2dbcd7cf95f" providerId="LiveId" clId="{205097A4-E674-4C13-8B25-A79F6DFF6C21}" dt="2026-02-08T01:58:29.064" v="276" actId="27636"/>
          <ac:spMkLst>
            <pc:docMk/>
            <pc:sldMk cId="844535087" sldId="2619"/>
            <ac:spMk id="6" creationId="{9F4298EF-C200-4E08-A08E-C401B66D71A9}"/>
          </ac:spMkLst>
        </pc:spChg>
        <pc:spChg chg="add mod ord">
          <ac:chgData name="Yash Dhadda" userId="1920b2dbcd7cf95f" providerId="LiveId" clId="{205097A4-E674-4C13-8B25-A79F6DFF6C21}" dt="2026-02-08T01:57:19.169" v="221" actId="20577"/>
          <ac:spMkLst>
            <pc:docMk/>
            <pc:sldMk cId="844535087" sldId="2619"/>
            <ac:spMk id="7" creationId="{E65E6A1B-81E5-7442-13D3-FAE494DD5011}"/>
          </ac:spMkLst>
        </pc:spChg>
        <pc:spChg chg="add mod ord">
          <ac:chgData name="Yash Dhadda" userId="1920b2dbcd7cf95f" providerId="LiveId" clId="{205097A4-E674-4C13-8B25-A79F6DFF6C21}" dt="2026-02-08T01:57:09.199" v="213" actId="700"/>
          <ac:spMkLst>
            <pc:docMk/>
            <pc:sldMk cId="844535087" sldId="2619"/>
            <ac:spMk id="8" creationId="{4D27E5C1-4368-452D-A62B-5DE84455EF62}"/>
          </ac:spMkLst>
        </pc:spChg>
        <pc:spChg chg="add mod ord">
          <ac:chgData name="Yash Dhadda" userId="1920b2dbcd7cf95f" providerId="LiveId" clId="{205097A4-E674-4C13-8B25-A79F6DFF6C21}" dt="2026-02-08T01:57:09.199" v="213" actId="700"/>
          <ac:spMkLst>
            <pc:docMk/>
            <pc:sldMk cId="844535087" sldId="2619"/>
            <ac:spMk id="9" creationId="{A660485A-3531-2F09-3BF2-CF0068D2C4B1}"/>
          </ac:spMkLst>
        </pc:spChg>
        <pc:spChg chg="add mod ord">
          <ac:chgData name="Yash Dhadda" userId="1920b2dbcd7cf95f" providerId="LiveId" clId="{205097A4-E674-4C13-8B25-A79F6DFF6C21}" dt="2026-02-08T01:57:09.199" v="213" actId="700"/>
          <ac:spMkLst>
            <pc:docMk/>
            <pc:sldMk cId="844535087" sldId="2619"/>
            <ac:spMk id="10" creationId="{9BF31282-6DA5-19E2-43A3-78191CDBB35E}"/>
          </ac:spMkLst>
        </pc:spChg>
        <pc:spChg chg="add mod">
          <ac:chgData name="Yash Dhadda" userId="1920b2dbcd7cf95f" providerId="LiveId" clId="{205097A4-E674-4C13-8B25-A79F6DFF6C21}" dt="2026-02-08T01:58:42.331" v="296" actId="1076"/>
          <ac:spMkLst>
            <pc:docMk/>
            <pc:sldMk cId="844535087" sldId="2619"/>
            <ac:spMk id="11" creationId="{B209719C-C9FA-38C8-00F7-885F9E63E1B1}"/>
          </ac:spMkLst>
        </pc:spChg>
        <pc:picChg chg="add mod">
          <ac:chgData name="Yash Dhadda" userId="1920b2dbcd7cf95f" providerId="LiveId" clId="{205097A4-E674-4C13-8B25-A79F6DFF6C21}" dt="2026-02-08T01:57:40.339" v="266" actId="1076"/>
          <ac:picMkLst>
            <pc:docMk/>
            <pc:sldMk cId="844535087" sldId="2619"/>
            <ac:picMk id="2050" creationId="{AE057617-EA8C-09FA-B67C-FC8E42944EFC}"/>
          </ac:picMkLst>
        </pc:picChg>
        <pc:picChg chg="add mod">
          <ac:chgData name="Yash Dhadda" userId="1920b2dbcd7cf95f" providerId="LiveId" clId="{205097A4-E674-4C13-8B25-A79F6DFF6C21}" dt="2026-02-08T01:57:36.499" v="265" actId="1076"/>
          <ac:picMkLst>
            <pc:docMk/>
            <pc:sldMk cId="844535087" sldId="2619"/>
            <ac:picMk id="2052" creationId="{0C8C071E-9C03-51C8-6601-8828C0A32037}"/>
          </ac:picMkLst>
        </pc:picChg>
      </pc:sldChg>
      <pc:sldChg chg="modSp new mod">
        <pc:chgData name="Yash Dhadda" userId="1920b2dbcd7cf95f" providerId="LiveId" clId="{205097A4-E674-4C13-8B25-A79F6DFF6C21}" dt="2026-02-08T02:02:31.234" v="330" actId="20577"/>
        <pc:sldMkLst>
          <pc:docMk/>
          <pc:sldMk cId="696500564" sldId="2620"/>
        </pc:sldMkLst>
        <pc:spChg chg="mod">
          <ac:chgData name="Yash Dhadda" userId="1920b2dbcd7cf95f" providerId="LiveId" clId="{205097A4-E674-4C13-8B25-A79F6DFF6C21}" dt="2026-02-08T02:02:31.234" v="330" actId="20577"/>
          <ac:spMkLst>
            <pc:docMk/>
            <pc:sldMk cId="696500564" sldId="2620"/>
            <ac:spMk id="2" creationId="{E55047C2-F8BF-843B-05BF-8EC57B6E1E35}"/>
          </ac:spMkLst>
        </pc:spChg>
      </pc:sldChg>
      <pc:sldChg chg="modSp new mod">
        <pc:chgData name="Yash Dhadda" userId="1920b2dbcd7cf95f" providerId="LiveId" clId="{205097A4-E674-4C13-8B25-A79F6DFF6C21}" dt="2026-02-08T02:05:54.753" v="369" actId="20577"/>
        <pc:sldMkLst>
          <pc:docMk/>
          <pc:sldMk cId="68953812" sldId="2621"/>
        </pc:sldMkLst>
        <pc:spChg chg="mod">
          <ac:chgData name="Yash Dhadda" userId="1920b2dbcd7cf95f" providerId="LiveId" clId="{205097A4-E674-4C13-8B25-A79F6DFF6C21}" dt="2026-02-08T02:05:54.753" v="369" actId="20577"/>
          <ac:spMkLst>
            <pc:docMk/>
            <pc:sldMk cId="68953812" sldId="2621"/>
            <ac:spMk id="2" creationId="{F202EEF1-08FD-C206-3F2E-FFC58330C550}"/>
          </ac:spMkLst>
        </pc:spChg>
      </pc:sldChg>
      <pc:sldChg chg="addSp modSp new mod">
        <pc:chgData name="Yash Dhadda" userId="1920b2dbcd7cf95f" providerId="LiveId" clId="{205097A4-E674-4C13-8B25-A79F6DFF6C21}" dt="2026-02-08T08:36:01.460" v="1165" actId="207"/>
        <pc:sldMkLst>
          <pc:docMk/>
          <pc:sldMk cId="1407629723" sldId="2622"/>
        </pc:sldMkLst>
        <pc:spChg chg="mod">
          <ac:chgData name="Yash Dhadda" userId="1920b2dbcd7cf95f" providerId="LiveId" clId="{205097A4-E674-4C13-8B25-A79F6DFF6C21}" dt="2026-02-08T02:21:36.214" v="540" actId="20577"/>
          <ac:spMkLst>
            <pc:docMk/>
            <pc:sldMk cId="1407629723" sldId="2622"/>
            <ac:spMk id="2" creationId="{16498AC7-098D-39BD-3488-A758C17AA006}"/>
          </ac:spMkLst>
        </pc:spChg>
        <pc:spChg chg="mod">
          <ac:chgData name="Yash Dhadda" userId="1920b2dbcd7cf95f" providerId="LiveId" clId="{205097A4-E674-4C13-8B25-A79F6DFF6C21}" dt="2026-02-08T08:36:01.460" v="1165" actId="207"/>
          <ac:spMkLst>
            <pc:docMk/>
            <pc:sldMk cId="1407629723" sldId="2622"/>
            <ac:spMk id="3" creationId="{A350914E-516E-94E2-DFFA-F4A3D63A3341}"/>
          </ac:spMkLst>
        </pc:spChg>
        <pc:spChg chg="add mod">
          <ac:chgData name="Yash Dhadda" userId="1920b2dbcd7cf95f" providerId="LiveId" clId="{205097A4-E674-4C13-8B25-A79F6DFF6C21}" dt="2026-02-08T08:14:15.631" v="968" actId="20577"/>
          <ac:spMkLst>
            <pc:docMk/>
            <pc:sldMk cId="1407629723" sldId="2622"/>
            <ac:spMk id="6" creationId="{B7C5E9E0-F734-0A30-F531-6E61FE5923ED}"/>
          </ac:spMkLst>
        </pc:spChg>
      </pc:sldChg>
      <pc:sldChg chg="addSp delSp modSp new mod modClrScheme chgLayout">
        <pc:chgData name="Yash Dhadda" userId="1920b2dbcd7cf95f" providerId="LiveId" clId="{205097A4-E674-4C13-8B25-A79F6DFF6C21}" dt="2026-02-08T02:25:44.742" v="640" actId="20577"/>
        <pc:sldMkLst>
          <pc:docMk/>
          <pc:sldMk cId="1271775624" sldId="2623"/>
        </pc:sldMkLst>
        <pc:spChg chg="del mod ord">
          <ac:chgData name="Yash Dhadda" userId="1920b2dbcd7cf95f" providerId="LiveId" clId="{205097A4-E674-4C13-8B25-A79F6DFF6C21}" dt="2026-02-08T02:24:42.879" v="555" actId="700"/>
          <ac:spMkLst>
            <pc:docMk/>
            <pc:sldMk cId="1271775624" sldId="2623"/>
            <ac:spMk id="2" creationId="{F0EC0FE5-F705-F189-AEA3-999ADEEF7A89}"/>
          </ac:spMkLst>
        </pc:spChg>
        <pc:spChg chg="del mod ord">
          <ac:chgData name="Yash Dhadda" userId="1920b2dbcd7cf95f" providerId="LiveId" clId="{205097A4-E674-4C13-8B25-A79F6DFF6C21}" dt="2026-02-08T02:24:42.879" v="555" actId="700"/>
          <ac:spMkLst>
            <pc:docMk/>
            <pc:sldMk cId="1271775624" sldId="2623"/>
            <ac:spMk id="3" creationId="{DE649D8C-404B-53BC-425F-529606872145}"/>
          </ac:spMkLst>
        </pc:spChg>
        <pc:spChg chg="mod ord">
          <ac:chgData name="Yash Dhadda" userId="1920b2dbcd7cf95f" providerId="LiveId" clId="{205097A4-E674-4C13-8B25-A79F6DFF6C21}" dt="2026-02-08T02:24:42.879" v="555" actId="700"/>
          <ac:spMkLst>
            <pc:docMk/>
            <pc:sldMk cId="1271775624" sldId="2623"/>
            <ac:spMk id="4" creationId="{B038E1D8-A878-7469-006C-08C75DC8459D}"/>
          </ac:spMkLst>
        </pc:spChg>
        <pc:spChg chg="mod ord">
          <ac:chgData name="Yash Dhadda" userId="1920b2dbcd7cf95f" providerId="LiveId" clId="{205097A4-E674-4C13-8B25-A79F6DFF6C21}" dt="2026-02-08T02:24:42.879" v="555" actId="700"/>
          <ac:spMkLst>
            <pc:docMk/>
            <pc:sldMk cId="1271775624" sldId="2623"/>
            <ac:spMk id="5" creationId="{C18EB6E1-51C1-56CE-70B7-9B1A8E7DCEB6}"/>
          </ac:spMkLst>
        </pc:spChg>
        <pc:spChg chg="add mod ord">
          <ac:chgData name="Yash Dhadda" userId="1920b2dbcd7cf95f" providerId="LiveId" clId="{205097A4-E674-4C13-8B25-A79F6DFF6C21}" dt="2026-02-08T02:25:06.051" v="595" actId="20577"/>
          <ac:spMkLst>
            <pc:docMk/>
            <pc:sldMk cId="1271775624" sldId="2623"/>
            <ac:spMk id="6" creationId="{B2E4BFF3-430F-4CE1-7C04-AD913DAA7CF2}"/>
          </ac:spMkLst>
        </pc:spChg>
        <pc:spChg chg="add mod ord">
          <ac:chgData name="Yash Dhadda" userId="1920b2dbcd7cf95f" providerId="LiveId" clId="{205097A4-E674-4C13-8B25-A79F6DFF6C21}" dt="2026-02-08T02:24:57.821" v="560" actId="20577"/>
          <ac:spMkLst>
            <pc:docMk/>
            <pc:sldMk cId="1271775624" sldId="2623"/>
            <ac:spMk id="7" creationId="{50D5A04D-46CE-E24E-9828-2D49F0E4722B}"/>
          </ac:spMkLst>
        </pc:spChg>
        <pc:spChg chg="add mod ord">
          <ac:chgData name="Yash Dhadda" userId="1920b2dbcd7cf95f" providerId="LiveId" clId="{205097A4-E674-4C13-8B25-A79F6DFF6C21}" dt="2026-02-08T02:25:44.742" v="640" actId="20577"/>
          <ac:spMkLst>
            <pc:docMk/>
            <pc:sldMk cId="1271775624" sldId="2623"/>
            <ac:spMk id="8" creationId="{7A0257E3-1046-E5C0-D4E8-51F99E9A6359}"/>
          </ac:spMkLst>
        </pc:spChg>
      </pc:sldChg>
      <pc:sldChg chg="modSp new del mod">
        <pc:chgData name="Yash Dhadda" userId="1920b2dbcd7cf95f" providerId="LiveId" clId="{205097A4-E674-4C13-8B25-A79F6DFF6C21}" dt="2026-02-08T08:36:40.713" v="1166" actId="47"/>
        <pc:sldMkLst>
          <pc:docMk/>
          <pc:sldMk cId="545433783" sldId="2624"/>
        </pc:sldMkLst>
        <pc:spChg chg="mod">
          <ac:chgData name="Yash Dhadda" userId="1920b2dbcd7cf95f" providerId="LiveId" clId="{205097A4-E674-4C13-8B25-A79F6DFF6C21}" dt="2026-02-08T02:26:48.162" v="652" actId="20577"/>
          <ac:spMkLst>
            <pc:docMk/>
            <pc:sldMk cId="545433783" sldId="2624"/>
            <ac:spMk id="2" creationId="{8D6F717E-1D8A-E15C-CBF0-B72AD17E8C10}"/>
          </ac:spMkLst>
        </pc:spChg>
        <pc:spChg chg="mod">
          <ac:chgData name="Yash Dhadda" userId="1920b2dbcd7cf95f" providerId="LiveId" clId="{205097A4-E674-4C13-8B25-A79F6DFF6C21}" dt="2026-02-08T02:26:41.228" v="643" actId="21"/>
          <ac:spMkLst>
            <pc:docMk/>
            <pc:sldMk cId="545433783" sldId="2624"/>
            <ac:spMk id="3" creationId="{F0E55624-D223-B1BA-597C-EEF4E3D22458}"/>
          </ac:spMkLst>
        </pc:spChg>
      </pc:sldChg>
      <pc:sldChg chg="modSp new mod">
        <pc:chgData name="Yash Dhadda" userId="1920b2dbcd7cf95f" providerId="LiveId" clId="{205097A4-E674-4C13-8B25-A79F6DFF6C21}" dt="2026-02-08T02:29:32.452" v="676" actId="20577"/>
        <pc:sldMkLst>
          <pc:docMk/>
          <pc:sldMk cId="1733894765" sldId="2625"/>
        </pc:sldMkLst>
        <pc:spChg chg="mod">
          <ac:chgData name="Yash Dhadda" userId="1920b2dbcd7cf95f" providerId="LiveId" clId="{205097A4-E674-4C13-8B25-A79F6DFF6C21}" dt="2026-02-08T02:29:32.452" v="676" actId="20577"/>
          <ac:spMkLst>
            <pc:docMk/>
            <pc:sldMk cId="1733894765" sldId="2625"/>
            <ac:spMk id="2" creationId="{11887857-8D49-BF91-C967-7923E8F46E1C}"/>
          </ac:spMkLst>
        </pc:spChg>
      </pc:sldChg>
      <pc:sldChg chg="add">
        <pc:chgData name="Yash Dhadda" userId="1920b2dbcd7cf95f" providerId="LiveId" clId="{205097A4-E674-4C13-8B25-A79F6DFF6C21}" dt="2026-02-08T08:22:26.432" v="1022"/>
        <pc:sldMkLst>
          <pc:docMk/>
          <pc:sldMk cId="2433054379" sldId="2626"/>
        </pc:sldMkLst>
      </pc:sldChg>
      <pc:sldChg chg="modSp add del mod modTransition">
        <pc:chgData name="Yash Dhadda" userId="1920b2dbcd7cf95f" providerId="LiveId" clId="{205097A4-E674-4C13-8B25-A79F6DFF6C21}" dt="2026-02-08T08:22:13.004" v="1021" actId="2696"/>
        <pc:sldMkLst>
          <pc:docMk/>
          <pc:sldMk cId="2447390074" sldId="2626"/>
        </pc:sldMkLst>
        <pc:graphicFrameChg chg="mod">
          <ac:chgData name="Yash Dhadda" userId="1920b2dbcd7cf95f" providerId="LiveId" clId="{205097A4-E674-4C13-8B25-A79F6DFF6C21}" dt="2026-02-08T02:30:09.474" v="683"/>
          <ac:graphicFrameMkLst>
            <pc:docMk/>
            <pc:sldMk cId="2447390074" sldId="2626"/>
            <ac:graphicFrameMk id="16" creationId="{591B766B-3234-C58E-89F3-62266365B12F}"/>
          </ac:graphicFrameMkLst>
        </pc:graphicFrameChg>
      </pc:sldChg>
      <pc:sldChg chg="add">
        <pc:chgData name="Yash Dhadda" userId="1920b2dbcd7cf95f" providerId="LiveId" clId="{205097A4-E674-4C13-8B25-A79F6DFF6C21}" dt="2026-02-08T02:33:46.014" v="692"/>
        <pc:sldMkLst>
          <pc:docMk/>
          <pc:sldMk cId="3433581938" sldId="2627"/>
        </pc:sldMkLst>
      </pc:sldChg>
      <pc:sldChg chg="addSp modSp new mod">
        <pc:chgData name="Yash Dhadda" userId="1920b2dbcd7cf95f" providerId="LiveId" clId="{205097A4-E674-4C13-8B25-A79F6DFF6C21}" dt="2026-02-08T02:36:37.023" v="721" actId="122"/>
        <pc:sldMkLst>
          <pc:docMk/>
          <pc:sldMk cId="935852504" sldId="2628"/>
        </pc:sldMkLst>
        <pc:spChg chg="mod">
          <ac:chgData name="Yash Dhadda" userId="1920b2dbcd7cf95f" providerId="LiveId" clId="{205097A4-E674-4C13-8B25-A79F6DFF6C21}" dt="2026-02-08T02:36:12.176" v="713" actId="20577"/>
          <ac:spMkLst>
            <pc:docMk/>
            <pc:sldMk cId="935852504" sldId="2628"/>
            <ac:spMk id="2" creationId="{AB61F209-DEA8-81EE-482D-38B3B04EB54B}"/>
          </ac:spMkLst>
        </pc:spChg>
        <pc:spChg chg="mod">
          <ac:chgData name="Yash Dhadda" userId="1920b2dbcd7cf95f" providerId="LiveId" clId="{205097A4-E674-4C13-8B25-A79F6DFF6C21}" dt="2026-02-08T02:36:22.251" v="714" actId="21"/>
          <ac:spMkLst>
            <pc:docMk/>
            <pc:sldMk cId="935852504" sldId="2628"/>
            <ac:spMk id="3" creationId="{1DF0369D-B713-8E8B-676E-DAD7CA37DBCA}"/>
          </ac:spMkLst>
        </pc:spChg>
        <pc:spChg chg="add mod">
          <ac:chgData name="Yash Dhadda" userId="1920b2dbcd7cf95f" providerId="LiveId" clId="{205097A4-E674-4C13-8B25-A79F6DFF6C21}" dt="2026-02-08T02:36:37.023" v="721" actId="122"/>
          <ac:spMkLst>
            <pc:docMk/>
            <pc:sldMk cId="935852504" sldId="2628"/>
            <ac:spMk id="6" creationId="{A085FB1B-9C32-5E34-7077-7A068118A01E}"/>
          </ac:spMkLst>
        </pc:spChg>
      </pc:sldChg>
      <pc:sldChg chg="modSp new del mod">
        <pc:chgData name="Yash Dhadda" userId="1920b2dbcd7cf95f" providerId="LiveId" clId="{205097A4-E674-4C13-8B25-A79F6DFF6C21}" dt="2026-02-08T08:38:35.109" v="1206" actId="47"/>
        <pc:sldMkLst>
          <pc:docMk/>
          <pc:sldMk cId="4248707515" sldId="2629"/>
        </pc:sldMkLst>
        <pc:spChg chg="mod">
          <ac:chgData name="Yash Dhadda" userId="1920b2dbcd7cf95f" providerId="LiveId" clId="{205097A4-E674-4C13-8B25-A79F6DFF6C21}" dt="2026-02-08T02:37:15.666" v="726" actId="20577"/>
          <ac:spMkLst>
            <pc:docMk/>
            <pc:sldMk cId="4248707515" sldId="2629"/>
            <ac:spMk id="2" creationId="{17473B73-9110-F8E9-8CD6-18FF4B4136D8}"/>
          </ac:spMkLst>
        </pc:spChg>
        <pc:spChg chg="mod">
          <ac:chgData name="Yash Dhadda" userId="1920b2dbcd7cf95f" providerId="LiveId" clId="{205097A4-E674-4C13-8B25-A79F6DFF6C21}" dt="2026-02-08T02:37:13.006" v="724" actId="21"/>
          <ac:spMkLst>
            <pc:docMk/>
            <pc:sldMk cId="4248707515" sldId="2629"/>
            <ac:spMk id="3" creationId="{5618B5EE-D602-58EB-988E-3F96481A4200}"/>
          </ac:spMkLst>
        </pc:spChg>
      </pc:sldChg>
      <pc:sldChg chg="modSp new del mod">
        <pc:chgData name="Yash Dhadda" userId="1920b2dbcd7cf95f" providerId="LiveId" clId="{205097A4-E674-4C13-8B25-A79F6DFF6C21}" dt="2026-02-08T08:38:28.968" v="1205" actId="47"/>
        <pc:sldMkLst>
          <pc:docMk/>
          <pc:sldMk cId="1288721634" sldId="2630"/>
        </pc:sldMkLst>
        <pc:spChg chg="mod">
          <ac:chgData name="Yash Dhadda" userId="1920b2dbcd7cf95f" providerId="LiveId" clId="{205097A4-E674-4C13-8B25-A79F6DFF6C21}" dt="2026-02-08T02:37:51.767" v="731" actId="20577"/>
          <ac:spMkLst>
            <pc:docMk/>
            <pc:sldMk cId="1288721634" sldId="2630"/>
            <ac:spMk id="2" creationId="{4CF91A08-1AB7-A94C-4C22-92F9E3CF9975}"/>
          </ac:spMkLst>
        </pc:spChg>
        <pc:spChg chg="mod">
          <ac:chgData name="Yash Dhadda" userId="1920b2dbcd7cf95f" providerId="LiveId" clId="{205097A4-E674-4C13-8B25-A79F6DFF6C21}" dt="2026-02-08T08:22:55.607" v="1025" actId="6549"/>
          <ac:spMkLst>
            <pc:docMk/>
            <pc:sldMk cId="1288721634" sldId="2630"/>
            <ac:spMk id="3" creationId="{7310A065-DB83-2B69-7860-491D75936E55}"/>
          </ac:spMkLst>
        </pc:spChg>
      </pc:sldChg>
      <pc:sldChg chg="addSp modSp new del mod">
        <pc:chgData name="Yash Dhadda" userId="1920b2dbcd7cf95f" providerId="LiveId" clId="{205097A4-E674-4C13-8B25-A79F6DFF6C21}" dt="2026-02-08T08:38:28.968" v="1205" actId="47"/>
        <pc:sldMkLst>
          <pc:docMk/>
          <pc:sldMk cId="1182864354" sldId="2631"/>
        </pc:sldMkLst>
        <pc:spChg chg="mod">
          <ac:chgData name="Yash Dhadda" userId="1920b2dbcd7cf95f" providerId="LiveId" clId="{205097A4-E674-4C13-8B25-A79F6DFF6C21}" dt="2026-02-08T02:38:32.172" v="739" actId="20577"/>
          <ac:spMkLst>
            <pc:docMk/>
            <pc:sldMk cId="1182864354" sldId="2631"/>
            <ac:spMk id="2" creationId="{19C7E090-52B8-57C9-115F-BFCD34BC1C18}"/>
          </ac:spMkLst>
        </pc:spChg>
        <pc:spChg chg="mod">
          <ac:chgData name="Yash Dhadda" userId="1920b2dbcd7cf95f" providerId="LiveId" clId="{205097A4-E674-4C13-8B25-A79F6DFF6C21}" dt="2026-02-08T02:38:48.141" v="743" actId="21"/>
          <ac:spMkLst>
            <pc:docMk/>
            <pc:sldMk cId="1182864354" sldId="2631"/>
            <ac:spMk id="3" creationId="{9134077F-80D6-04D8-DBC7-0BACF6770ABB}"/>
          </ac:spMkLst>
        </pc:spChg>
        <pc:spChg chg="add mod">
          <ac:chgData name="Yash Dhadda" userId="1920b2dbcd7cf95f" providerId="LiveId" clId="{205097A4-E674-4C13-8B25-A79F6DFF6C21}" dt="2026-02-08T02:40:00.898" v="752" actId="122"/>
          <ac:spMkLst>
            <pc:docMk/>
            <pc:sldMk cId="1182864354" sldId="2631"/>
            <ac:spMk id="6" creationId="{848D9D93-DB6C-6548-FCC2-649075DEC83D}"/>
          </ac:spMkLst>
        </pc:spChg>
      </pc:sldChg>
      <pc:sldChg chg="modSp new mod">
        <pc:chgData name="Yash Dhadda" userId="1920b2dbcd7cf95f" providerId="LiveId" clId="{205097A4-E674-4C13-8B25-A79F6DFF6C21}" dt="2026-02-08T04:15:46.472" v="835" actId="20577"/>
        <pc:sldMkLst>
          <pc:docMk/>
          <pc:sldMk cId="51611220" sldId="2632"/>
        </pc:sldMkLst>
        <pc:spChg chg="mod">
          <ac:chgData name="Yash Dhadda" userId="1920b2dbcd7cf95f" providerId="LiveId" clId="{205097A4-E674-4C13-8B25-A79F6DFF6C21}" dt="2026-02-08T04:15:46.472" v="835" actId="20577"/>
          <ac:spMkLst>
            <pc:docMk/>
            <pc:sldMk cId="51611220" sldId="2632"/>
            <ac:spMk id="2" creationId="{0F093217-0EA6-1BBC-2750-D6EA65147705}"/>
          </ac:spMkLst>
        </pc:spChg>
        <pc:spChg chg="mod">
          <ac:chgData name="Yash Dhadda" userId="1920b2dbcd7cf95f" providerId="LiveId" clId="{205097A4-E674-4C13-8B25-A79F6DFF6C21}" dt="2026-02-08T04:15:41.954" v="830" actId="21"/>
          <ac:spMkLst>
            <pc:docMk/>
            <pc:sldMk cId="51611220" sldId="2632"/>
            <ac:spMk id="3" creationId="{5BF4F48D-736B-E883-9294-0D25776FC5D9}"/>
          </ac:spMkLst>
        </pc:spChg>
      </pc:sldChg>
      <pc:sldChg chg="addSp modSp new mod">
        <pc:chgData name="Yash Dhadda" userId="1920b2dbcd7cf95f" providerId="LiveId" clId="{205097A4-E674-4C13-8B25-A79F6DFF6C21}" dt="2026-02-08T04:16:37.439" v="844" actId="20577"/>
        <pc:sldMkLst>
          <pc:docMk/>
          <pc:sldMk cId="2905655250" sldId="2633"/>
        </pc:sldMkLst>
        <pc:spChg chg="mod">
          <ac:chgData name="Yash Dhadda" userId="1920b2dbcd7cf95f" providerId="LiveId" clId="{205097A4-E674-4C13-8B25-A79F6DFF6C21}" dt="2026-02-08T04:16:37.439" v="844" actId="20577"/>
          <ac:spMkLst>
            <pc:docMk/>
            <pc:sldMk cId="2905655250" sldId="2633"/>
            <ac:spMk id="2" creationId="{D119C01B-17E7-0563-9282-D1E9A41F5BC0}"/>
          </ac:spMkLst>
        </pc:spChg>
        <pc:spChg chg="mod">
          <ac:chgData name="Yash Dhadda" userId="1920b2dbcd7cf95f" providerId="LiveId" clId="{205097A4-E674-4C13-8B25-A79F6DFF6C21}" dt="2026-02-08T04:16:33.725" v="842" actId="21"/>
          <ac:spMkLst>
            <pc:docMk/>
            <pc:sldMk cId="2905655250" sldId="2633"/>
            <ac:spMk id="3" creationId="{0E45FE93-F8CB-6BEB-45AB-3043817F9720}"/>
          </ac:spMkLst>
        </pc:spChg>
        <pc:spChg chg="add">
          <ac:chgData name="Yash Dhadda" userId="1920b2dbcd7cf95f" providerId="LiveId" clId="{205097A4-E674-4C13-8B25-A79F6DFF6C21}" dt="2026-02-08T04:16:18.834" v="837"/>
          <ac:spMkLst>
            <pc:docMk/>
            <pc:sldMk cId="2905655250" sldId="2633"/>
            <ac:spMk id="11" creationId="{2A7D59F2-26A7-D81D-E0FC-BBDD8668ABFF}"/>
          </ac:spMkLst>
        </pc:spChg>
        <pc:spChg chg="add">
          <ac:chgData name="Yash Dhadda" userId="1920b2dbcd7cf95f" providerId="LiveId" clId="{205097A4-E674-4C13-8B25-A79F6DFF6C21}" dt="2026-02-08T04:16:18.834" v="837"/>
          <ac:spMkLst>
            <pc:docMk/>
            <pc:sldMk cId="2905655250" sldId="2633"/>
            <ac:spMk id="13" creationId="{301EF4AC-002A-BA96-2CD8-7190C52C65DD}"/>
          </ac:spMkLst>
        </pc:spChg>
        <pc:spChg chg="add">
          <ac:chgData name="Yash Dhadda" userId="1920b2dbcd7cf95f" providerId="LiveId" clId="{205097A4-E674-4C13-8B25-A79F6DFF6C21}" dt="2026-02-08T04:16:18.834" v="837"/>
          <ac:spMkLst>
            <pc:docMk/>
            <pc:sldMk cId="2905655250" sldId="2633"/>
            <ac:spMk id="18" creationId="{21604352-5F8A-074E-E1E6-2F42ECB56E3F}"/>
          </ac:spMkLst>
        </pc:spChg>
        <pc:spChg chg="add">
          <ac:chgData name="Yash Dhadda" userId="1920b2dbcd7cf95f" providerId="LiveId" clId="{205097A4-E674-4C13-8B25-A79F6DFF6C21}" dt="2026-02-08T04:16:18.834" v="837"/>
          <ac:spMkLst>
            <pc:docMk/>
            <pc:sldMk cId="2905655250" sldId="2633"/>
            <ac:spMk id="19" creationId="{51179A49-04A7-49CF-5C68-164EF8DFAAA4}"/>
          </ac:spMkLst>
        </pc:spChg>
        <pc:spChg chg="add">
          <ac:chgData name="Yash Dhadda" userId="1920b2dbcd7cf95f" providerId="LiveId" clId="{205097A4-E674-4C13-8B25-A79F6DFF6C21}" dt="2026-02-08T04:16:18.834" v="837"/>
          <ac:spMkLst>
            <pc:docMk/>
            <pc:sldMk cId="2905655250" sldId="2633"/>
            <ac:spMk id="22" creationId="{505F703C-E222-D5A6-7005-9B89270A72CF}"/>
          </ac:spMkLst>
        </pc:spChg>
        <pc:spChg chg="add">
          <ac:chgData name="Yash Dhadda" userId="1920b2dbcd7cf95f" providerId="LiveId" clId="{205097A4-E674-4C13-8B25-A79F6DFF6C21}" dt="2026-02-08T04:16:18.834" v="837"/>
          <ac:spMkLst>
            <pc:docMk/>
            <pc:sldMk cId="2905655250" sldId="2633"/>
            <ac:spMk id="24" creationId="{012FBA0F-88F4-E1A7-D0CF-091A9407A7D7}"/>
          </ac:spMkLst>
        </pc:spChg>
        <pc:spChg chg="add">
          <ac:chgData name="Yash Dhadda" userId="1920b2dbcd7cf95f" providerId="LiveId" clId="{205097A4-E674-4C13-8B25-A79F6DFF6C21}" dt="2026-02-08T04:16:18.834" v="837"/>
          <ac:spMkLst>
            <pc:docMk/>
            <pc:sldMk cId="2905655250" sldId="2633"/>
            <ac:spMk id="31" creationId="{E60F8819-388C-600B-3499-EB9F02A954B8}"/>
          </ac:spMkLst>
        </pc:spChg>
        <pc:spChg chg="add">
          <ac:chgData name="Yash Dhadda" userId="1920b2dbcd7cf95f" providerId="LiveId" clId="{205097A4-E674-4C13-8B25-A79F6DFF6C21}" dt="2026-02-08T04:16:18.834" v="837"/>
          <ac:spMkLst>
            <pc:docMk/>
            <pc:sldMk cId="2905655250" sldId="2633"/>
            <ac:spMk id="47" creationId="{65ED4CCA-46F1-B4FF-2D68-AF87887241A7}"/>
          </ac:spMkLst>
        </pc:spChg>
        <pc:spChg chg="add">
          <ac:chgData name="Yash Dhadda" userId="1920b2dbcd7cf95f" providerId="LiveId" clId="{205097A4-E674-4C13-8B25-A79F6DFF6C21}" dt="2026-02-08T04:16:18.834" v="837"/>
          <ac:spMkLst>
            <pc:docMk/>
            <pc:sldMk cId="2905655250" sldId="2633"/>
            <ac:spMk id="58" creationId="{816E33DA-E03F-8790-118A-9F66F87C38E7}"/>
          </ac:spMkLst>
        </pc:spChg>
        <pc:spChg chg="add">
          <ac:chgData name="Yash Dhadda" userId="1920b2dbcd7cf95f" providerId="LiveId" clId="{205097A4-E674-4C13-8B25-A79F6DFF6C21}" dt="2026-02-08T04:16:18.834" v="837"/>
          <ac:spMkLst>
            <pc:docMk/>
            <pc:sldMk cId="2905655250" sldId="2633"/>
            <ac:spMk id="68" creationId="{136F1C0F-AD9F-C66B-EB38-A684D45E7095}"/>
          </ac:spMkLst>
        </pc:spChg>
      </pc:sldChg>
      <pc:sldChg chg="modSp new mod">
        <pc:chgData name="Yash Dhadda" userId="1920b2dbcd7cf95f" providerId="LiveId" clId="{205097A4-E674-4C13-8B25-A79F6DFF6C21}" dt="2026-02-08T04:18:06.327" v="854"/>
        <pc:sldMkLst>
          <pc:docMk/>
          <pc:sldMk cId="3407134257" sldId="2634"/>
        </pc:sldMkLst>
        <pc:spChg chg="mod">
          <ac:chgData name="Yash Dhadda" userId="1920b2dbcd7cf95f" providerId="LiveId" clId="{205097A4-E674-4C13-8B25-A79F6DFF6C21}" dt="2026-02-08T04:17:53.521" v="852" actId="20577"/>
          <ac:spMkLst>
            <pc:docMk/>
            <pc:sldMk cId="3407134257" sldId="2634"/>
            <ac:spMk id="2" creationId="{E98BF64E-03F6-A4C3-D3FB-D9B4FAEF3982}"/>
          </ac:spMkLst>
        </pc:spChg>
        <pc:spChg chg="mod">
          <ac:chgData name="Yash Dhadda" userId="1920b2dbcd7cf95f" providerId="LiveId" clId="{205097A4-E674-4C13-8B25-A79F6DFF6C21}" dt="2026-02-08T04:18:06.327" v="854"/>
          <ac:spMkLst>
            <pc:docMk/>
            <pc:sldMk cId="3407134257" sldId="2634"/>
            <ac:spMk id="3" creationId="{B3420952-74B1-D9EA-DB68-C6D95E149F7E}"/>
          </ac:spMkLst>
        </pc:spChg>
      </pc:sldChg>
      <pc:sldChg chg="modSp new mod">
        <pc:chgData name="Yash Dhadda" userId="1920b2dbcd7cf95f" providerId="LiveId" clId="{205097A4-E674-4C13-8B25-A79F6DFF6C21}" dt="2026-02-08T04:18:30.655" v="860" actId="20577"/>
        <pc:sldMkLst>
          <pc:docMk/>
          <pc:sldMk cId="1406849505" sldId="2635"/>
        </pc:sldMkLst>
        <pc:spChg chg="mod">
          <ac:chgData name="Yash Dhadda" userId="1920b2dbcd7cf95f" providerId="LiveId" clId="{205097A4-E674-4C13-8B25-A79F6DFF6C21}" dt="2026-02-08T04:18:30.655" v="860" actId="20577"/>
          <ac:spMkLst>
            <pc:docMk/>
            <pc:sldMk cId="1406849505" sldId="2635"/>
            <ac:spMk id="2" creationId="{81EA331E-EAD2-7ED6-E837-2F37D78DEE64}"/>
          </ac:spMkLst>
        </pc:spChg>
        <pc:spChg chg="mod">
          <ac:chgData name="Yash Dhadda" userId="1920b2dbcd7cf95f" providerId="LiveId" clId="{205097A4-E674-4C13-8B25-A79F6DFF6C21}" dt="2026-02-08T04:18:26.026" v="859" actId="6549"/>
          <ac:spMkLst>
            <pc:docMk/>
            <pc:sldMk cId="1406849505" sldId="2635"/>
            <ac:spMk id="3" creationId="{B98C167E-8228-F54A-DD6F-6B139BF236C8}"/>
          </ac:spMkLst>
        </pc:spChg>
      </pc:sldChg>
      <pc:sldChg chg="modSp new mod">
        <pc:chgData name="Yash Dhadda" userId="1920b2dbcd7cf95f" providerId="LiveId" clId="{205097A4-E674-4C13-8B25-A79F6DFF6C21}" dt="2026-02-08T04:19:09.963" v="871" actId="20577"/>
        <pc:sldMkLst>
          <pc:docMk/>
          <pc:sldMk cId="4168624434" sldId="2636"/>
        </pc:sldMkLst>
        <pc:spChg chg="mod">
          <ac:chgData name="Yash Dhadda" userId="1920b2dbcd7cf95f" providerId="LiveId" clId="{205097A4-E674-4C13-8B25-A79F6DFF6C21}" dt="2026-02-08T04:19:09.963" v="871" actId="20577"/>
          <ac:spMkLst>
            <pc:docMk/>
            <pc:sldMk cId="4168624434" sldId="2636"/>
            <ac:spMk id="2" creationId="{8ED1868C-D9B1-F0EA-0448-C454A0D76FD0}"/>
          </ac:spMkLst>
        </pc:spChg>
        <pc:spChg chg="mod">
          <ac:chgData name="Yash Dhadda" userId="1920b2dbcd7cf95f" providerId="LiveId" clId="{205097A4-E674-4C13-8B25-A79F6DFF6C21}" dt="2026-02-08T04:19:02.701" v="865" actId="27636"/>
          <ac:spMkLst>
            <pc:docMk/>
            <pc:sldMk cId="4168624434" sldId="2636"/>
            <ac:spMk id="3" creationId="{67E36E0E-3109-AC30-5CA6-2B3A2DAD7AD7}"/>
          </ac:spMkLst>
        </pc:spChg>
      </pc:sldChg>
      <pc:sldChg chg="modSp new mod">
        <pc:chgData name="Yash Dhadda" userId="1920b2dbcd7cf95f" providerId="LiveId" clId="{205097A4-E674-4C13-8B25-A79F6DFF6C21}" dt="2026-02-08T04:19:57.967" v="885" actId="20577"/>
        <pc:sldMkLst>
          <pc:docMk/>
          <pc:sldMk cId="941340031" sldId="2637"/>
        </pc:sldMkLst>
        <pc:spChg chg="mod">
          <ac:chgData name="Yash Dhadda" userId="1920b2dbcd7cf95f" providerId="LiveId" clId="{205097A4-E674-4C13-8B25-A79F6DFF6C21}" dt="2026-02-08T04:19:46.794" v="876" actId="20577"/>
          <ac:spMkLst>
            <pc:docMk/>
            <pc:sldMk cId="941340031" sldId="2637"/>
            <ac:spMk id="2" creationId="{F655FA77-FF63-5626-1648-53D18131CCBD}"/>
          </ac:spMkLst>
        </pc:spChg>
        <pc:spChg chg="mod">
          <ac:chgData name="Yash Dhadda" userId="1920b2dbcd7cf95f" providerId="LiveId" clId="{205097A4-E674-4C13-8B25-A79F6DFF6C21}" dt="2026-02-08T04:19:57.967" v="885" actId="20577"/>
          <ac:spMkLst>
            <pc:docMk/>
            <pc:sldMk cId="941340031" sldId="2637"/>
            <ac:spMk id="3" creationId="{F6F239D9-01D4-5B92-6D84-602C1F6936BB}"/>
          </ac:spMkLst>
        </pc:spChg>
      </pc:sldChg>
      <pc:sldChg chg="modSp new mod">
        <pc:chgData name="Yash Dhadda" userId="1920b2dbcd7cf95f" providerId="LiveId" clId="{205097A4-E674-4C13-8B25-A79F6DFF6C21}" dt="2026-02-08T04:20:24.046" v="890" actId="20577"/>
        <pc:sldMkLst>
          <pc:docMk/>
          <pc:sldMk cId="4273444316" sldId="2638"/>
        </pc:sldMkLst>
        <pc:spChg chg="mod">
          <ac:chgData name="Yash Dhadda" userId="1920b2dbcd7cf95f" providerId="LiveId" clId="{205097A4-E674-4C13-8B25-A79F6DFF6C21}" dt="2026-02-08T04:20:24.046" v="890" actId="20577"/>
          <ac:spMkLst>
            <pc:docMk/>
            <pc:sldMk cId="4273444316" sldId="2638"/>
            <ac:spMk id="2" creationId="{9C676A47-1661-4EED-702A-767A43692229}"/>
          </ac:spMkLst>
        </pc:spChg>
        <pc:spChg chg="mod">
          <ac:chgData name="Yash Dhadda" userId="1920b2dbcd7cf95f" providerId="LiveId" clId="{205097A4-E674-4C13-8B25-A79F6DFF6C21}" dt="2026-02-08T04:20:21.529" v="888" actId="21"/>
          <ac:spMkLst>
            <pc:docMk/>
            <pc:sldMk cId="4273444316" sldId="2638"/>
            <ac:spMk id="3" creationId="{73586E36-4452-AFA1-AEF3-C821DDEE6DD3}"/>
          </ac:spMkLst>
        </pc:spChg>
      </pc:sldChg>
      <pc:sldChg chg="modSp new mod">
        <pc:chgData name="Yash Dhadda" userId="1920b2dbcd7cf95f" providerId="LiveId" clId="{205097A4-E674-4C13-8B25-A79F6DFF6C21}" dt="2026-02-08T04:21:39.859" v="905" actId="27636"/>
        <pc:sldMkLst>
          <pc:docMk/>
          <pc:sldMk cId="1207173422" sldId="2639"/>
        </pc:sldMkLst>
        <pc:spChg chg="mod">
          <ac:chgData name="Yash Dhadda" userId="1920b2dbcd7cf95f" providerId="LiveId" clId="{205097A4-E674-4C13-8B25-A79F6DFF6C21}" dt="2026-02-08T04:21:19.068" v="897" actId="20577"/>
          <ac:spMkLst>
            <pc:docMk/>
            <pc:sldMk cId="1207173422" sldId="2639"/>
            <ac:spMk id="2" creationId="{646DD77B-756D-2B7B-5FA2-4BB513FEACFE}"/>
          </ac:spMkLst>
        </pc:spChg>
        <pc:spChg chg="mod">
          <ac:chgData name="Yash Dhadda" userId="1920b2dbcd7cf95f" providerId="LiveId" clId="{205097A4-E674-4C13-8B25-A79F6DFF6C21}" dt="2026-02-08T04:21:39.859" v="905" actId="27636"/>
          <ac:spMkLst>
            <pc:docMk/>
            <pc:sldMk cId="1207173422" sldId="2639"/>
            <ac:spMk id="3" creationId="{81833616-15B8-1C37-391F-322B66896569}"/>
          </ac:spMkLst>
        </pc:spChg>
      </pc:sldChg>
      <pc:sldChg chg="add">
        <pc:chgData name="Yash Dhadda" userId="1920b2dbcd7cf95f" providerId="LiveId" clId="{205097A4-E674-4C13-8B25-A79F6DFF6C21}" dt="2026-02-08T04:28:07.379" v="910"/>
        <pc:sldMkLst>
          <pc:docMk/>
          <pc:sldMk cId="947131641" sldId="2640"/>
        </pc:sldMkLst>
      </pc:sldChg>
      <pc:sldChg chg="add">
        <pc:chgData name="Yash Dhadda" userId="1920b2dbcd7cf95f" providerId="LiveId" clId="{205097A4-E674-4C13-8B25-A79F6DFF6C21}" dt="2026-02-08T04:28:07.379" v="910"/>
        <pc:sldMkLst>
          <pc:docMk/>
          <pc:sldMk cId="1285716544" sldId="2641"/>
        </pc:sldMkLst>
      </pc:sldChg>
      <pc:sldChg chg="modSp new">
        <pc:chgData name="Yash Dhadda" userId="1920b2dbcd7cf95f" providerId="LiveId" clId="{205097A4-E674-4C13-8B25-A79F6DFF6C21}" dt="2026-02-08T04:29:06.957" v="913"/>
        <pc:sldMkLst>
          <pc:docMk/>
          <pc:sldMk cId="2059576584" sldId="2642"/>
        </pc:sldMkLst>
        <pc:spChg chg="mod">
          <ac:chgData name="Yash Dhadda" userId="1920b2dbcd7cf95f" providerId="LiveId" clId="{205097A4-E674-4C13-8B25-A79F6DFF6C21}" dt="2026-02-08T04:29:06.957" v="913"/>
          <ac:spMkLst>
            <pc:docMk/>
            <pc:sldMk cId="2059576584" sldId="2642"/>
            <ac:spMk id="2" creationId="{DAB5A033-4285-9E67-F4A5-5918B9F43829}"/>
          </ac:spMkLst>
        </pc:spChg>
        <pc:spChg chg="mod">
          <ac:chgData name="Yash Dhadda" userId="1920b2dbcd7cf95f" providerId="LiveId" clId="{205097A4-E674-4C13-8B25-A79F6DFF6C21}" dt="2026-02-08T04:28:56.571" v="912"/>
          <ac:spMkLst>
            <pc:docMk/>
            <pc:sldMk cId="2059576584" sldId="2642"/>
            <ac:spMk id="3" creationId="{E15F008D-B884-6E91-24DF-0B3E261A55EC}"/>
          </ac:spMkLst>
        </pc:spChg>
      </pc:sldChg>
      <pc:sldChg chg="add del">
        <pc:chgData name="Yash Dhadda" userId="1920b2dbcd7cf95f" providerId="LiveId" clId="{205097A4-E674-4C13-8B25-A79F6DFF6C21}" dt="2026-02-08T08:13:16.489" v="956" actId="2696"/>
        <pc:sldMkLst>
          <pc:docMk/>
          <pc:sldMk cId="1709137279" sldId="2643"/>
        </pc:sldMkLst>
      </pc:sldChg>
      <pc:sldChg chg="add">
        <pc:chgData name="Yash Dhadda" userId="1920b2dbcd7cf95f" providerId="LiveId" clId="{205097A4-E674-4C13-8B25-A79F6DFF6C21}" dt="2026-02-08T08:13:17.725" v="957"/>
        <pc:sldMkLst>
          <pc:docMk/>
          <pc:sldMk cId="2054907953" sldId="2643"/>
        </pc:sldMkLst>
      </pc:sldChg>
      <pc:sldChg chg="add del">
        <pc:chgData name="Yash Dhadda" userId="1920b2dbcd7cf95f" providerId="LiveId" clId="{205097A4-E674-4C13-8B25-A79F6DFF6C21}" dt="2026-02-08T08:13:06.317" v="954" actId="2696"/>
        <pc:sldMkLst>
          <pc:docMk/>
          <pc:sldMk cId="3734310013" sldId="2643"/>
        </pc:sldMkLst>
      </pc:sldChg>
      <pc:sldChg chg="modSp new mod">
        <pc:chgData name="Yash Dhadda" userId="1920b2dbcd7cf95f" providerId="LiveId" clId="{205097A4-E674-4C13-8B25-A79F6DFF6C21}" dt="2026-02-08T08:12:34.994" v="953" actId="20577"/>
        <pc:sldMkLst>
          <pc:docMk/>
          <pc:sldMk cId="2332149682" sldId="2644"/>
        </pc:sldMkLst>
        <pc:spChg chg="mod">
          <ac:chgData name="Yash Dhadda" userId="1920b2dbcd7cf95f" providerId="LiveId" clId="{205097A4-E674-4C13-8B25-A79F6DFF6C21}" dt="2026-02-08T08:12:34.994" v="953" actId="20577"/>
          <ac:spMkLst>
            <pc:docMk/>
            <pc:sldMk cId="2332149682" sldId="2644"/>
            <ac:spMk id="2" creationId="{A6153AE9-F2F7-3020-EC9D-E67A3E2909B7}"/>
          </ac:spMkLst>
        </pc:spChg>
      </pc:sldChg>
      <pc:sldChg chg="modSp new">
        <pc:chgData name="Yash Dhadda" userId="1920b2dbcd7cf95f" providerId="LiveId" clId="{205097A4-E674-4C13-8B25-A79F6DFF6C21}" dt="2026-02-08T08:17:47.699" v="980"/>
        <pc:sldMkLst>
          <pc:docMk/>
          <pc:sldMk cId="4074385428" sldId="2645"/>
        </pc:sldMkLst>
        <pc:spChg chg="mod">
          <ac:chgData name="Yash Dhadda" userId="1920b2dbcd7cf95f" providerId="LiveId" clId="{205097A4-E674-4C13-8B25-A79F6DFF6C21}" dt="2026-02-08T08:17:47.699" v="980"/>
          <ac:spMkLst>
            <pc:docMk/>
            <pc:sldMk cId="4074385428" sldId="2645"/>
            <ac:spMk id="2" creationId="{9D758A99-312F-6DDC-70CF-9E1C672D9DEB}"/>
          </ac:spMkLst>
        </pc:spChg>
      </pc:sldChg>
      <pc:sldChg chg="modSp new mod">
        <pc:chgData name="Yash Dhadda" userId="1920b2dbcd7cf95f" providerId="LiveId" clId="{205097A4-E674-4C13-8B25-A79F6DFF6C21}" dt="2026-02-08T08:18:23.222" v="1004" actId="20577"/>
        <pc:sldMkLst>
          <pc:docMk/>
          <pc:sldMk cId="698578248" sldId="2646"/>
        </pc:sldMkLst>
        <pc:spChg chg="mod">
          <ac:chgData name="Yash Dhadda" userId="1920b2dbcd7cf95f" providerId="LiveId" clId="{205097A4-E674-4C13-8B25-A79F6DFF6C21}" dt="2026-02-08T08:18:23.222" v="1004" actId="20577"/>
          <ac:spMkLst>
            <pc:docMk/>
            <pc:sldMk cId="698578248" sldId="2646"/>
            <ac:spMk id="2" creationId="{7C0B0B1A-69F0-9BE2-5981-7D54A57E1EEA}"/>
          </ac:spMkLst>
        </pc:spChg>
      </pc:sldChg>
      <pc:sldChg chg="modSp new del mod">
        <pc:chgData name="Yash Dhadda" userId="1920b2dbcd7cf95f" providerId="LiveId" clId="{205097A4-E674-4C13-8B25-A79F6DFF6C21}" dt="2026-02-08T08:36:40.713" v="1166" actId="47"/>
        <pc:sldMkLst>
          <pc:docMk/>
          <pc:sldMk cId="1103728643" sldId="2647"/>
        </pc:sldMkLst>
        <pc:spChg chg="mod">
          <ac:chgData name="Yash Dhadda" userId="1920b2dbcd7cf95f" providerId="LiveId" clId="{205097A4-E674-4C13-8B25-A79F6DFF6C21}" dt="2026-02-08T08:18:38.278" v="1019" actId="20577"/>
          <ac:spMkLst>
            <pc:docMk/>
            <pc:sldMk cId="1103728643" sldId="2647"/>
            <ac:spMk id="2" creationId="{C2211EE5-FB16-BE47-AD79-D4FC0C2E0D0D}"/>
          </ac:spMkLst>
        </pc:spChg>
      </pc:sldChg>
      <pc:sldChg chg="modSp new mod">
        <pc:chgData name="Yash Dhadda" userId="1920b2dbcd7cf95f" providerId="LiveId" clId="{205097A4-E674-4C13-8B25-A79F6DFF6C21}" dt="2026-02-08T08:32:32.565" v="1156" actId="20577"/>
        <pc:sldMkLst>
          <pc:docMk/>
          <pc:sldMk cId="2256614446" sldId="2648"/>
        </pc:sldMkLst>
        <pc:spChg chg="mod">
          <ac:chgData name="Yash Dhadda" userId="1920b2dbcd7cf95f" providerId="LiveId" clId="{205097A4-E674-4C13-8B25-A79F6DFF6C21}" dt="2026-02-08T08:32:32.565" v="1156" actId="20577"/>
          <ac:spMkLst>
            <pc:docMk/>
            <pc:sldMk cId="2256614446" sldId="2648"/>
            <ac:spMk id="2" creationId="{F4D532E3-C2B6-7AF9-BCFB-CA374739CB25}"/>
          </ac:spMkLst>
        </pc:spChg>
      </pc:sldChg>
      <pc:sldChg chg="add">
        <pc:chgData name="Yash Dhadda" userId="1920b2dbcd7cf95f" providerId="LiveId" clId="{205097A4-E674-4C13-8B25-A79F6DFF6C21}" dt="2026-02-08T08:34:36.742" v="1163"/>
        <pc:sldMkLst>
          <pc:docMk/>
          <pc:sldMk cId="2539019085" sldId="2649"/>
        </pc:sldMkLst>
      </pc:sldChg>
      <pc:sldMasterChg chg="delSldLayout">
        <pc:chgData name="Yash Dhadda" userId="1920b2dbcd7cf95f" providerId="LiveId" clId="{205097A4-E674-4C13-8B25-A79F6DFF6C21}" dt="2026-02-08T02:07:03.607" v="370" actId="2696"/>
        <pc:sldMasterMkLst>
          <pc:docMk/>
          <pc:sldMasterMk cId="1803129554" sldId="2147483674"/>
        </pc:sldMasterMkLst>
        <pc:sldLayoutChg chg="del">
          <pc:chgData name="Yash Dhadda" userId="1920b2dbcd7cf95f" providerId="LiveId" clId="{205097A4-E674-4C13-8B25-A79F6DFF6C21}" dt="2026-02-08T02:07:03.607" v="370" actId="2696"/>
          <pc:sldLayoutMkLst>
            <pc:docMk/>
            <pc:sldMasterMk cId="1803129554" sldId="2147483674"/>
            <pc:sldLayoutMk cId="1579548825" sldId="2147483730"/>
          </pc:sldLayoutMkLst>
        </pc:sldLayoutChg>
      </pc:sldMasterChg>
      <pc:sldMasterChg chg="delSldLayout">
        <pc:chgData name="Yash Dhadda" userId="1920b2dbcd7cf95f" providerId="LiveId" clId="{205097A4-E674-4C13-8B25-A79F6DFF6C21}" dt="2026-02-08T02:12:34.156" v="384" actId="47"/>
        <pc:sldMasterMkLst>
          <pc:docMk/>
          <pc:sldMasterMk cId="4129900868" sldId="2147483687"/>
        </pc:sldMasterMkLst>
        <pc:sldLayoutChg chg="del">
          <pc:chgData name="Yash Dhadda" userId="1920b2dbcd7cf95f" providerId="LiveId" clId="{205097A4-E674-4C13-8B25-A79F6DFF6C21}" dt="2026-02-08T02:12:34.156" v="384" actId="47"/>
          <pc:sldLayoutMkLst>
            <pc:docMk/>
            <pc:sldMasterMk cId="4129900868" sldId="2147483687"/>
            <pc:sldLayoutMk cId="505989849" sldId="2147483730"/>
          </pc:sldLayoutMkLst>
        </pc:sldLayoutChg>
      </pc:sldMasterChg>
      <pc:sldMasterChg chg="del delSldLayout">
        <pc:chgData name="Yash Dhadda" userId="1920b2dbcd7cf95f" providerId="LiveId" clId="{205097A4-E674-4C13-8B25-A79F6DFF6C21}" dt="2026-02-08T06:08:15.552" v="921" actId="47"/>
        <pc:sldMasterMkLst>
          <pc:docMk/>
          <pc:sldMasterMk cId="3854360093" sldId="2147483714"/>
        </pc:sldMasterMkLst>
        <pc:sldLayoutChg chg="del">
          <pc:chgData name="Yash Dhadda" userId="1920b2dbcd7cf95f" providerId="LiveId" clId="{205097A4-E674-4C13-8B25-A79F6DFF6C21}" dt="2026-02-08T06:08:15.552" v="921" actId="47"/>
          <pc:sldLayoutMkLst>
            <pc:docMk/>
            <pc:sldMasterMk cId="3854360093" sldId="2147483714"/>
            <pc:sldLayoutMk cId="1276212392" sldId="2147483715"/>
          </pc:sldLayoutMkLst>
        </pc:sldLayoutChg>
        <pc:sldLayoutChg chg="del">
          <pc:chgData name="Yash Dhadda" userId="1920b2dbcd7cf95f" providerId="LiveId" clId="{205097A4-E674-4C13-8B25-A79F6DFF6C21}" dt="2026-02-08T06:08:15.552" v="921" actId="47"/>
          <pc:sldLayoutMkLst>
            <pc:docMk/>
            <pc:sldMasterMk cId="3854360093" sldId="2147483714"/>
            <pc:sldLayoutMk cId="1803515395" sldId="2147483716"/>
          </pc:sldLayoutMkLst>
        </pc:sldLayoutChg>
        <pc:sldLayoutChg chg="del">
          <pc:chgData name="Yash Dhadda" userId="1920b2dbcd7cf95f" providerId="LiveId" clId="{205097A4-E674-4C13-8B25-A79F6DFF6C21}" dt="2026-02-08T06:08:15.552" v="921" actId="47"/>
          <pc:sldLayoutMkLst>
            <pc:docMk/>
            <pc:sldMasterMk cId="3854360093" sldId="2147483714"/>
            <pc:sldLayoutMk cId="351640497" sldId="2147483717"/>
          </pc:sldLayoutMkLst>
        </pc:sldLayoutChg>
        <pc:sldLayoutChg chg="del">
          <pc:chgData name="Yash Dhadda" userId="1920b2dbcd7cf95f" providerId="LiveId" clId="{205097A4-E674-4C13-8B25-A79F6DFF6C21}" dt="2026-02-08T06:08:15.552" v="921" actId="47"/>
          <pc:sldLayoutMkLst>
            <pc:docMk/>
            <pc:sldMasterMk cId="3854360093" sldId="2147483714"/>
            <pc:sldLayoutMk cId="341556444" sldId="2147483718"/>
          </pc:sldLayoutMkLst>
        </pc:sldLayoutChg>
        <pc:sldLayoutChg chg="del">
          <pc:chgData name="Yash Dhadda" userId="1920b2dbcd7cf95f" providerId="LiveId" clId="{205097A4-E674-4C13-8B25-A79F6DFF6C21}" dt="2026-02-08T06:08:15.552" v="921" actId="47"/>
          <pc:sldLayoutMkLst>
            <pc:docMk/>
            <pc:sldMasterMk cId="3854360093" sldId="2147483714"/>
            <pc:sldLayoutMk cId="2663955367" sldId="2147483719"/>
          </pc:sldLayoutMkLst>
        </pc:sldLayoutChg>
        <pc:sldLayoutChg chg="del">
          <pc:chgData name="Yash Dhadda" userId="1920b2dbcd7cf95f" providerId="LiveId" clId="{205097A4-E674-4C13-8B25-A79F6DFF6C21}" dt="2026-02-08T06:08:15.552" v="921" actId="47"/>
          <pc:sldLayoutMkLst>
            <pc:docMk/>
            <pc:sldMasterMk cId="3854360093" sldId="2147483714"/>
            <pc:sldLayoutMk cId="1213818674" sldId="2147483720"/>
          </pc:sldLayoutMkLst>
        </pc:sldLayoutChg>
        <pc:sldLayoutChg chg="del">
          <pc:chgData name="Yash Dhadda" userId="1920b2dbcd7cf95f" providerId="LiveId" clId="{205097A4-E674-4C13-8B25-A79F6DFF6C21}" dt="2026-02-08T06:08:15.552" v="921" actId="47"/>
          <pc:sldLayoutMkLst>
            <pc:docMk/>
            <pc:sldMasterMk cId="3854360093" sldId="2147483714"/>
            <pc:sldLayoutMk cId="2015409046" sldId="2147483721"/>
          </pc:sldLayoutMkLst>
        </pc:sldLayoutChg>
        <pc:sldLayoutChg chg="del">
          <pc:chgData name="Yash Dhadda" userId="1920b2dbcd7cf95f" providerId="LiveId" clId="{205097A4-E674-4C13-8B25-A79F6DFF6C21}" dt="2026-02-08T06:08:15.552" v="921" actId="47"/>
          <pc:sldLayoutMkLst>
            <pc:docMk/>
            <pc:sldMasterMk cId="3854360093" sldId="2147483714"/>
            <pc:sldLayoutMk cId="175354088" sldId="2147483722"/>
          </pc:sldLayoutMkLst>
        </pc:sldLayoutChg>
        <pc:sldLayoutChg chg="del">
          <pc:chgData name="Yash Dhadda" userId="1920b2dbcd7cf95f" providerId="LiveId" clId="{205097A4-E674-4C13-8B25-A79F6DFF6C21}" dt="2026-02-08T06:08:15.552" v="921" actId="47"/>
          <pc:sldLayoutMkLst>
            <pc:docMk/>
            <pc:sldMasterMk cId="3854360093" sldId="2147483714"/>
            <pc:sldLayoutMk cId="2550789557" sldId="2147483723"/>
          </pc:sldLayoutMkLst>
        </pc:sldLayoutChg>
        <pc:sldLayoutChg chg="del">
          <pc:chgData name="Yash Dhadda" userId="1920b2dbcd7cf95f" providerId="LiveId" clId="{205097A4-E674-4C13-8B25-A79F6DFF6C21}" dt="2026-02-08T06:08:15.552" v="921" actId="47"/>
          <pc:sldLayoutMkLst>
            <pc:docMk/>
            <pc:sldMasterMk cId="3854360093" sldId="2147483714"/>
            <pc:sldLayoutMk cId="3430029294" sldId="2147483724"/>
          </pc:sldLayoutMkLst>
        </pc:sldLayoutChg>
        <pc:sldLayoutChg chg="del">
          <pc:chgData name="Yash Dhadda" userId="1920b2dbcd7cf95f" providerId="LiveId" clId="{205097A4-E674-4C13-8B25-A79F6DFF6C21}" dt="2026-02-08T06:08:15.552" v="921" actId="47"/>
          <pc:sldLayoutMkLst>
            <pc:docMk/>
            <pc:sldMasterMk cId="3854360093" sldId="2147483714"/>
            <pc:sldLayoutMk cId="4219435932" sldId="2147483725"/>
          </pc:sldLayoutMkLst>
        </pc:sldLayoutChg>
        <pc:sldLayoutChg chg="del">
          <pc:chgData name="Yash Dhadda" userId="1920b2dbcd7cf95f" providerId="LiveId" clId="{205097A4-E674-4C13-8B25-A79F6DFF6C21}" dt="2026-02-08T06:08:15.552" v="921" actId="47"/>
          <pc:sldLayoutMkLst>
            <pc:docMk/>
            <pc:sldMasterMk cId="3854360093" sldId="2147483714"/>
            <pc:sldLayoutMk cId="3867095621" sldId="2147483726"/>
          </pc:sldLayoutMkLst>
        </pc:sldLayoutChg>
        <pc:sldLayoutChg chg="del">
          <pc:chgData name="Yash Dhadda" userId="1920b2dbcd7cf95f" providerId="LiveId" clId="{205097A4-E674-4C13-8B25-A79F6DFF6C21}" dt="2026-02-08T02:50:53.001" v="775" actId="47"/>
          <pc:sldLayoutMkLst>
            <pc:docMk/>
            <pc:sldMasterMk cId="3854360093" sldId="2147483714"/>
            <pc:sldLayoutMk cId="3775581068" sldId="2147483727"/>
          </pc:sldLayoutMkLst>
        </pc:sldLayoutChg>
      </pc:sldMaster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A6A73-008E-4116-B67B-19742BFAF9EC}" type="doc">
      <dgm:prSet loTypeId="urn:diagrams.loki3.com/VaryingWidthList" loCatId="list" qsTypeId="urn:microsoft.com/office/officeart/2005/8/quickstyle/simple1" qsCatId="simple" csTypeId="urn:microsoft.com/office/officeart/2005/8/colors/accent1_2" csCatId="accent1" phldr="1"/>
      <dgm:spPr/>
    </dgm:pt>
    <dgm:pt modelId="{D72CE439-59D9-4A46-B33F-82017EE1139E}">
      <dgm:prSet phldrT="[Text]" custT="1"/>
      <dgm:spPr/>
      <dgm:t>
        <a:bodyPr/>
        <a:lstStyle/>
        <a:p>
          <a:r>
            <a:rPr lang="en-IN" sz="1800" dirty="0"/>
            <a:t>ASMT (Ch-XII) Sec 59-64)</a:t>
          </a:r>
        </a:p>
      </dgm:t>
    </dgm:pt>
    <dgm:pt modelId="{04748016-1B68-4063-8558-4FD606CAE407}" type="parTrans" cxnId="{09323EC8-742C-496C-AB52-0B611C0D0E93}">
      <dgm:prSet/>
      <dgm:spPr/>
      <dgm:t>
        <a:bodyPr/>
        <a:lstStyle/>
        <a:p>
          <a:endParaRPr lang="en-IN"/>
        </a:p>
      </dgm:t>
    </dgm:pt>
    <dgm:pt modelId="{7FB8DB48-FF89-48FB-80CF-C727322BFA53}" type="sibTrans" cxnId="{09323EC8-742C-496C-AB52-0B611C0D0E93}">
      <dgm:prSet/>
      <dgm:spPr/>
      <dgm:t>
        <a:bodyPr/>
        <a:lstStyle/>
        <a:p>
          <a:endParaRPr lang="en-IN"/>
        </a:p>
      </dgm:t>
    </dgm:pt>
    <dgm:pt modelId="{5D62F290-623F-4BAB-B0F6-90716B06864F}">
      <dgm:prSet phldrT="[Text]" custT="1"/>
      <dgm:spPr/>
      <dgm:t>
        <a:bodyPr/>
        <a:lstStyle/>
        <a:p>
          <a:r>
            <a:rPr lang="en-IN" sz="1800" dirty="0"/>
            <a:t>ADT (Ch XIII) Sec 65-66</a:t>
          </a:r>
        </a:p>
      </dgm:t>
    </dgm:pt>
    <dgm:pt modelId="{B29DF893-D6F3-41A1-A2FC-02C2108DAEAC}" type="parTrans" cxnId="{91314D44-5404-49F9-8F1A-9C5DCA2BFC36}">
      <dgm:prSet/>
      <dgm:spPr/>
      <dgm:t>
        <a:bodyPr/>
        <a:lstStyle/>
        <a:p>
          <a:endParaRPr lang="en-IN"/>
        </a:p>
      </dgm:t>
    </dgm:pt>
    <dgm:pt modelId="{E1A38CC6-F10B-448A-A06F-50C612244098}" type="sibTrans" cxnId="{91314D44-5404-49F9-8F1A-9C5DCA2BFC36}">
      <dgm:prSet/>
      <dgm:spPr/>
      <dgm:t>
        <a:bodyPr/>
        <a:lstStyle/>
        <a:p>
          <a:endParaRPr lang="en-IN"/>
        </a:p>
      </dgm:t>
    </dgm:pt>
    <dgm:pt modelId="{081EFB0D-07A0-4048-989B-40A818BE1186}">
      <dgm:prSet phldrT="[Text]" custT="1"/>
      <dgm:spPr/>
      <dgm:t>
        <a:bodyPr/>
        <a:lstStyle/>
        <a:p>
          <a:r>
            <a:rPr lang="en-IN" sz="1800" dirty="0"/>
            <a:t>INS (Ch XIV) Sec 67-72) </a:t>
          </a:r>
        </a:p>
      </dgm:t>
    </dgm:pt>
    <dgm:pt modelId="{C2FF4515-3F86-421A-9A28-474E2FEC8202}" type="parTrans" cxnId="{EA4953A1-E77C-4217-BC8C-D61F4D83F768}">
      <dgm:prSet/>
      <dgm:spPr/>
      <dgm:t>
        <a:bodyPr/>
        <a:lstStyle/>
        <a:p>
          <a:endParaRPr lang="en-IN"/>
        </a:p>
      </dgm:t>
    </dgm:pt>
    <dgm:pt modelId="{9A70335B-93FD-4000-9889-423811B34948}" type="sibTrans" cxnId="{EA4953A1-E77C-4217-BC8C-D61F4D83F768}">
      <dgm:prSet/>
      <dgm:spPr/>
      <dgm:t>
        <a:bodyPr/>
        <a:lstStyle/>
        <a:p>
          <a:endParaRPr lang="en-IN"/>
        </a:p>
      </dgm:t>
    </dgm:pt>
    <dgm:pt modelId="{44F20531-CFA4-4931-9FBF-F4822A14A1D6}" type="pres">
      <dgm:prSet presAssocID="{423A6A73-008E-4116-B67B-19742BFAF9EC}" presName="Name0" presStyleCnt="0">
        <dgm:presLayoutVars>
          <dgm:resizeHandles/>
        </dgm:presLayoutVars>
      </dgm:prSet>
      <dgm:spPr/>
    </dgm:pt>
    <dgm:pt modelId="{445AFB4C-2EFD-4971-9D85-AF5AAEA81115}" type="pres">
      <dgm:prSet presAssocID="{D72CE439-59D9-4A46-B33F-82017EE1139E}" presName="text" presStyleLbl="node1" presStyleIdx="0" presStyleCnt="3" custScaleX="240616">
        <dgm:presLayoutVars>
          <dgm:bulletEnabled val="1"/>
        </dgm:presLayoutVars>
      </dgm:prSet>
      <dgm:spPr/>
    </dgm:pt>
    <dgm:pt modelId="{A47A956F-6FA2-43AF-B211-59F1CCF2667D}" type="pres">
      <dgm:prSet presAssocID="{7FB8DB48-FF89-48FB-80CF-C727322BFA53}" presName="space" presStyleCnt="0"/>
      <dgm:spPr/>
    </dgm:pt>
    <dgm:pt modelId="{12916879-C573-4413-8C11-45FB65CFF69E}" type="pres">
      <dgm:prSet presAssocID="{5D62F290-623F-4BAB-B0F6-90716B06864F}" presName="text" presStyleLbl="node1" presStyleIdx="1" presStyleCnt="3" custScaleX="186827">
        <dgm:presLayoutVars>
          <dgm:bulletEnabled val="1"/>
        </dgm:presLayoutVars>
      </dgm:prSet>
      <dgm:spPr/>
    </dgm:pt>
    <dgm:pt modelId="{58994531-DD0F-4B31-9C77-CD0B2D4EF672}" type="pres">
      <dgm:prSet presAssocID="{E1A38CC6-F10B-448A-A06F-50C612244098}" presName="space" presStyleCnt="0"/>
      <dgm:spPr/>
    </dgm:pt>
    <dgm:pt modelId="{9FC236F3-342A-4C9C-BD78-923615DB1115}" type="pres">
      <dgm:prSet presAssocID="{081EFB0D-07A0-4048-989B-40A818BE1186}" presName="text" presStyleLbl="node1" presStyleIdx="2" presStyleCnt="3" custScaleX="161427">
        <dgm:presLayoutVars>
          <dgm:bulletEnabled val="1"/>
        </dgm:presLayoutVars>
      </dgm:prSet>
      <dgm:spPr/>
    </dgm:pt>
  </dgm:ptLst>
  <dgm:cxnLst>
    <dgm:cxn modelId="{70AEA729-775A-4695-8796-FD7753D2FD5E}" type="presOf" srcId="{D72CE439-59D9-4A46-B33F-82017EE1139E}" destId="{445AFB4C-2EFD-4971-9D85-AF5AAEA81115}" srcOrd="0" destOrd="0" presId="urn:diagrams.loki3.com/VaryingWidthList"/>
    <dgm:cxn modelId="{91314D44-5404-49F9-8F1A-9C5DCA2BFC36}" srcId="{423A6A73-008E-4116-B67B-19742BFAF9EC}" destId="{5D62F290-623F-4BAB-B0F6-90716B06864F}" srcOrd="1" destOrd="0" parTransId="{B29DF893-D6F3-41A1-A2FC-02C2108DAEAC}" sibTransId="{E1A38CC6-F10B-448A-A06F-50C612244098}"/>
    <dgm:cxn modelId="{3B3B8695-EFB0-4E1A-AF23-F788369612BD}" type="presOf" srcId="{5D62F290-623F-4BAB-B0F6-90716B06864F}" destId="{12916879-C573-4413-8C11-45FB65CFF69E}" srcOrd="0" destOrd="0" presId="urn:diagrams.loki3.com/VaryingWidthList"/>
    <dgm:cxn modelId="{EA4953A1-E77C-4217-BC8C-D61F4D83F768}" srcId="{423A6A73-008E-4116-B67B-19742BFAF9EC}" destId="{081EFB0D-07A0-4048-989B-40A818BE1186}" srcOrd="2" destOrd="0" parTransId="{C2FF4515-3F86-421A-9A28-474E2FEC8202}" sibTransId="{9A70335B-93FD-4000-9889-423811B34948}"/>
    <dgm:cxn modelId="{64CA31C1-97C6-480F-9016-5B9A7A70EC76}" type="presOf" srcId="{423A6A73-008E-4116-B67B-19742BFAF9EC}" destId="{44F20531-CFA4-4931-9FBF-F4822A14A1D6}" srcOrd="0" destOrd="0" presId="urn:diagrams.loki3.com/VaryingWidthList"/>
    <dgm:cxn modelId="{09323EC8-742C-496C-AB52-0B611C0D0E93}" srcId="{423A6A73-008E-4116-B67B-19742BFAF9EC}" destId="{D72CE439-59D9-4A46-B33F-82017EE1139E}" srcOrd="0" destOrd="0" parTransId="{04748016-1B68-4063-8558-4FD606CAE407}" sibTransId="{7FB8DB48-FF89-48FB-80CF-C727322BFA53}"/>
    <dgm:cxn modelId="{7C8BFCF1-EB02-4E1E-9765-FCFFF50AB8BC}" type="presOf" srcId="{081EFB0D-07A0-4048-989B-40A818BE1186}" destId="{9FC236F3-342A-4C9C-BD78-923615DB1115}" srcOrd="0" destOrd="0" presId="urn:diagrams.loki3.com/VaryingWidthList"/>
    <dgm:cxn modelId="{5BF497F9-9111-4E64-A142-97C6D33D091A}" type="presParOf" srcId="{44F20531-CFA4-4931-9FBF-F4822A14A1D6}" destId="{445AFB4C-2EFD-4971-9D85-AF5AAEA81115}" srcOrd="0" destOrd="0" presId="urn:diagrams.loki3.com/VaryingWidthList"/>
    <dgm:cxn modelId="{8AB06272-9F49-4E11-A334-4953BE92D47F}" type="presParOf" srcId="{44F20531-CFA4-4931-9FBF-F4822A14A1D6}" destId="{A47A956F-6FA2-43AF-B211-59F1CCF2667D}" srcOrd="1" destOrd="0" presId="urn:diagrams.loki3.com/VaryingWidthList"/>
    <dgm:cxn modelId="{6363CC15-58A8-4462-ABD7-100CFA4E5C02}" type="presParOf" srcId="{44F20531-CFA4-4931-9FBF-F4822A14A1D6}" destId="{12916879-C573-4413-8C11-45FB65CFF69E}" srcOrd="2" destOrd="0" presId="urn:diagrams.loki3.com/VaryingWidthList"/>
    <dgm:cxn modelId="{74EDE1E4-EF11-45CD-9B08-B3DFB36F514D}" type="presParOf" srcId="{44F20531-CFA4-4931-9FBF-F4822A14A1D6}" destId="{58994531-DD0F-4B31-9C77-CD0B2D4EF672}" srcOrd="3" destOrd="0" presId="urn:diagrams.loki3.com/VaryingWidthList"/>
    <dgm:cxn modelId="{FE3134E9-B57B-4405-929E-CBB7FA90E990}" type="presParOf" srcId="{44F20531-CFA4-4931-9FBF-F4822A14A1D6}" destId="{9FC236F3-342A-4C9C-BD78-923615DB1115}"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2C83BD-A650-49A9-BB99-600E758DE6B1}" type="doc">
      <dgm:prSet loTypeId="urn:microsoft.com/office/officeart/2005/8/layout/hList2" loCatId="relationship" qsTypeId="urn:microsoft.com/office/officeart/2005/8/quickstyle/simple1" qsCatId="simple" csTypeId="urn:microsoft.com/office/officeart/2005/8/colors/accent1_3" csCatId="accent1" phldr="1"/>
      <dgm:spPr/>
      <dgm:t>
        <a:bodyPr/>
        <a:lstStyle/>
        <a:p>
          <a:endParaRPr lang="en-IN"/>
        </a:p>
      </dgm:t>
    </dgm:pt>
    <dgm:pt modelId="{BA2691D5-45B6-4134-839B-5D8DE6CDAAAE}">
      <dgm:prSet phldrT="[Text]" custT="1"/>
      <dgm:spPr/>
      <dgm:t>
        <a:bodyPr/>
        <a:lstStyle/>
        <a:p>
          <a:r>
            <a:rPr lang="en-IN" sz="1600" b="1" dirty="0">
              <a:solidFill>
                <a:schemeClr val="tx1"/>
              </a:solidFill>
            </a:rPr>
            <a:t>Input Tax Credit</a:t>
          </a:r>
        </a:p>
        <a:p>
          <a:r>
            <a:rPr lang="en-IN" sz="1600" b="1" dirty="0">
              <a:solidFill>
                <a:schemeClr val="tx1"/>
              </a:solidFill>
            </a:rPr>
            <a:t> </a:t>
          </a:r>
          <a:r>
            <a:rPr lang="en-IN" sz="1600" b="1" dirty="0">
              <a:solidFill>
                <a:srgbClr val="FF0000"/>
              </a:solidFill>
            </a:rPr>
            <a:t>Highest Risk Area</a:t>
          </a:r>
          <a:endParaRPr lang="en-IN" sz="1600" dirty="0"/>
        </a:p>
      </dgm:t>
    </dgm:pt>
    <dgm:pt modelId="{5E6C54CD-9E67-4D25-816F-677501178812}" type="parTrans" cxnId="{41977182-BB87-4825-9673-0C4ECBDA23B2}">
      <dgm:prSet/>
      <dgm:spPr/>
      <dgm:t>
        <a:bodyPr/>
        <a:lstStyle/>
        <a:p>
          <a:endParaRPr lang="en-IN"/>
        </a:p>
      </dgm:t>
    </dgm:pt>
    <dgm:pt modelId="{29E3113E-6F99-4A6D-A059-8BA593CB10C8}" type="sibTrans" cxnId="{41977182-BB87-4825-9673-0C4ECBDA23B2}">
      <dgm:prSet/>
      <dgm:spPr/>
      <dgm:t>
        <a:bodyPr/>
        <a:lstStyle/>
        <a:p>
          <a:endParaRPr lang="en-IN"/>
        </a:p>
      </dgm:t>
    </dgm:pt>
    <dgm:pt modelId="{F6ECB58C-8E6E-490C-A6D8-0DA7B0616771}">
      <dgm:prSet phldrT="[Text]" phldr="0" custT="1"/>
      <dgm:spPr/>
      <dgm:t>
        <a:bodyPr/>
        <a:lstStyle/>
        <a:p>
          <a:pPr algn="l">
            <a:buFont typeface="Wingdings" panose="05000000000000000000" pitchFamily="2" charset="2"/>
            <a:buChar char="§"/>
          </a:pPr>
          <a:endParaRPr lang="en-IN" sz="1600" b="1" dirty="0"/>
        </a:p>
      </dgm:t>
    </dgm:pt>
    <dgm:pt modelId="{936E758B-9449-4BCE-B542-6116FFCB99A3}" type="parTrans" cxnId="{746CC9F5-F3E8-4F07-B82D-28FCBBD3F76C}">
      <dgm:prSet/>
      <dgm:spPr/>
      <dgm:t>
        <a:bodyPr/>
        <a:lstStyle/>
        <a:p>
          <a:endParaRPr lang="en-IN"/>
        </a:p>
      </dgm:t>
    </dgm:pt>
    <dgm:pt modelId="{3D2B02EF-9D0B-4C7C-85C4-2431B9A61513}" type="sibTrans" cxnId="{746CC9F5-F3E8-4F07-B82D-28FCBBD3F76C}">
      <dgm:prSet/>
      <dgm:spPr/>
      <dgm:t>
        <a:bodyPr/>
        <a:lstStyle/>
        <a:p>
          <a:endParaRPr lang="en-IN"/>
        </a:p>
      </dgm:t>
    </dgm:pt>
    <dgm:pt modelId="{EAC08A4E-5714-4F2D-ABEC-A3285CD4E71C}">
      <dgm:prSet phldrT="[Text]" phldr="0" custT="1"/>
      <dgm:spPr/>
      <dgm:t>
        <a:bodyPr/>
        <a:lstStyle/>
        <a:p>
          <a:r>
            <a:rPr lang="en-IN" sz="1600" b="1" dirty="0"/>
            <a:t>Outward</a:t>
          </a:r>
        </a:p>
        <a:p>
          <a:r>
            <a:rPr lang="en-IN" sz="1600" b="1" dirty="0">
              <a:solidFill>
                <a:srgbClr val="FF0000"/>
              </a:solidFill>
            </a:rPr>
            <a:t>High Risk Area</a:t>
          </a:r>
          <a:r>
            <a:rPr lang="en-IN" sz="1600" b="1" dirty="0"/>
            <a:t> </a:t>
          </a:r>
        </a:p>
      </dgm:t>
    </dgm:pt>
    <dgm:pt modelId="{6417A2F2-0204-4AA3-AAD3-F015EFB94E4D}" type="parTrans" cxnId="{C13869F6-B973-480A-93E3-A446FA7DC4F9}">
      <dgm:prSet/>
      <dgm:spPr/>
      <dgm:t>
        <a:bodyPr/>
        <a:lstStyle/>
        <a:p>
          <a:endParaRPr lang="en-IN"/>
        </a:p>
      </dgm:t>
    </dgm:pt>
    <dgm:pt modelId="{A6E47E66-B5BB-4E95-8619-500C88609870}" type="sibTrans" cxnId="{C13869F6-B973-480A-93E3-A446FA7DC4F9}">
      <dgm:prSet/>
      <dgm:spPr/>
      <dgm:t>
        <a:bodyPr/>
        <a:lstStyle/>
        <a:p>
          <a:endParaRPr lang="en-IN"/>
        </a:p>
      </dgm:t>
    </dgm:pt>
    <dgm:pt modelId="{13F41ED9-7BCE-4D90-903A-D08A4248C421}">
      <dgm:prSet phldrT="[Text]" phldr="0" custT="1"/>
      <dgm:spPr/>
      <dgm:t>
        <a:bodyPr/>
        <a:lstStyle/>
        <a:p>
          <a:pPr marL="114300" lvl="1" indent="0" algn="l" defTabSz="666750">
            <a:lnSpc>
              <a:spcPct val="90000"/>
            </a:lnSpc>
            <a:spcBef>
              <a:spcPct val="0"/>
            </a:spcBef>
            <a:spcAft>
              <a:spcPct val="15000"/>
            </a:spcAft>
          </a:pPr>
          <a:endParaRPr lang="en-IN" sz="1600" kern="1200" dirty="0"/>
        </a:p>
      </dgm:t>
    </dgm:pt>
    <dgm:pt modelId="{9BAA7F60-F2AB-40B7-8B66-4F8184452889}" type="parTrans" cxnId="{5565FEE9-F2F2-4378-B584-3C4148B1A0E9}">
      <dgm:prSet/>
      <dgm:spPr/>
      <dgm:t>
        <a:bodyPr/>
        <a:lstStyle/>
        <a:p>
          <a:endParaRPr lang="en-IN"/>
        </a:p>
      </dgm:t>
    </dgm:pt>
    <dgm:pt modelId="{E2E23C90-0952-41B4-817E-09B6BFBEEBCC}" type="sibTrans" cxnId="{5565FEE9-F2F2-4378-B584-3C4148B1A0E9}">
      <dgm:prSet/>
      <dgm:spPr/>
      <dgm:t>
        <a:bodyPr/>
        <a:lstStyle/>
        <a:p>
          <a:endParaRPr lang="en-IN"/>
        </a:p>
      </dgm:t>
    </dgm:pt>
    <dgm:pt modelId="{F30895C0-E4A0-419E-990B-5646060CF726}">
      <dgm:prSet phldrT="[Text]" phldr="0" custT="1"/>
      <dgm:spPr/>
      <dgm:t>
        <a:bodyPr/>
        <a:lstStyle/>
        <a:p>
          <a:r>
            <a:rPr lang="en-IN" sz="1600" b="1" dirty="0"/>
            <a:t>Others</a:t>
          </a:r>
        </a:p>
        <a:p>
          <a:r>
            <a:rPr lang="en-IN" sz="1600" b="1" dirty="0">
              <a:solidFill>
                <a:srgbClr val="FF0000"/>
              </a:solidFill>
            </a:rPr>
            <a:t>Moderate Risk Areas</a:t>
          </a:r>
          <a:r>
            <a:rPr lang="en-IN" sz="1600" b="1" dirty="0"/>
            <a:t> </a:t>
          </a:r>
        </a:p>
      </dgm:t>
    </dgm:pt>
    <dgm:pt modelId="{D44D71F5-FA07-4EA3-853F-D61DCB32FFFA}" type="parTrans" cxnId="{EABCB429-AC9F-4EFB-96C8-D381A23C4324}">
      <dgm:prSet/>
      <dgm:spPr/>
      <dgm:t>
        <a:bodyPr/>
        <a:lstStyle/>
        <a:p>
          <a:endParaRPr lang="en-IN"/>
        </a:p>
      </dgm:t>
    </dgm:pt>
    <dgm:pt modelId="{542F387C-7C88-472E-BD8C-F16B4FCE955D}" type="sibTrans" cxnId="{EABCB429-AC9F-4EFB-96C8-D381A23C4324}">
      <dgm:prSet/>
      <dgm:spPr/>
      <dgm:t>
        <a:bodyPr/>
        <a:lstStyle/>
        <a:p>
          <a:endParaRPr lang="en-IN"/>
        </a:p>
      </dgm:t>
    </dgm:pt>
    <dgm:pt modelId="{68490D95-7BA9-467A-B1A8-78E489462DA5}">
      <dgm:prSet phldrT="[Text]" custT="1"/>
      <dgm:spPr/>
      <dgm:t>
        <a:bodyPr/>
        <a:lstStyle/>
        <a:p>
          <a:pPr>
            <a:buFont typeface="Wingdings" panose="05000000000000000000" pitchFamily="2" charset="2"/>
            <a:buChar char="§"/>
          </a:pPr>
          <a:r>
            <a:rPr lang="en-US" sz="1600" b="1" dirty="0">
              <a:solidFill>
                <a:prstClr val="white"/>
              </a:solidFill>
              <a:latin typeface="Calibri" panose="020F0502020204030204"/>
              <a:ea typeface="+mn-ea"/>
              <a:cs typeface="+mn-cs"/>
            </a:rPr>
            <a:t>Wrong Refund claimed </a:t>
          </a:r>
          <a:endParaRPr lang="en-IN" sz="1600" b="1" dirty="0"/>
        </a:p>
      </dgm:t>
    </dgm:pt>
    <dgm:pt modelId="{CC856B78-F48C-4CDA-A034-96CF3F29479D}" type="parTrans" cxnId="{D83236CE-A1C2-4904-949B-909C395F6AE9}">
      <dgm:prSet/>
      <dgm:spPr/>
      <dgm:t>
        <a:bodyPr/>
        <a:lstStyle/>
        <a:p>
          <a:endParaRPr lang="en-IN"/>
        </a:p>
      </dgm:t>
    </dgm:pt>
    <dgm:pt modelId="{1F1A05D9-1CDC-42BF-BF0D-381A86E71260}" type="sibTrans" cxnId="{D83236CE-A1C2-4904-949B-909C395F6AE9}">
      <dgm:prSet/>
      <dgm:spPr/>
      <dgm:t>
        <a:bodyPr/>
        <a:lstStyle/>
        <a:p>
          <a:endParaRPr lang="en-IN"/>
        </a:p>
      </dgm:t>
    </dgm:pt>
    <dgm:pt modelId="{CAD435D7-9DEE-4C92-A755-5668FC3A2775}">
      <dgm:prSet custT="1"/>
      <dgm:spPr/>
      <dgm:t>
        <a:bodyPr/>
        <a:lstStyle/>
        <a:p>
          <a:pPr algn="l">
            <a:buFont typeface="Wingdings" panose="05000000000000000000" pitchFamily="2" charset="2"/>
            <a:buChar char="§"/>
          </a:pPr>
          <a:r>
            <a:rPr lang="en-US" sz="1600" b="1" dirty="0"/>
            <a:t>ITC mismatch (GSTR 3B Vs GSTR-2B vs Books )</a:t>
          </a:r>
        </a:p>
      </dgm:t>
    </dgm:pt>
    <dgm:pt modelId="{E0945661-E6A4-48F6-8FDB-A6E90037AEB4}" type="parTrans" cxnId="{6389D923-8A83-4DB1-A0C7-72D7FC1AA06E}">
      <dgm:prSet/>
      <dgm:spPr/>
      <dgm:t>
        <a:bodyPr/>
        <a:lstStyle/>
        <a:p>
          <a:endParaRPr lang="en-IN"/>
        </a:p>
      </dgm:t>
    </dgm:pt>
    <dgm:pt modelId="{30AF2A0B-1AFC-4B09-B81C-9988759D6F94}" type="sibTrans" cxnId="{6389D923-8A83-4DB1-A0C7-72D7FC1AA06E}">
      <dgm:prSet/>
      <dgm:spPr/>
      <dgm:t>
        <a:bodyPr/>
        <a:lstStyle/>
        <a:p>
          <a:endParaRPr lang="en-IN"/>
        </a:p>
      </dgm:t>
    </dgm:pt>
    <dgm:pt modelId="{DA6C88E1-6AF7-4B6B-92E6-FC3B5D5D6B50}">
      <dgm:prSet custT="1"/>
      <dgm:spPr/>
      <dgm:t>
        <a:bodyPr/>
        <a:lstStyle/>
        <a:p>
          <a:pPr algn="l">
            <a:buFont typeface="Wingdings" panose="05000000000000000000" pitchFamily="2" charset="2"/>
            <a:buChar char="§"/>
          </a:pPr>
          <a:r>
            <a:rPr lang="en-US" sz="1600" b="1" dirty="0"/>
            <a:t>ITC from non-filers/suspended dealers</a:t>
          </a:r>
        </a:p>
      </dgm:t>
    </dgm:pt>
    <dgm:pt modelId="{4FA59FCB-828D-4BCE-AE6F-69B94C6E9ADB}" type="parTrans" cxnId="{B7F1BFC3-3D14-4FA7-BB88-1E73E488B482}">
      <dgm:prSet/>
      <dgm:spPr/>
      <dgm:t>
        <a:bodyPr/>
        <a:lstStyle/>
        <a:p>
          <a:endParaRPr lang="en-IN"/>
        </a:p>
      </dgm:t>
    </dgm:pt>
    <dgm:pt modelId="{3DFF2F5B-2767-4377-A7E9-FCB0A953D4DB}" type="sibTrans" cxnId="{B7F1BFC3-3D14-4FA7-BB88-1E73E488B482}">
      <dgm:prSet/>
      <dgm:spPr/>
      <dgm:t>
        <a:bodyPr/>
        <a:lstStyle/>
        <a:p>
          <a:endParaRPr lang="en-IN"/>
        </a:p>
      </dgm:t>
    </dgm:pt>
    <dgm:pt modelId="{7873CC57-73D3-463F-89B7-062CAF9A9964}">
      <dgm:prSet custT="1"/>
      <dgm:spPr/>
      <dgm:t>
        <a:bodyPr/>
        <a:lstStyle/>
        <a:p>
          <a:pPr algn="l">
            <a:buFont typeface="Wingdings" panose="05000000000000000000" pitchFamily="2" charset="2"/>
            <a:buChar char="§"/>
          </a:pPr>
          <a:r>
            <a:rPr lang="en-US" sz="1600" b="1" dirty="0"/>
            <a:t>Blocked credit u/s 17(5)</a:t>
          </a:r>
        </a:p>
      </dgm:t>
    </dgm:pt>
    <dgm:pt modelId="{FD228D9B-DDE3-407C-9AFA-5633E5677378}" type="parTrans" cxnId="{9EEF01F7-0201-4A3A-A473-66B289C859F3}">
      <dgm:prSet/>
      <dgm:spPr/>
      <dgm:t>
        <a:bodyPr/>
        <a:lstStyle/>
        <a:p>
          <a:endParaRPr lang="en-IN"/>
        </a:p>
      </dgm:t>
    </dgm:pt>
    <dgm:pt modelId="{78F00CA3-0EB3-44AE-82BD-696D8D394257}" type="sibTrans" cxnId="{9EEF01F7-0201-4A3A-A473-66B289C859F3}">
      <dgm:prSet/>
      <dgm:spPr/>
      <dgm:t>
        <a:bodyPr/>
        <a:lstStyle/>
        <a:p>
          <a:endParaRPr lang="en-IN"/>
        </a:p>
      </dgm:t>
    </dgm:pt>
    <dgm:pt modelId="{00DDFB65-3F1F-4B9E-A248-0998024085A0}">
      <dgm:prSet custT="1"/>
      <dgm:spPr/>
      <dgm:t>
        <a:bodyPr/>
        <a:lstStyle/>
        <a:p>
          <a:pPr algn="l">
            <a:buFont typeface="Wingdings" panose="05000000000000000000" pitchFamily="2" charset="2"/>
            <a:buChar char="§"/>
          </a:pPr>
          <a:r>
            <a:rPr lang="en-US" sz="1600" b="1" dirty="0"/>
            <a:t>RCM Liability paid Vs ITC claimed </a:t>
          </a:r>
        </a:p>
      </dgm:t>
    </dgm:pt>
    <dgm:pt modelId="{A7C84466-C621-40B9-9C18-5FAAFF9E9CB7}" type="parTrans" cxnId="{BD17307E-A585-4E27-9893-A7457DDD6130}">
      <dgm:prSet/>
      <dgm:spPr/>
      <dgm:t>
        <a:bodyPr/>
        <a:lstStyle/>
        <a:p>
          <a:endParaRPr lang="en-IN"/>
        </a:p>
      </dgm:t>
    </dgm:pt>
    <dgm:pt modelId="{CEE0D26B-4F52-464E-9338-E0CD3A66FD40}" type="sibTrans" cxnId="{BD17307E-A585-4E27-9893-A7457DDD6130}">
      <dgm:prSet/>
      <dgm:spPr/>
      <dgm:t>
        <a:bodyPr/>
        <a:lstStyle/>
        <a:p>
          <a:endParaRPr lang="en-IN"/>
        </a:p>
      </dgm:t>
    </dgm:pt>
    <dgm:pt modelId="{2EB06463-165E-4093-99D3-FB2439F528D1}">
      <dgm:prSet custT="1"/>
      <dgm:spPr/>
      <dgm:t>
        <a:bodyPr/>
        <a:lstStyle/>
        <a:p>
          <a:pPr algn="l">
            <a:buFont typeface="Wingdings" panose="05000000000000000000" pitchFamily="2" charset="2"/>
            <a:buChar char="§"/>
          </a:pPr>
          <a:r>
            <a:rPr lang="en-US" sz="1600" b="1" dirty="0"/>
            <a:t>ITC without invoice</a:t>
          </a:r>
        </a:p>
      </dgm:t>
    </dgm:pt>
    <dgm:pt modelId="{D76A202D-BFD1-49C4-80D7-0310F8C75480}" type="parTrans" cxnId="{9B2FD53A-8036-44FE-B359-05EA303D6A5F}">
      <dgm:prSet/>
      <dgm:spPr/>
      <dgm:t>
        <a:bodyPr/>
        <a:lstStyle/>
        <a:p>
          <a:endParaRPr lang="en-IN"/>
        </a:p>
      </dgm:t>
    </dgm:pt>
    <dgm:pt modelId="{CB241BB3-7930-46DA-B339-1E8400BE125C}" type="sibTrans" cxnId="{9B2FD53A-8036-44FE-B359-05EA303D6A5F}">
      <dgm:prSet/>
      <dgm:spPr/>
      <dgm:t>
        <a:bodyPr/>
        <a:lstStyle/>
        <a:p>
          <a:endParaRPr lang="en-IN"/>
        </a:p>
      </dgm:t>
    </dgm:pt>
    <dgm:pt modelId="{82ACC26C-05B4-4BAD-9244-658DE72FA0D1}">
      <dgm:prSet custT="1"/>
      <dgm:spPr/>
      <dgm:t>
        <a:bodyPr/>
        <a:lstStyle/>
        <a:p>
          <a:pPr algn="l">
            <a:buFont typeface="Wingdings" panose="05000000000000000000" pitchFamily="2" charset="2"/>
            <a:buChar char="§"/>
          </a:pPr>
          <a:r>
            <a:rPr lang="en-US" sz="1600" b="1" dirty="0"/>
            <a:t>ITC without receiving goods/ services </a:t>
          </a:r>
        </a:p>
      </dgm:t>
    </dgm:pt>
    <dgm:pt modelId="{BF2B1819-A9E1-4CB1-BCE7-DD7CDE539484}" type="parTrans" cxnId="{C43A6355-FD52-4E21-B585-F4C1127EF85C}">
      <dgm:prSet/>
      <dgm:spPr/>
      <dgm:t>
        <a:bodyPr/>
        <a:lstStyle/>
        <a:p>
          <a:endParaRPr lang="en-IN"/>
        </a:p>
      </dgm:t>
    </dgm:pt>
    <dgm:pt modelId="{EA0972F7-07F0-4EBD-8988-213FB557D8C4}" type="sibTrans" cxnId="{C43A6355-FD52-4E21-B585-F4C1127EF85C}">
      <dgm:prSet/>
      <dgm:spPr/>
      <dgm:t>
        <a:bodyPr/>
        <a:lstStyle/>
        <a:p>
          <a:endParaRPr lang="en-IN"/>
        </a:p>
      </dgm:t>
    </dgm:pt>
    <dgm:pt modelId="{4C843A6B-3401-4389-90BA-9C299F6023A4}">
      <dgm:prSet custT="1"/>
      <dgm:spPr/>
      <dgm:t>
        <a:bodyPr/>
        <a:lstStyle/>
        <a:p>
          <a:pPr algn="l">
            <a:buFont typeface="Wingdings" panose="05000000000000000000" pitchFamily="2" charset="2"/>
            <a:buChar char="§"/>
          </a:pPr>
          <a:r>
            <a:rPr lang="en-US" sz="1600" b="1" dirty="0"/>
            <a:t>ITC taken beyond 16(4) time limit </a:t>
          </a:r>
        </a:p>
      </dgm:t>
    </dgm:pt>
    <dgm:pt modelId="{CF7B03A8-C3BA-484D-A9F2-B5B7F7ADA7E6}" type="parTrans" cxnId="{B81760BC-A7FA-434A-BF8F-06921504DDF0}">
      <dgm:prSet/>
      <dgm:spPr/>
      <dgm:t>
        <a:bodyPr/>
        <a:lstStyle/>
        <a:p>
          <a:endParaRPr lang="en-IN"/>
        </a:p>
      </dgm:t>
    </dgm:pt>
    <dgm:pt modelId="{0A676BB0-80E8-4402-8161-7AA986A2F42D}" type="sibTrans" cxnId="{B81760BC-A7FA-434A-BF8F-06921504DDF0}">
      <dgm:prSet/>
      <dgm:spPr/>
      <dgm:t>
        <a:bodyPr/>
        <a:lstStyle/>
        <a:p>
          <a:endParaRPr lang="en-IN"/>
        </a:p>
      </dgm:t>
    </dgm:pt>
    <dgm:pt modelId="{2F970C62-B409-4AFA-B762-CBA11A73DD65}">
      <dgm:prSet custT="1"/>
      <dgm:spPr/>
      <dgm:t>
        <a:bodyPr/>
        <a:lstStyle/>
        <a:p>
          <a:pPr algn="l">
            <a:buFont typeface="Wingdings" panose="05000000000000000000" pitchFamily="2" charset="2"/>
            <a:buChar char="§"/>
          </a:pPr>
          <a:r>
            <a:rPr lang="en-US" sz="1600" b="1" dirty="0"/>
            <a:t>Reversal of ITC under Rule 42/43 </a:t>
          </a:r>
        </a:p>
      </dgm:t>
    </dgm:pt>
    <dgm:pt modelId="{D74063D4-FC27-4548-8F0E-2C16E810428F}" type="parTrans" cxnId="{03076F3F-66C2-42FE-8076-A92CA5F7326A}">
      <dgm:prSet/>
      <dgm:spPr/>
      <dgm:t>
        <a:bodyPr/>
        <a:lstStyle/>
        <a:p>
          <a:endParaRPr lang="en-IN"/>
        </a:p>
      </dgm:t>
    </dgm:pt>
    <dgm:pt modelId="{EDEA732F-95FD-43A3-A480-8711019F67E2}" type="sibTrans" cxnId="{03076F3F-66C2-42FE-8076-A92CA5F7326A}">
      <dgm:prSet/>
      <dgm:spPr/>
      <dgm:t>
        <a:bodyPr/>
        <a:lstStyle/>
        <a:p>
          <a:endParaRPr lang="en-IN"/>
        </a:p>
      </dgm:t>
    </dgm:pt>
    <dgm:pt modelId="{B612AECA-77C5-46CD-A28B-46C480C2B2ED}">
      <dgm:prSet custT="1"/>
      <dgm:spPr/>
      <dgm:t>
        <a:bodyPr/>
        <a:lstStyle/>
        <a:p>
          <a:pPr algn="l">
            <a:buFont typeface="Wingdings" panose="05000000000000000000" pitchFamily="2" charset="2"/>
            <a:buChar char="§"/>
          </a:pPr>
          <a:r>
            <a:rPr lang="en-US" sz="1600" b="1" dirty="0"/>
            <a:t>Non-Payment to vendors beyond 180 days </a:t>
          </a:r>
        </a:p>
      </dgm:t>
    </dgm:pt>
    <dgm:pt modelId="{E3F7BC65-5867-4C32-8595-1EA9A0BB8F25}" type="parTrans" cxnId="{46DF19CF-E15D-483E-9A87-83B1553C2774}">
      <dgm:prSet/>
      <dgm:spPr/>
      <dgm:t>
        <a:bodyPr/>
        <a:lstStyle/>
        <a:p>
          <a:endParaRPr lang="en-IN"/>
        </a:p>
      </dgm:t>
    </dgm:pt>
    <dgm:pt modelId="{904E58B7-B811-4C2D-8E1E-3B7CF9D33D4C}" type="sibTrans" cxnId="{46DF19CF-E15D-483E-9A87-83B1553C2774}">
      <dgm:prSet/>
      <dgm:spPr/>
      <dgm:t>
        <a:bodyPr/>
        <a:lstStyle/>
        <a:p>
          <a:endParaRPr lang="en-IN"/>
        </a:p>
      </dgm:t>
    </dgm:pt>
    <dgm:pt modelId="{71EE42BA-259C-4640-92C7-E38AD14DE01A}">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Turnover mismatch (GSTR 3B vs GSTR 1 VS GSTR 9 VS Books)</a:t>
          </a:r>
        </a:p>
      </dgm:t>
    </dgm:pt>
    <dgm:pt modelId="{5DA12A6E-4463-4D6B-AEE5-0AC772B0F0FE}" type="parTrans" cxnId="{77EA8B08-9E97-42BF-9D35-82B4902BEA81}">
      <dgm:prSet/>
      <dgm:spPr/>
      <dgm:t>
        <a:bodyPr/>
        <a:lstStyle/>
        <a:p>
          <a:endParaRPr lang="en-IN"/>
        </a:p>
      </dgm:t>
    </dgm:pt>
    <dgm:pt modelId="{B1EF0FB2-2610-48FC-9B1E-C4C6A5EF8073}" type="sibTrans" cxnId="{77EA8B08-9E97-42BF-9D35-82B4902BEA81}">
      <dgm:prSet/>
      <dgm:spPr/>
      <dgm:t>
        <a:bodyPr/>
        <a:lstStyle/>
        <a:p>
          <a:endParaRPr lang="en-IN"/>
        </a:p>
      </dgm:t>
    </dgm:pt>
    <dgm:pt modelId="{9118AB8B-9BFE-4E0D-BAE6-B6FCA0326DA4}">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RCM liability Paid Vs Reflecting in GSTR 2B </a:t>
          </a:r>
        </a:p>
      </dgm:t>
    </dgm:pt>
    <dgm:pt modelId="{3EEA36C6-6BB0-4D94-93C0-8BE28D26A46A}" type="parTrans" cxnId="{B6480DB8-BBC8-4D49-8269-1BBF501AD1A1}">
      <dgm:prSet/>
      <dgm:spPr/>
      <dgm:t>
        <a:bodyPr/>
        <a:lstStyle/>
        <a:p>
          <a:endParaRPr lang="en-IN"/>
        </a:p>
      </dgm:t>
    </dgm:pt>
    <dgm:pt modelId="{0C633AB0-FFCE-42DB-80B7-AB0AC60676FD}" type="sibTrans" cxnId="{B6480DB8-BBC8-4D49-8269-1BBF501AD1A1}">
      <dgm:prSet/>
      <dgm:spPr/>
      <dgm:t>
        <a:bodyPr/>
        <a:lstStyle/>
        <a:p>
          <a:endParaRPr lang="en-IN"/>
        </a:p>
      </dgm:t>
    </dgm:pt>
    <dgm:pt modelId="{6465CD12-EF32-44A0-86B1-58E2C4E8AB79}">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E-invoice mismatch (GSTR 1 Vs E-Invoice)</a:t>
          </a:r>
        </a:p>
      </dgm:t>
    </dgm:pt>
    <dgm:pt modelId="{FAE6A1F4-37AA-4A31-BB30-B7FD4FABAAE8}" type="parTrans" cxnId="{735F3C1B-9211-4441-A62C-280B9DF9C299}">
      <dgm:prSet/>
      <dgm:spPr/>
      <dgm:t>
        <a:bodyPr/>
        <a:lstStyle/>
        <a:p>
          <a:endParaRPr lang="en-IN"/>
        </a:p>
      </dgm:t>
    </dgm:pt>
    <dgm:pt modelId="{A9EB4313-9D9C-404D-91C7-1FE41594CB72}" type="sibTrans" cxnId="{735F3C1B-9211-4441-A62C-280B9DF9C299}">
      <dgm:prSet/>
      <dgm:spPr/>
      <dgm:t>
        <a:bodyPr/>
        <a:lstStyle/>
        <a:p>
          <a:endParaRPr lang="en-IN"/>
        </a:p>
      </dgm:t>
    </dgm:pt>
    <dgm:pt modelId="{2463C242-6E52-41B3-8D98-FDCB68DCF935}">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E-way Bill mismatch (GST Portal Vs E-way Bill Portal)</a:t>
          </a:r>
        </a:p>
      </dgm:t>
    </dgm:pt>
    <dgm:pt modelId="{22FBE817-3DAB-4730-AC32-18FE8680E0D3}" type="parTrans" cxnId="{B8A1288F-11C4-4E3C-9D3E-AE664DEBEB4B}">
      <dgm:prSet/>
      <dgm:spPr/>
      <dgm:t>
        <a:bodyPr/>
        <a:lstStyle/>
        <a:p>
          <a:endParaRPr lang="en-IN"/>
        </a:p>
      </dgm:t>
    </dgm:pt>
    <dgm:pt modelId="{5317602C-2BCC-477E-96CF-36DDB55CDE4C}" type="sibTrans" cxnId="{B8A1288F-11C4-4E3C-9D3E-AE664DEBEB4B}">
      <dgm:prSet/>
      <dgm:spPr/>
      <dgm:t>
        <a:bodyPr/>
        <a:lstStyle/>
        <a:p>
          <a:endParaRPr lang="en-IN"/>
        </a:p>
      </dgm:t>
    </dgm:pt>
    <dgm:pt modelId="{FBFBA051-DAEA-4110-8753-EA0A3B6B06E8}">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Valuation in case of Related Party Transaction </a:t>
          </a:r>
        </a:p>
      </dgm:t>
    </dgm:pt>
    <dgm:pt modelId="{999E029D-1BCD-4F10-B03E-013B2EB6FF24}" type="parTrans" cxnId="{3CE723B6-A21E-430C-B6DC-B13E7B63FB32}">
      <dgm:prSet/>
      <dgm:spPr/>
      <dgm:t>
        <a:bodyPr/>
        <a:lstStyle/>
        <a:p>
          <a:endParaRPr lang="en-IN"/>
        </a:p>
      </dgm:t>
    </dgm:pt>
    <dgm:pt modelId="{CC24D14E-5773-4232-9EDF-550251FB66C3}" type="sibTrans" cxnId="{3CE723B6-A21E-430C-B6DC-B13E7B63FB32}">
      <dgm:prSet/>
      <dgm:spPr/>
      <dgm:t>
        <a:bodyPr/>
        <a:lstStyle/>
        <a:p>
          <a:endParaRPr lang="en-IN"/>
        </a:p>
      </dgm:t>
    </dgm:pt>
    <dgm:pt modelId="{8F8C919D-8C4B-460D-9E38-1144A18A2315}">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Incorrect Classification of  Rates/ HSN </a:t>
          </a:r>
        </a:p>
      </dgm:t>
    </dgm:pt>
    <dgm:pt modelId="{ADEF1BB2-0EEA-40C5-BB85-17CC30BBC22A}" type="parTrans" cxnId="{77E6859F-8425-4C08-BD88-91E66B998448}">
      <dgm:prSet/>
      <dgm:spPr/>
      <dgm:t>
        <a:bodyPr/>
        <a:lstStyle/>
        <a:p>
          <a:endParaRPr lang="en-IN"/>
        </a:p>
      </dgm:t>
    </dgm:pt>
    <dgm:pt modelId="{42BE6A86-7664-4E47-801C-D78EA713E2D5}" type="sibTrans" cxnId="{77E6859F-8425-4C08-BD88-91E66B998448}">
      <dgm:prSet/>
      <dgm:spPr/>
      <dgm:t>
        <a:bodyPr/>
        <a:lstStyle/>
        <a:p>
          <a:endParaRPr lang="en-IN"/>
        </a:p>
      </dgm:t>
    </dgm:pt>
    <dgm:pt modelId="{F4E29602-98C6-4A0D-AE9A-76FD7D5A7DDA}">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Incorrect exemption claimed </a:t>
          </a:r>
        </a:p>
      </dgm:t>
    </dgm:pt>
    <dgm:pt modelId="{7E5EF2A8-92EF-4EFC-B7DD-0F04F65DF99E}" type="parTrans" cxnId="{03136CE6-A876-49D3-BB6D-27ADF7A1DCD7}">
      <dgm:prSet/>
      <dgm:spPr/>
      <dgm:t>
        <a:bodyPr/>
        <a:lstStyle/>
        <a:p>
          <a:endParaRPr lang="en-IN"/>
        </a:p>
      </dgm:t>
    </dgm:pt>
    <dgm:pt modelId="{716F1178-E66C-4ADB-A9EF-2DEC5732430B}" type="sibTrans" cxnId="{03136CE6-A876-49D3-BB6D-27ADF7A1DCD7}">
      <dgm:prSet/>
      <dgm:spPr/>
      <dgm:t>
        <a:bodyPr/>
        <a:lstStyle/>
        <a:p>
          <a:endParaRPr lang="en-IN"/>
        </a:p>
      </dgm:t>
    </dgm:pt>
    <dgm:pt modelId="{3554C1B3-191A-4201-B0F6-67AB259C54B3}">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BRCs/ FIRCs not maintained against Exports </a:t>
          </a:r>
        </a:p>
      </dgm:t>
    </dgm:pt>
    <dgm:pt modelId="{F1F3AF9E-D99C-44A4-BE04-3620E6FA990C}" type="parTrans" cxnId="{FDBA3DB4-C3A8-4A20-8BBB-15F789BC88EE}">
      <dgm:prSet/>
      <dgm:spPr/>
      <dgm:t>
        <a:bodyPr/>
        <a:lstStyle/>
        <a:p>
          <a:endParaRPr lang="en-IN"/>
        </a:p>
      </dgm:t>
    </dgm:pt>
    <dgm:pt modelId="{8C3A61F3-A668-45FA-AA73-5EDA45176FB9}" type="sibTrans" cxnId="{FDBA3DB4-C3A8-4A20-8BBB-15F789BC88EE}">
      <dgm:prSet/>
      <dgm:spPr/>
      <dgm:t>
        <a:bodyPr/>
        <a:lstStyle/>
        <a:p>
          <a:endParaRPr lang="en-IN"/>
        </a:p>
      </dgm:t>
    </dgm:pt>
    <dgm:pt modelId="{8172B3EC-26AF-4B4A-9C5F-599C3BFC115B}">
      <dgm:prSet custT="1"/>
      <dgm:spPr/>
      <dgm:t>
        <a:bodyPr/>
        <a:lstStyle/>
        <a:p>
          <a:pPr marL="114300" lvl="1" indent="0" algn="l" defTabSz="666750">
            <a:lnSpc>
              <a:spcPct val="90000"/>
            </a:lnSpc>
            <a:spcBef>
              <a:spcPct val="0"/>
            </a:spcBef>
            <a:spcAft>
              <a:spcPct val="15000"/>
            </a:spcAft>
          </a:pPr>
          <a:endParaRPr lang="en-IN" sz="1600" b="1" kern="1200" dirty="0">
            <a:solidFill>
              <a:srgbClr val="FF0000"/>
            </a:solidFill>
          </a:endParaRPr>
        </a:p>
      </dgm:t>
    </dgm:pt>
    <dgm:pt modelId="{CBB0989C-ED00-4C79-992B-23B716815FA6}" type="parTrans" cxnId="{A0B3E7AB-6282-4D62-8718-C90740E3C9D9}">
      <dgm:prSet/>
      <dgm:spPr/>
      <dgm:t>
        <a:bodyPr/>
        <a:lstStyle/>
        <a:p>
          <a:endParaRPr lang="en-IN"/>
        </a:p>
      </dgm:t>
    </dgm:pt>
    <dgm:pt modelId="{E33F00FB-F64C-4BB0-AE52-2E85FE9B712D}" type="sibTrans" cxnId="{A0B3E7AB-6282-4D62-8718-C90740E3C9D9}">
      <dgm:prSet/>
      <dgm:spPr/>
      <dgm:t>
        <a:bodyPr/>
        <a:lstStyle/>
        <a:p>
          <a:endParaRPr lang="en-IN"/>
        </a:p>
      </dgm:t>
    </dgm:pt>
    <dgm:pt modelId="{B78C7B0E-141D-432D-A1A9-677E4B2B9A41}">
      <dgm:prSet custT="1"/>
      <dgm:spPr/>
      <dgm:t>
        <a:bodyPr/>
        <a:lstStyle/>
        <a:p>
          <a:pPr algn="l">
            <a:buFont typeface="Wingdings" panose="05000000000000000000" pitchFamily="2" charset="2"/>
            <a:buChar char="§"/>
          </a:pPr>
          <a:endParaRPr lang="en-US" sz="1600" b="1" dirty="0"/>
        </a:p>
      </dgm:t>
    </dgm:pt>
    <dgm:pt modelId="{3F9CF138-3140-4C6A-ADB8-DB3046F3309A}" type="parTrans" cxnId="{AEE0BB3F-AA93-4F31-9420-C96790CB7A56}">
      <dgm:prSet/>
      <dgm:spPr/>
      <dgm:t>
        <a:bodyPr/>
        <a:lstStyle/>
        <a:p>
          <a:endParaRPr lang="en-IN"/>
        </a:p>
      </dgm:t>
    </dgm:pt>
    <dgm:pt modelId="{94E0F0C9-04C5-4AC8-AC8E-A459AB6A374F}" type="sibTrans" cxnId="{AEE0BB3F-AA93-4F31-9420-C96790CB7A56}">
      <dgm:prSet/>
      <dgm:spPr/>
      <dgm:t>
        <a:bodyPr/>
        <a:lstStyle/>
        <a:p>
          <a:endParaRPr lang="en-IN"/>
        </a:p>
      </dgm:t>
    </dgm:pt>
    <dgm:pt modelId="{D4929D95-634A-473A-B7F5-EED5A727BF1B}">
      <dgm:prSet custT="1"/>
      <dgm:spPr/>
      <dgm:t>
        <a:bodyPr/>
        <a:lstStyle/>
        <a:p>
          <a:pPr algn="l">
            <a:buFont typeface="Wingdings" panose="05000000000000000000" pitchFamily="2" charset="2"/>
            <a:buChar char="§"/>
          </a:pPr>
          <a:endParaRPr lang="en-US" sz="1600" b="1" dirty="0"/>
        </a:p>
      </dgm:t>
    </dgm:pt>
    <dgm:pt modelId="{073D197D-7DAB-43C1-8CD6-25F78314910C}" type="parTrans" cxnId="{00A66F64-354A-4A40-8535-C1463478548B}">
      <dgm:prSet/>
      <dgm:spPr/>
      <dgm:t>
        <a:bodyPr/>
        <a:lstStyle/>
        <a:p>
          <a:endParaRPr lang="en-IN"/>
        </a:p>
      </dgm:t>
    </dgm:pt>
    <dgm:pt modelId="{C96D388F-8FFD-46D2-9A62-BB247C9A31B9}" type="sibTrans" cxnId="{00A66F64-354A-4A40-8535-C1463478548B}">
      <dgm:prSet/>
      <dgm:spPr/>
      <dgm:t>
        <a:bodyPr/>
        <a:lstStyle/>
        <a:p>
          <a:endParaRPr lang="en-IN"/>
        </a:p>
      </dgm:t>
    </dgm:pt>
    <dgm:pt modelId="{41840F0A-870D-4BD3-8D51-8ED50E1D89EF}">
      <dgm:prSet custT="1"/>
      <dgm:spPr/>
      <dgm:t>
        <a:bodyPr/>
        <a:lstStyle/>
        <a:p>
          <a:pPr algn="l">
            <a:buFont typeface="Wingdings" panose="05000000000000000000" pitchFamily="2" charset="2"/>
            <a:buChar char="§"/>
          </a:pPr>
          <a:endParaRPr lang="en-US" sz="1600" b="1" dirty="0"/>
        </a:p>
      </dgm:t>
    </dgm:pt>
    <dgm:pt modelId="{2E5BE783-802F-4A5F-8660-8F5129ADEFCC}" type="parTrans" cxnId="{ECB7756C-63A2-4857-AE4B-5DEE6814152E}">
      <dgm:prSet/>
      <dgm:spPr/>
      <dgm:t>
        <a:bodyPr/>
        <a:lstStyle/>
        <a:p>
          <a:endParaRPr lang="en-IN"/>
        </a:p>
      </dgm:t>
    </dgm:pt>
    <dgm:pt modelId="{EA22684E-2741-46FB-A601-E4D5A13F4365}" type="sibTrans" cxnId="{ECB7756C-63A2-4857-AE4B-5DEE6814152E}">
      <dgm:prSet/>
      <dgm:spPr/>
      <dgm:t>
        <a:bodyPr/>
        <a:lstStyle/>
        <a:p>
          <a:endParaRPr lang="en-IN"/>
        </a:p>
      </dgm:t>
    </dgm:pt>
    <dgm:pt modelId="{1773F216-9315-4580-8559-101A477245E7}">
      <dgm:prSet custT="1"/>
      <dgm:spPr/>
      <dgm:t>
        <a:bodyPr/>
        <a:lstStyle/>
        <a:p>
          <a:pPr algn="l">
            <a:buFont typeface="Wingdings" panose="05000000000000000000" pitchFamily="2" charset="2"/>
            <a:buChar char="§"/>
          </a:pPr>
          <a:endParaRPr lang="en-US" sz="1600" b="1" dirty="0"/>
        </a:p>
      </dgm:t>
    </dgm:pt>
    <dgm:pt modelId="{E389456F-38BF-4314-BB08-342F30C8C4E4}" type="parTrans" cxnId="{AF252782-073F-4DF3-B539-56E1CE4E603A}">
      <dgm:prSet/>
      <dgm:spPr/>
      <dgm:t>
        <a:bodyPr/>
        <a:lstStyle/>
        <a:p>
          <a:endParaRPr lang="en-IN"/>
        </a:p>
      </dgm:t>
    </dgm:pt>
    <dgm:pt modelId="{359BA863-D27B-4590-B2A7-4C140B3FD6D2}" type="sibTrans" cxnId="{AF252782-073F-4DF3-B539-56E1CE4E603A}">
      <dgm:prSet/>
      <dgm:spPr/>
      <dgm:t>
        <a:bodyPr/>
        <a:lstStyle/>
        <a:p>
          <a:endParaRPr lang="en-IN"/>
        </a:p>
      </dgm:t>
    </dgm:pt>
    <dgm:pt modelId="{2CBAA293-84AC-4B50-B824-884D7383D7B9}">
      <dgm:prSet custT="1"/>
      <dgm:spPr/>
      <dgm:t>
        <a:bodyPr/>
        <a:lstStyle/>
        <a:p>
          <a:pPr algn="l">
            <a:buFont typeface="Wingdings" panose="05000000000000000000" pitchFamily="2" charset="2"/>
            <a:buChar char="§"/>
          </a:pPr>
          <a:endParaRPr lang="en-US" sz="1600" b="1" dirty="0"/>
        </a:p>
      </dgm:t>
    </dgm:pt>
    <dgm:pt modelId="{AC24FC38-61A7-49FC-9E77-AEA55577363E}" type="parTrans" cxnId="{EA510971-C032-4986-A24E-4876E9BCB66F}">
      <dgm:prSet/>
      <dgm:spPr/>
      <dgm:t>
        <a:bodyPr/>
        <a:lstStyle/>
        <a:p>
          <a:endParaRPr lang="en-IN"/>
        </a:p>
      </dgm:t>
    </dgm:pt>
    <dgm:pt modelId="{85FDB034-317D-4D70-B467-C8BE7E75202A}" type="sibTrans" cxnId="{EA510971-C032-4986-A24E-4876E9BCB66F}">
      <dgm:prSet/>
      <dgm:spPr/>
      <dgm:t>
        <a:bodyPr/>
        <a:lstStyle/>
        <a:p>
          <a:endParaRPr lang="en-IN"/>
        </a:p>
      </dgm:t>
    </dgm:pt>
    <dgm:pt modelId="{E0C80957-D073-497A-829A-7B25991A2B94}">
      <dgm:prSet custT="1"/>
      <dgm:spPr/>
      <dgm:t>
        <a:bodyPr/>
        <a:lstStyle/>
        <a:p>
          <a:pPr algn="l">
            <a:buFont typeface="Wingdings" panose="05000000000000000000" pitchFamily="2" charset="2"/>
            <a:buChar char="§"/>
          </a:pPr>
          <a:endParaRPr lang="en-US" sz="1600" b="1" dirty="0"/>
        </a:p>
      </dgm:t>
    </dgm:pt>
    <dgm:pt modelId="{4566033D-A217-44FD-BA75-FB59A5D64820}" type="parTrans" cxnId="{5E4766C7-18B2-426F-9684-B02964630CD9}">
      <dgm:prSet/>
      <dgm:spPr/>
      <dgm:t>
        <a:bodyPr/>
        <a:lstStyle/>
        <a:p>
          <a:endParaRPr lang="en-IN"/>
        </a:p>
      </dgm:t>
    </dgm:pt>
    <dgm:pt modelId="{6EABD011-76EF-485D-8657-33B7A8CA4773}" type="sibTrans" cxnId="{5E4766C7-18B2-426F-9684-B02964630CD9}">
      <dgm:prSet/>
      <dgm:spPr/>
      <dgm:t>
        <a:bodyPr/>
        <a:lstStyle/>
        <a:p>
          <a:endParaRPr lang="en-IN"/>
        </a:p>
      </dgm:t>
    </dgm:pt>
    <dgm:pt modelId="{7AAB669D-5EE3-4586-B62C-0877B7A0C6CC}">
      <dgm:prSet custT="1"/>
      <dgm:spPr/>
      <dgm:t>
        <a:bodyPr/>
        <a:lstStyle/>
        <a:p>
          <a:pPr algn="l">
            <a:buFont typeface="Wingdings" panose="05000000000000000000" pitchFamily="2" charset="2"/>
            <a:buChar char="§"/>
          </a:pPr>
          <a:endParaRPr lang="en-US" sz="1600" b="1" dirty="0"/>
        </a:p>
      </dgm:t>
    </dgm:pt>
    <dgm:pt modelId="{B3445E9B-8746-4FA1-8304-3E28105B7125}" type="parTrans" cxnId="{D90BF6B4-B3DB-43D3-ACF2-B3F7BDB79DAB}">
      <dgm:prSet/>
      <dgm:spPr/>
      <dgm:t>
        <a:bodyPr/>
        <a:lstStyle/>
        <a:p>
          <a:endParaRPr lang="en-IN"/>
        </a:p>
      </dgm:t>
    </dgm:pt>
    <dgm:pt modelId="{A5838201-99A6-45AC-86B6-77701402ABAE}" type="sibTrans" cxnId="{D90BF6B4-B3DB-43D3-ACF2-B3F7BDB79DAB}">
      <dgm:prSet/>
      <dgm:spPr/>
      <dgm:t>
        <a:bodyPr/>
        <a:lstStyle/>
        <a:p>
          <a:endParaRPr lang="en-IN"/>
        </a:p>
      </dgm:t>
    </dgm:pt>
    <dgm:pt modelId="{C514E6E6-32A8-4D34-AB2B-D5A5D52CC81D}">
      <dgm:prSet custT="1"/>
      <dgm:spPr/>
      <dgm:t>
        <a:bodyPr/>
        <a:lstStyle/>
        <a:p>
          <a:pPr algn="l">
            <a:buFont typeface="Wingdings" panose="05000000000000000000" pitchFamily="2" charset="2"/>
            <a:buChar char="§"/>
          </a:pPr>
          <a:endParaRPr lang="en-US" sz="1600" b="1" dirty="0"/>
        </a:p>
      </dgm:t>
    </dgm:pt>
    <dgm:pt modelId="{D737BA22-7674-464D-B027-D835A066F226}" type="parTrans" cxnId="{B09BEB07-4013-478D-BFB5-4DEA2B109346}">
      <dgm:prSet/>
      <dgm:spPr/>
      <dgm:t>
        <a:bodyPr/>
        <a:lstStyle/>
        <a:p>
          <a:endParaRPr lang="en-IN"/>
        </a:p>
      </dgm:t>
    </dgm:pt>
    <dgm:pt modelId="{6E4D3C79-9B5F-49E1-8379-E76E488A33FC}" type="sibTrans" cxnId="{B09BEB07-4013-478D-BFB5-4DEA2B109346}">
      <dgm:prSet/>
      <dgm:spPr/>
      <dgm:t>
        <a:bodyPr/>
        <a:lstStyle/>
        <a:p>
          <a:endParaRPr lang="en-IN"/>
        </a:p>
      </dgm:t>
    </dgm:pt>
    <dgm:pt modelId="{394F3F47-C3FD-46C2-B23A-33C46EFD861E}">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
          </a:pPr>
          <a:endParaRPr lang="en-US" sz="1600" b="1" kern="1200" dirty="0">
            <a:solidFill>
              <a:prstClr val="white"/>
            </a:solidFill>
            <a:latin typeface="Calibri" panose="020F0502020204030204"/>
            <a:ea typeface="+mn-ea"/>
            <a:cs typeface="+mn-cs"/>
          </a:endParaRPr>
        </a:p>
      </dgm:t>
    </dgm:pt>
    <dgm:pt modelId="{938B9B44-23A4-481A-AF77-F9D4E7EB9422}" type="parTrans" cxnId="{03EB3B51-2E2B-4D46-AC08-16E1813FCA7D}">
      <dgm:prSet/>
      <dgm:spPr/>
      <dgm:t>
        <a:bodyPr/>
        <a:lstStyle/>
        <a:p>
          <a:endParaRPr lang="en-IN"/>
        </a:p>
      </dgm:t>
    </dgm:pt>
    <dgm:pt modelId="{F2B667B4-76A9-4B5D-A174-6753E8B85A18}" type="sibTrans" cxnId="{03EB3B51-2E2B-4D46-AC08-16E1813FCA7D}">
      <dgm:prSet/>
      <dgm:spPr/>
      <dgm:t>
        <a:bodyPr/>
        <a:lstStyle/>
        <a:p>
          <a:endParaRPr lang="en-IN"/>
        </a:p>
      </dgm:t>
    </dgm:pt>
    <dgm:pt modelId="{847777A1-777D-42EC-B05A-68440B5BA57F}">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
          </a:pPr>
          <a:endParaRPr lang="en-US" sz="1600" b="1" kern="1200" dirty="0">
            <a:solidFill>
              <a:prstClr val="white"/>
            </a:solidFill>
            <a:latin typeface="Calibri" panose="020F0502020204030204"/>
            <a:ea typeface="+mn-ea"/>
            <a:cs typeface="+mn-cs"/>
          </a:endParaRPr>
        </a:p>
      </dgm:t>
    </dgm:pt>
    <dgm:pt modelId="{0ED04E88-D616-4793-92D8-98F7F1053AD3}" type="parTrans" cxnId="{7FE17B0C-7843-481B-94AE-68D7B9DF8F37}">
      <dgm:prSet/>
      <dgm:spPr/>
      <dgm:t>
        <a:bodyPr/>
        <a:lstStyle/>
        <a:p>
          <a:endParaRPr lang="en-IN"/>
        </a:p>
      </dgm:t>
    </dgm:pt>
    <dgm:pt modelId="{128BF824-EC3A-4215-BD85-9130EF9F7726}" type="sibTrans" cxnId="{7FE17B0C-7843-481B-94AE-68D7B9DF8F37}">
      <dgm:prSet/>
      <dgm:spPr/>
      <dgm:t>
        <a:bodyPr/>
        <a:lstStyle/>
        <a:p>
          <a:endParaRPr lang="en-IN"/>
        </a:p>
      </dgm:t>
    </dgm:pt>
    <dgm:pt modelId="{ED291B18-033F-44D3-8D44-9E9FAE80D576}">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
          </a:pPr>
          <a:endParaRPr lang="en-US" sz="1600" b="1" kern="1200" dirty="0">
            <a:solidFill>
              <a:prstClr val="white"/>
            </a:solidFill>
            <a:latin typeface="Calibri" panose="020F0502020204030204"/>
            <a:ea typeface="+mn-ea"/>
            <a:cs typeface="+mn-cs"/>
          </a:endParaRPr>
        </a:p>
      </dgm:t>
    </dgm:pt>
    <dgm:pt modelId="{74DAC2E9-6808-4D98-A3D8-45718703D919}" type="parTrans" cxnId="{36B6C44C-DD09-47E4-96B3-BCB5E27CE08E}">
      <dgm:prSet/>
      <dgm:spPr/>
      <dgm:t>
        <a:bodyPr/>
        <a:lstStyle/>
        <a:p>
          <a:endParaRPr lang="en-IN"/>
        </a:p>
      </dgm:t>
    </dgm:pt>
    <dgm:pt modelId="{1B3B21BF-D44C-46CD-8531-5E73BF731D42}" type="sibTrans" cxnId="{36B6C44C-DD09-47E4-96B3-BCB5E27CE08E}">
      <dgm:prSet/>
      <dgm:spPr/>
      <dgm:t>
        <a:bodyPr/>
        <a:lstStyle/>
        <a:p>
          <a:endParaRPr lang="en-IN"/>
        </a:p>
      </dgm:t>
    </dgm:pt>
    <dgm:pt modelId="{2F84B0C5-0DD2-4D50-A328-7739893F3A3B}">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
          </a:pPr>
          <a:endParaRPr lang="en-US" sz="1600" b="1" kern="1200" dirty="0">
            <a:solidFill>
              <a:prstClr val="white"/>
            </a:solidFill>
            <a:latin typeface="Calibri" panose="020F0502020204030204"/>
            <a:ea typeface="+mn-ea"/>
            <a:cs typeface="+mn-cs"/>
          </a:endParaRPr>
        </a:p>
      </dgm:t>
    </dgm:pt>
    <dgm:pt modelId="{8473D227-C3E3-4F15-BED4-BCC29F3D6810}" type="parTrans" cxnId="{48FB3256-5C23-46D5-8250-84A537DB650C}">
      <dgm:prSet/>
      <dgm:spPr/>
      <dgm:t>
        <a:bodyPr/>
        <a:lstStyle/>
        <a:p>
          <a:endParaRPr lang="en-IN"/>
        </a:p>
      </dgm:t>
    </dgm:pt>
    <dgm:pt modelId="{4064216A-E240-40F3-A449-850297EA95AC}" type="sibTrans" cxnId="{48FB3256-5C23-46D5-8250-84A537DB650C}">
      <dgm:prSet/>
      <dgm:spPr/>
      <dgm:t>
        <a:bodyPr/>
        <a:lstStyle/>
        <a:p>
          <a:endParaRPr lang="en-IN"/>
        </a:p>
      </dgm:t>
    </dgm:pt>
    <dgm:pt modelId="{4C2CC293-7275-4222-8B95-1084F07708DD}">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
          </a:pPr>
          <a:endParaRPr lang="en-US" sz="1600" b="1" kern="1200" dirty="0">
            <a:solidFill>
              <a:prstClr val="white"/>
            </a:solidFill>
            <a:latin typeface="Calibri" panose="020F0502020204030204"/>
            <a:ea typeface="+mn-ea"/>
            <a:cs typeface="+mn-cs"/>
          </a:endParaRPr>
        </a:p>
      </dgm:t>
    </dgm:pt>
    <dgm:pt modelId="{3799536F-4ECC-463B-B7ED-ABA706C43013}" type="parTrans" cxnId="{09D4E38B-BAA5-4801-B8B9-902E821D5D6F}">
      <dgm:prSet/>
      <dgm:spPr/>
      <dgm:t>
        <a:bodyPr/>
        <a:lstStyle/>
        <a:p>
          <a:endParaRPr lang="en-IN"/>
        </a:p>
      </dgm:t>
    </dgm:pt>
    <dgm:pt modelId="{5E9E62A4-9D99-4408-8D01-5D31B10157A7}" type="sibTrans" cxnId="{09D4E38B-BAA5-4801-B8B9-902E821D5D6F}">
      <dgm:prSet/>
      <dgm:spPr/>
      <dgm:t>
        <a:bodyPr/>
        <a:lstStyle/>
        <a:p>
          <a:endParaRPr lang="en-IN"/>
        </a:p>
      </dgm:t>
    </dgm:pt>
    <dgm:pt modelId="{36C4E984-8D4C-45F8-B0B5-61106B19D100}">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
          </a:pPr>
          <a:endParaRPr lang="en-US" sz="1600" b="1" kern="1200" dirty="0">
            <a:solidFill>
              <a:prstClr val="white"/>
            </a:solidFill>
            <a:latin typeface="Calibri" panose="020F0502020204030204"/>
            <a:ea typeface="+mn-ea"/>
            <a:cs typeface="+mn-cs"/>
          </a:endParaRPr>
        </a:p>
      </dgm:t>
    </dgm:pt>
    <dgm:pt modelId="{ECB9B724-4095-4EC0-9B12-D623C25A0502}" type="parTrans" cxnId="{B905C32A-0416-4E66-9A3D-A7BA0900C136}">
      <dgm:prSet/>
      <dgm:spPr/>
      <dgm:t>
        <a:bodyPr/>
        <a:lstStyle/>
        <a:p>
          <a:endParaRPr lang="en-IN"/>
        </a:p>
      </dgm:t>
    </dgm:pt>
    <dgm:pt modelId="{178AC056-50B4-4A21-80F8-786CB68824F7}" type="sibTrans" cxnId="{B905C32A-0416-4E66-9A3D-A7BA0900C136}">
      <dgm:prSet/>
      <dgm:spPr/>
      <dgm:t>
        <a:bodyPr/>
        <a:lstStyle/>
        <a:p>
          <a:endParaRPr lang="en-IN"/>
        </a:p>
      </dgm:t>
    </dgm:pt>
    <dgm:pt modelId="{6B3EE53A-F37B-433F-86A5-DEE244C6F34E}">
      <dgm:prSet phldrT="[Text]" custT="1"/>
      <dgm:spPr/>
      <dgm:t>
        <a:bodyPr/>
        <a:lstStyle/>
        <a:p>
          <a:pPr>
            <a:buFont typeface="Wingdings" panose="05000000000000000000" pitchFamily="2" charset="2"/>
            <a:buChar char="§"/>
          </a:pPr>
          <a:endParaRPr lang="en-IN" sz="1600" dirty="0"/>
        </a:p>
      </dgm:t>
    </dgm:pt>
    <dgm:pt modelId="{D022BCB1-FCDB-47F8-85BE-6A82918717EE}" type="parTrans" cxnId="{03239F29-48F0-47D5-80CC-A0F8316D09A0}">
      <dgm:prSet/>
      <dgm:spPr/>
      <dgm:t>
        <a:bodyPr/>
        <a:lstStyle/>
        <a:p>
          <a:endParaRPr lang="en-IN"/>
        </a:p>
      </dgm:t>
    </dgm:pt>
    <dgm:pt modelId="{B8A9CDDD-4B1D-4BCE-9FF8-C1EF631F7CD8}" type="sibTrans" cxnId="{03239F29-48F0-47D5-80CC-A0F8316D09A0}">
      <dgm:prSet/>
      <dgm:spPr/>
      <dgm:t>
        <a:bodyPr/>
        <a:lstStyle/>
        <a:p>
          <a:endParaRPr lang="en-IN"/>
        </a:p>
      </dgm:t>
    </dgm:pt>
    <dgm:pt modelId="{0CDF8D67-6B08-4ABA-8AE6-FB71BF359BCA}">
      <dgm:prSet phldrT="[Text]" custT="1"/>
      <dgm:spPr/>
      <dgm:t>
        <a:bodyPr/>
        <a:lstStyle/>
        <a:p>
          <a:pPr>
            <a:buFont typeface="Wingdings" panose="05000000000000000000" pitchFamily="2" charset="2"/>
            <a:buChar char="§"/>
          </a:pPr>
          <a:endParaRPr lang="en-IN" sz="1600" b="1" dirty="0"/>
        </a:p>
      </dgm:t>
    </dgm:pt>
    <dgm:pt modelId="{0209FA99-D829-4868-A781-9F4E052B4E64}" type="parTrans" cxnId="{E2321678-8710-4F9A-A750-814C1D331D23}">
      <dgm:prSet/>
      <dgm:spPr/>
      <dgm:t>
        <a:bodyPr/>
        <a:lstStyle/>
        <a:p>
          <a:endParaRPr lang="en-IN"/>
        </a:p>
      </dgm:t>
    </dgm:pt>
    <dgm:pt modelId="{976086E3-7EC4-40DB-BD49-311A60F23895}" type="sibTrans" cxnId="{E2321678-8710-4F9A-A750-814C1D331D23}">
      <dgm:prSet/>
      <dgm:spPr/>
      <dgm:t>
        <a:bodyPr/>
        <a:lstStyle/>
        <a:p>
          <a:endParaRPr lang="en-IN"/>
        </a:p>
      </dgm:t>
    </dgm:pt>
    <dgm:pt modelId="{809938F9-874E-4A94-A149-D9842F246B44}">
      <dgm:prSet phldrT="[Text]" custT="1"/>
      <dgm:spPr/>
      <dgm:t>
        <a:bodyPr/>
        <a:lstStyle/>
        <a:p>
          <a:pPr>
            <a:buFont typeface="Wingdings" panose="05000000000000000000" pitchFamily="2" charset="2"/>
            <a:buChar char="§"/>
          </a:pPr>
          <a:endParaRPr lang="en-IN" sz="1600" b="1" dirty="0"/>
        </a:p>
      </dgm:t>
    </dgm:pt>
    <dgm:pt modelId="{E498157E-D933-47BF-9895-43EBCEA0DCEF}" type="parTrans" cxnId="{D12B5596-B0E6-411B-AC6F-547DBE0146AA}">
      <dgm:prSet/>
      <dgm:spPr/>
      <dgm:t>
        <a:bodyPr/>
        <a:lstStyle/>
        <a:p>
          <a:endParaRPr lang="en-IN"/>
        </a:p>
      </dgm:t>
    </dgm:pt>
    <dgm:pt modelId="{F9B9E26F-5EFB-4ACF-B1DA-69C3ECD77FF9}" type="sibTrans" cxnId="{D12B5596-B0E6-411B-AC6F-547DBE0146AA}">
      <dgm:prSet/>
      <dgm:spPr/>
      <dgm:t>
        <a:bodyPr/>
        <a:lstStyle/>
        <a:p>
          <a:endParaRPr lang="en-IN"/>
        </a:p>
      </dgm:t>
    </dgm:pt>
    <dgm:pt modelId="{413CDEAD-FC46-48FD-AEC5-07DA9EF85170}">
      <dgm:prSet phldrT="[Text]" custT="1"/>
      <dgm:spPr/>
      <dgm:t>
        <a:bodyPr/>
        <a:lstStyle/>
        <a:p>
          <a:pPr>
            <a:buFont typeface="Wingdings" panose="05000000000000000000" pitchFamily="2" charset="2"/>
            <a:buChar char="§"/>
          </a:pPr>
          <a:endParaRPr lang="en-IN" sz="1600" b="1" dirty="0"/>
        </a:p>
      </dgm:t>
    </dgm:pt>
    <dgm:pt modelId="{4BB294D8-00A9-44B2-963E-02CEF25A4D6D}" type="parTrans" cxnId="{F7AFF4EF-0843-4879-9877-64BD72C1ED2F}">
      <dgm:prSet/>
      <dgm:spPr/>
      <dgm:t>
        <a:bodyPr/>
        <a:lstStyle/>
        <a:p>
          <a:endParaRPr lang="en-IN"/>
        </a:p>
      </dgm:t>
    </dgm:pt>
    <dgm:pt modelId="{F82FEADD-F671-42F7-B6F5-EAF25DE06D5D}" type="sibTrans" cxnId="{F7AFF4EF-0843-4879-9877-64BD72C1ED2F}">
      <dgm:prSet/>
      <dgm:spPr/>
      <dgm:t>
        <a:bodyPr/>
        <a:lstStyle/>
        <a:p>
          <a:endParaRPr lang="en-IN"/>
        </a:p>
      </dgm:t>
    </dgm:pt>
    <dgm:pt modelId="{87D759BE-E7DB-433C-AD79-C68409A8724A}">
      <dgm:prSet phldrT="[Text]" custT="1"/>
      <dgm:spPr/>
      <dgm:t>
        <a:bodyPr/>
        <a:lstStyle/>
        <a:p>
          <a:pPr>
            <a:buFont typeface="Wingdings" panose="05000000000000000000" pitchFamily="2" charset="2"/>
            <a:buChar char="§"/>
          </a:pPr>
          <a:endParaRPr lang="en-IN" sz="1600" b="1" dirty="0"/>
        </a:p>
      </dgm:t>
    </dgm:pt>
    <dgm:pt modelId="{C146A200-CB3C-4005-A689-00BECF02A699}" type="parTrans" cxnId="{62652292-8F89-4294-B58B-84F35C91479B}">
      <dgm:prSet/>
      <dgm:spPr/>
      <dgm:t>
        <a:bodyPr/>
        <a:lstStyle/>
        <a:p>
          <a:endParaRPr lang="en-IN"/>
        </a:p>
      </dgm:t>
    </dgm:pt>
    <dgm:pt modelId="{EBEB2F8A-CD15-4205-8A3F-FA810B90490D}" type="sibTrans" cxnId="{62652292-8F89-4294-B58B-84F35C91479B}">
      <dgm:prSet/>
      <dgm:spPr/>
      <dgm:t>
        <a:bodyPr/>
        <a:lstStyle/>
        <a:p>
          <a:endParaRPr lang="en-IN"/>
        </a:p>
      </dgm:t>
    </dgm:pt>
    <dgm:pt modelId="{8A203030-4BFA-451F-BE07-B54FB880E311}">
      <dgm:prSet phldrT="[Text]" custT="1"/>
      <dgm:spPr/>
      <dgm:t>
        <a:bodyPr/>
        <a:lstStyle/>
        <a:p>
          <a:pPr>
            <a:buFont typeface="Wingdings" panose="05000000000000000000" pitchFamily="2" charset="2"/>
            <a:buChar char="§"/>
          </a:pPr>
          <a:r>
            <a:rPr lang="en-IN" sz="1600" b="1" dirty="0"/>
            <a:t>LUT conditions not met </a:t>
          </a:r>
        </a:p>
      </dgm:t>
    </dgm:pt>
    <dgm:pt modelId="{61D3B5A1-97A0-4B59-9B88-A8F5B7BCB877}" type="parTrans" cxnId="{AB137DE6-D33A-4156-9FE3-049ABA23E418}">
      <dgm:prSet/>
      <dgm:spPr/>
      <dgm:t>
        <a:bodyPr/>
        <a:lstStyle/>
        <a:p>
          <a:endParaRPr lang="en-IN"/>
        </a:p>
      </dgm:t>
    </dgm:pt>
    <dgm:pt modelId="{145814A4-462E-4D9F-B13A-7D51E30CB61A}" type="sibTrans" cxnId="{AB137DE6-D33A-4156-9FE3-049ABA23E418}">
      <dgm:prSet/>
      <dgm:spPr/>
      <dgm:t>
        <a:bodyPr/>
        <a:lstStyle/>
        <a:p>
          <a:endParaRPr lang="en-IN"/>
        </a:p>
      </dgm:t>
    </dgm:pt>
    <dgm:pt modelId="{6DD46CAE-1DDF-4536-9519-04A3841B6275}">
      <dgm:prSet phldrT="[Text]" custT="1"/>
      <dgm:spPr/>
      <dgm:t>
        <a:bodyPr/>
        <a:lstStyle/>
        <a:p>
          <a:pPr>
            <a:buFont typeface="Wingdings" panose="05000000000000000000" pitchFamily="2" charset="2"/>
            <a:buChar char="§"/>
          </a:pPr>
          <a:r>
            <a:rPr lang="en-IN" sz="1600" b="1" dirty="0"/>
            <a:t>Goods sent on Job work not received – Non filing of ITC 04</a:t>
          </a:r>
        </a:p>
      </dgm:t>
    </dgm:pt>
    <dgm:pt modelId="{1E2CEAAC-8EEE-495F-BF66-3EE437B7CF02}" type="parTrans" cxnId="{C95C7D3C-1C9D-4BF2-94DC-77CF7DDF2E5F}">
      <dgm:prSet/>
      <dgm:spPr/>
      <dgm:t>
        <a:bodyPr/>
        <a:lstStyle/>
        <a:p>
          <a:endParaRPr lang="en-IN"/>
        </a:p>
      </dgm:t>
    </dgm:pt>
    <dgm:pt modelId="{7AC5FF0B-5A1D-4109-80D2-D3FA5DCE2D22}" type="sibTrans" cxnId="{C95C7D3C-1C9D-4BF2-94DC-77CF7DDF2E5F}">
      <dgm:prSet/>
      <dgm:spPr/>
      <dgm:t>
        <a:bodyPr/>
        <a:lstStyle/>
        <a:p>
          <a:endParaRPr lang="en-IN"/>
        </a:p>
      </dgm:t>
    </dgm:pt>
    <dgm:pt modelId="{7477B8D4-5E06-43FC-874F-B61BB102FDAF}">
      <dgm:prSet phldrT="[Text]" custT="1"/>
      <dgm:spPr/>
      <dgm:t>
        <a:bodyPr/>
        <a:lstStyle/>
        <a:p>
          <a:pPr>
            <a:buFont typeface="Wingdings" panose="05000000000000000000" pitchFamily="2" charset="2"/>
            <a:buChar char="§"/>
          </a:pPr>
          <a:r>
            <a:rPr lang="en-IN" sz="1600" b="1" dirty="0"/>
            <a:t>Non compliance of returns </a:t>
          </a:r>
        </a:p>
      </dgm:t>
    </dgm:pt>
    <dgm:pt modelId="{59B61F8A-0A28-442E-A1A4-EA08E1AE63A9}" type="parTrans" cxnId="{556253D9-1737-41A8-8765-678CC84EF3E3}">
      <dgm:prSet/>
      <dgm:spPr/>
      <dgm:t>
        <a:bodyPr/>
        <a:lstStyle/>
        <a:p>
          <a:endParaRPr lang="en-IN"/>
        </a:p>
      </dgm:t>
    </dgm:pt>
    <dgm:pt modelId="{EA9C114F-454B-4FB9-9898-9FC28B7BF139}" type="sibTrans" cxnId="{556253D9-1737-41A8-8765-678CC84EF3E3}">
      <dgm:prSet/>
      <dgm:spPr/>
      <dgm:t>
        <a:bodyPr/>
        <a:lstStyle/>
        <a:p>
          <a:endParaRPr lang="en-IN"/>
        </a:p>
      </dgm:t>
    </dgm:pt>
    <dgm:pt modelId="{A243644A-D91B-47E6-9505-A8721DFF5EB5}">
      <dgm:prSet phldrT="[Text]" custT="1"/>
      <dgm:spPr/>
      <dgm:t>
        <a:bodyPr/>
        <a:lstStyle/>
        <a:p>
          <a:pPr>
            <a:buFont typeface="Wingdings" panose="05000000000000000000" pitchFamily="2" charset="2"/>
            <a:buChar char="§"/>
          </a:pPr>
          <a:r>
            <a:rPr lang="en-IN" sz="1600" b="1" dirty="0"/>
            <a:t>Non Maintenance of mandatory records </a:t>
          </a:r>
        </a:p>
      </dgm:t>
    </dgm:pt>
    <dgm:pt modelId="{28D585C5-2126-4766-98F1-45D5CE8DC67C}" type="parTrans" cxnId="{CA7A9A32-D903-41B7-96D5-B592B609978A}">
      <dgm:prSet/>
      <dgm:spPr/>
      <dgm:t>
        <a:bodyPr/>
        <a:lstStyle/>
        <a:p>
          <a:endParaRPr lang="en-IN"/>
        </a:p>
      </dgm:t>
    </dgm:pt>
    <dgm:pt modelId="{3AE88840-8024-43A5-85D1-C844F56D7B42}" type="sibTrans" cxnId="{CA7A9A32-D903-41B7-96D5-B592B609978A}">
      <dgm:prSet/>
      <dgm:spPr/>
      <dgm:t>
        <a:bodyPr/>
        <a:lstStyle/>
        <a:p>
          <a:endParaRPr lang="en-IN"/>
        </a:p>
      </dgm:t>
    </dgm:pt>
    <dgm:pt modelId="{E0F2CFA6-CE04-4BB3-AE01-A3F29086996C}" type="pres">
      <dgm:prSet presAssocID="{ED2C83BD-A650-49A9-BB99-600E758DE6B1}" presName="linearFlow" presStyleCnt="0">
        <dgm:presLayoutVars>
          <dgm:dir/>
          <dgm:animLvl val="lvl"/>
          <dgm:resizeHandles/>
        </dgm:presLayoutVars>
      </dgm:prSet>
      <dgm:spPr/>
    </dgm:pt>
    <dgm:pt modelId="{13F240D5-A0DB-41FC-9BA9-ED68328ED313}" type="pres">
      <dgm:prSet presAssocID="{BA2691D5-45B6-4134-839B-5D8DE6CDAAAE}" presName="compositeNode" presStyleCnt="0">
        <dgm:presLayoutVars>
          <dgm:bulletEnabled val="1"/>
        </dgm:presLayoutVars>
      </dgm:prSet>
      <dgm:spPr/>
    </dgm:pt>
    <dgm:pt modelId="{E8F5F965-FC6C-4AA3-8FA6-31A9C298774A}" type="pres">
      <dgm:prSet presAssocID="{BA2691D5-45B6-4134-839B-5D8DE6CDAAAE}" presName="imag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with solid fill"/>
        </a:ext>
      </dgm:extLst>
    </dgm:pt>
    <dgm:pt modelId="{4E36AE01-A42A-4AF5-9F4B-71AD5661FA39}" type="pres">
      <dgm:prSet presAssocID="{BA2691D5-45B6-4134-839B-5D8DE6CDAAAE}" presName="childNode" presStyleLbl="node1" presStyleIdx="0" presStyleCnt="3">
        <dgm:presLayoutVars>
          <dgm:bulletEnabled val="1"/>
        </dgm:presLayoutVars>
      </dgm:prSet>
      <dgm:spPr/>
    </dgm:pt>
    <dgm:pt modelId="{258A7186-E3E9-4665-B725-455BF883ED68}" type="pres">
      <dgm:prSet presAssocID="{BA2691D5-45B6-4134-839B-5D8DE6CDAAAE}" presName="parentNode" presStyleLbl="revTx" presStyleIdx="0" presStyleCnt="3">
        <dgm:presLayoutVars>
          <dgm:chMax val="0"/>
          <dgm:bulletEnabled val="1"/>
        </dgm:presLayoutVars>
      </dgm:prSet>
      <dgm:spPr/>
    </dgm:pt>
    <dgm:pt modelId="{58AA088B-17B0-46A1-B4B3-120EDBE6287D}" type="pres">
      <dgm:prSet presAssocID="{29E3113E-6F99-4A6D-A059-8BA593CB10C8}" presName="sibTrans" presStyleCnt="0"/>
      <dgm:spPr/>
    </dgm:pt>
    <dgm:pt modelId="{F34C0FF1-D341-4FF6-BF68-E75AA7ACEBCF}" type="pres">
      <dgm:prSet presAssocID="{EAC08A4E-5714-4F2D-ABEC-A3285CD4E71C}" presName="compositeNode" presStyleCnt="0">
        <dgm:presLayoutVars>
          <dgm:bulletEnabled val="1"/>
        </dgm:presLayoutVars>
      </dgm:prSet>
      <dgm:spPr/>
    </dgm:pt>
    <dgm:pt modelId="{C40E7951-F6D2-4320-824A-3281CD06F90D}" type="pres">
      <dgm:prSet presAssocID="{EAC08A4E-5714-4F2D-ABEC-A3285CD4E71C}" presName="imag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gnifying glass with solid fill"/>
        </a:ext>
      </dgm:extLst>
    </dgm:pt>
    <dgm:pt modelId="{864BD8E1-321E-45B3-9F4E-BCB4B268E677}" type="pres">
      <dgm:prSet presAssocID="{EAC08A4E-5714-4F2D-ABEC-A3285CD4E71C}" presName="childNode" presStyleLbl="node1" presStyleIdx="1" presStyleCnt="3">
        <dgm:presLayoutVars>
          <dgm:bulletEnabled val="1"/>
        </dgm:presLayoutVars>
      </dgm:prSet>
      <dgm:spPr/>
    </dgm:pt>
    <dgm:pt modelId="{7EDDD602-970D-48D2-A31A-CBA59D977C2D}" type="pres">
      <dgm:prSet presAssocID="{EAC08A4E-5714-4F2D-ABEC-A3285CD4E71C}" presName="parentNode" presStyleLbl="revTx" presStyleIdx="1" presStyleCnt="3">
        <dgm:presLayoutVars>
          <dgm:chMax val="0"/>
          <dgm:bulletEnabled val="1"/>
        </dgm:presLayoutVars>
      </dgm:prSet>
      <dgm:spPr/>
    </dgm:pt>
    <dgm:pt modelId="{02FA1DB6-1D3A-4862-AAA0-FD57D8FB7797}" type="pres">
      <dgm:prSet presAssocID="{A6E47E66-B5BB-4E95-8619-500C88609870}" presName="sibTrans" presStyleCnt="0"/>
      <dgm:spPr/>
    </dgm:pt>
    <dgm:pt modelId="{A47ECBE9-BA48-4D9D-A411-4E157EE56166}" type="pres">
      <dgm:prSet presAssocID="{F30895C0-E4A0-419E-990B-5646060CF726}" presName="compositeNode" presStyleCnt="0">
        <dgm:presLayoutVars>
          <dgm:bulletEnabled val="1"/>
        </dgm:presLayoutVars>
      </dgm:prSet>
      <dgm:spPr/>
    </dgm:pt>
    <dgm:pt modelId="{776CFD82-F843-4A05-B4B4-4A5626D50AAB}" type="pres">
      <dgm:prSet presAssocID="{F30895C0-E4A0-419E-990B-5646060CF726}" presName="imag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gnifying glass with solid fill"/>
        </a:ext>
      </dgm:extLst>
    </dgm:pt>
    <dgm:pt modelId="{ED6C1A82-DCFE-4B10-8555-D13015A08BE5}" type="pres">
      <dgm:prSet presAssocID="{F30895C0-E4A0-419E-990B-5646060CF726}" presName="childNode" presStyleLbl="node1" presStyleIdx="2" presStyleCnt="3">
        <dgm:presLayoutVars>
          <dgm:bulletEnabled val="1"/>
        </dgm:presLayoutVars>
      </dgm:prSet>
      <dgm:spPr/>
    </dgm:pt>
    <dgm:pt modelId="{1AB80EDF-A798-4F87-8B0F-0C1604F5ED51}" type="pres">
      <dgm:prSet presAssocID="{F30895C0-E4A0-419E-990B-5646060CF726}" presName="parentNode" presStyleLbl="revTx" presStyleIdx="2" presStyleCnt="3">
        <dgm:presLayoutVars>
          <dgm:chMax val="0"/>
          <dgm:bulletEnabled val="1"/>
        </dgm:presLayoutVars>
      </dgm:prSet>
      <dgm:spPr/>
    </dgm:pt>
  </dgm:ptLst>
  <dgm:cxnLst>
    <dgm:cxn modelId="{385F1003-FF88-4B1C-AEBC-96ACE3797838}" type="presOf" srcId="{8A203030-4BFA-451F-BE07-B54FB880E311}" destId="{ED6C1A82-DCFE-4B10-8555-D13015A08BE5}" srcOrd="0" destOrd="2" presId="urn:microsoft.com/office/officeart/2005/8/layout/hList2"/>
    <dgm:cxn modelId="{53063104-BA51-4795-8D46-2BD3B2E14D52}" type="presOf" srcId="{B612AECA-77C5-46CD-A28B-46C480C2B2ED}" destId="{4E36AE01-A42A-4AF5-9F4B-71AD5661FA39}" srcOrd="0" destOrd="17" presId="urn:microsoft.com/office/officeart/2005/8/layout/hList2"/>
    <dgm:cxn modelId="{21B60005-6F78-4B16-AFAD-8CE622EF9CC5}" type="presOf" srcId="{2463C242-6E52-41B3-8D98-FDCB68DCF935}" destId="{864BD8E1-321E-45B3-9F4E-BCB4B268E677}" srcOrd="0" destOrd="7" presId="urn:microsoft.com/office/officeart/2005/8/layout/hList2"/>
    <dgm:cxn modelId="{B09BEB07-4013-478D-BFB5-4DEA2B109346}" srcId="{BA2691D5-45B6-4134-839B-5D8DE6CDAAAE}" destId="{C514E6E6-32A8-4D34-AB2B-D5A5D52CC81D}" srcOrd="16" destOrd="0" parTransId="{D737BA22-7674-464D-B027-D835A066F226}" sibTransId="{6E4D3C79-9B5F-49E1-8379-E76E488A33FC}"/>
    <dgm:cxn modelId="{77EA8B08-9E97-42BF-9D35-82B4902BEA81}" srcId="{EAC08A4E-5714-4F2D-ABEC-A3285CD4E71C}" destId="{71EE42BA-259C-4640-92C7-E38AD14DE01A}" srcOrd="1" destOrd="0" parTransId="{5DA12A6E-4463-4D6B-AEE5-0AC772B0F0FE}" sibTransId="{B1EF0FB2-2610-48FC-9B1E-C4C6A5EF8073}"/>
    <dgm:cxn modelId="{7FE17B0C-7843-481B-94AE-68D7B9DF8F37}" srcId="{EAC08A4E-5714-4F2D-ABEC-A3285CD4E71C}" destId="{847777A1-777D-42EC-B05A-68440B5BA57F}" srcOrd="4" destOrd="0" parTransId="{0ED04E88-D616-4793-92D8-98F7F1053AD3}" sibTransId="{128BF824-EC3A-4215-BD85-9130EF9F7726}"/>
    <dgm:cxn modelId="{C5AEC40E-ABEB-4CD8-AAB0-064276600A6F}" type="presOf" srcId="{6B3EE53A-F37B-433F-86A5-DEE244C6F34E}" destId="{ED6C1A82-DCFE-4B10-8555-D13015A08BE5}" srcOrd="0" destOrd="9" presId="urn:microsoft.com/office/officeart/2005/8/layout/hList2"/>
    <dgm:cxn modelId="{E7C59114-2228-40F4-93AC-1F894ABF78F1}" type="presOf" srcId="{13F41ED9-7BCE-4D90-903A-D08A4248C421}" destId="{864BD8E1-321E-45B3-9F4E-BCB4B268E677}" srcOrd="0" destOrd="0" presId="urn:microsoft.com/office/officeart/2005/8/layout/hList2"/>
    <dgm:cxn modelId="{44596F15-D72F-4D9B-86B9-7A30ABE50953}" type="presOf" srcId="{C514E6E6-32A8-4D34-AB2B-D5A5D52CC81D}" destId="{4E36AE01-A42A-4AF5-9F4B-71AD5661FA39}" srcOrd="0" destOrd="16" presId="urn:microsoft.com/office/officeart/2005/8/layout/hList2"/>
    <dgm:cxn modelId="{735F3C1B-9211-4441-A62C-280B9DF9C299}" srcId="{EAC08A4E-5714-4F2D-ABEC-A3285CD4E71C}" destId="{6465CD12-EF32-44A0-86B1-58E2C4E8AB79}" srcOrd="5" destOrd="0" parTransId="{FAE6A1F4-37AA-4A31-BB30-B7FD4FABAAE8}" sibTransId="{A9EB4313-9D9C-404D-91C7-1FE41594CB72}"/>
    <dgm:cxn modelId="{6389D923-8A83-4DB1-A0C7-72D7FC1AA06E}" srcId="{BA2691D5-45B6-4134-839B-5D8DE6CDAAAE}" destId="{CAD435D7-9DEE-4C92-A755-5668FC3A2775}" srcOrd="1" destOrd="0" parTransId="{E0945661-E6A4-48F6-8FDB-A6E90037AEB4}" sibTransId="{30AF2A0B-1AFC-4B09-B81C-9988759D6F94}"/>
    <dgm:cxn modelId="{03239F29-48F0-47D5-80CC-A0F8316D09A0}" srcId="{F30895C0-E4A0-419E-990B-5646060CF726}" destId="{6B3EE53A-F37B-433F-86A5-DEE244C6F34E}" srcOrd="9" destOrd="0" parTransId="{D022BCB1-FCDB-47F8-85BE-6A82918717EE}" sibTransId="{B8A9CDDD-4B1D-4BCE-9FF8-C1EF631F7CD8}"/>
    <dgm:cxn modelId="{EABCB429-AC9F-4EFB-96C8-D381A23C4324}" srcId="{ED2C83BD-A650-49A9-BB99-600E758DE6B1}" destId="{F30895C0-E4A0-419E-990B-5646060CF726}" srcOrd="2" destOrd="0" parTransId="{D44D71F5-FA07-4EA3-853F-D61DCB32FFFA}" sibTransId="{542F387C-7C88-472E-BD8C-F16B4FCE955D}"/>
    <dgm:cxn modelId="{B905C32A-0416-4E66-9A3D-A7BA0900C136}" srcId="{EAC08A4E-5714-4F2D-ABEC-A3285CD4E71C}" destId="{36C4E984-8D4C-45F8-B0B5-61106B19D100}" srcOrd="13" destOrd="0" parTransId="{ECB9B724-4095-4EC0-9B12-D623C25A0502}" sibTransId="{178AC056-50B4-4A21-80F8-786CB68824F7}"/>
    <dgm:cxn modelId="{9DF3B92D-133A-4208-9E33-94E74F795753}" type="presOf" srcId="{DA6C88E1-6AF7-4B6B-92E6-FC3B5D5D6B50}" destId="{4E36AE01-A42A-4AF5-9F4B-71AD5661FA39}" srcOrd="0" destOrd="3" presId="urn:microsoft.com/office/officeart/2005/8/layout/hList2"/>
    <dgm:cxn modelId="{9D0D5D31-DDED-47E4-9256-3FDFF050DD56}" type="presOf" srcId="{F4E29602-98C6-4A0D-AE9A-76FD7D5A7DDA}" destId="{864BD8E1-321E-45B3-9F4E-BCB4B268E677}" srcOrd="0" destOrd="12" presId="urn:microsoft.com/office/officeart/2005/8/layout/hList2"/>
    <dgm:cxn modelId="{CA7A9A32-D903-41B7-96D5-B592B609978A}" srcId="{F30895C0-E4A0-419E-990B-5646060CF726}" destId="{A243644A-D91B-47E6-9505-A8721DFF5EB5}" srcOrd="8" destOrd="0" parTransId="{28D585C5-2126-4766-98F1-45D5CE8DC67C}" sibTransId="{3AE88840-8024-43A5-85D1-C844F56D7B42}"/>
    <dgm:cxn modelId="{1823EB32-312B-49BD-9434-AC9FC7508631}" type="presOf" srcId="{D4929D95-634A-473A-B7F5-EED5A727BF1B}" destId="{4E36AE01-A42A-4AF5-9F4B-71AD5661FA39}" srcOrd="0" destOrd="4" presId="urn:microsoft.com/office/officeart/2005/8/layout/hList2"/>
    <dgm:cxn modelId="{C367DB34-6939-40DA-B2CE-DF11C07B04B8}" type="presOf" srcId="{8172B3EC-26AF-4B4A-9C5F-599C3BFC115B}" destId="{864BD8E1-321E-45B3-9F4E-BCB4B268E677}" srcOrd="0" destOrd="15" presId="urn:microsoft.com/office/officeart/2005/8/layout/hList2"/>
    <dgm:cxn modelId="{7DA54436-FCEC-4AC5-8552-0225DF7EB0A7}" type="presOf" srcId="{E0C80957-D073-497A-829A-7B25991A2B94}" destId="{4E36AE01-A42A-4AF5-9F4B-71AD5661FA39}" srcOrd="0" destOrd="12" presId="urn:microsoft.com/office/officeart/2005/8/layout/hList2"/>
    <dgm:cxn modelId="{9B2FD53A-8036-44FE-B359-05EA303D6A5F}" srcId="{BA2691D5-45B6-4134-839B-5D8DE6CDAAAE}" destId="{2EB06463-165E-4093-99D3-FB2439F528D1}" srcOrd="9" destOrd="0" parTransId="{D76A202D-BFD1-49C4-80D7-0310F8C75480}" sibTransId="{CB241BB3-7930-46DA-B339-1E8400BE125C}"/>
    <dgm:cxn modelId="{C95C7D3C-1C9D-4BF2-94DC-77CF7DDF2E5F}" srcId="{F30895C0-E4A0-419E-990B-5646060CF726}" destId="{6DD46CAE-1DDF-4536-9519-04A3841B6275}" srcOrd="4" destOrd="0" parTransId="{1E2CEAAC-8EEE-495F-BF66-3EE437B7CF02}" sibTransId="{7AC5FF0B-5A1D-4109-80D2-D3FA5DCE2D22}"/>
    <dgm:cxn modelId="{974A6B3E-21EA-4D6E-A5EB-D86BD4EB2E4F}" type="presOf" srcId="{4C2CC293-7275-4222-8B95-1084F07708DD}" destId="{864BD8E1-321E-45B3-9F4E-BCB4B268E677}" srcOrd="0" destOrd="10" presId="urn:microsoft.com/office/officeart/2005/8/layout/hList2"/>
    <dgm:cxn modelId="{03076F3F-66C2-42FE-8076-A92CA5F7326A}" srcId="{BA2691D5-45B6-4134-839B-5D8DE6CDAAAE}" destId="{2F970C62-B409-4AFA-B762-CBA11A73DD65}" srcOrd="15" destOrd="0" parTransId="{D74063D4-FC27-4548-8F0E-2C16E810428F}" sibTransId="{EDEA732F-95FD-43A3-A480-8711019F67E2}"/>
    <dgm:cxn modelId="{AEE0BB3F-AA93-4F31-9420-C96790CB7A56}" srcId="{BA2691D5-45B6-4134-839B-5D8DE6CDAAAE}" destId="{B78C7B0E-141D-432D-A1A9-677E4B2B9A41}" srcOrd="2" destOrd="0" parTransId="{3F9CF138-3140-4C6A-ADB8-DB3046F3309A}" sibTransId="{94E0F0C9-04C5-4AC8-AC8E-A459AB6A374F}"/>
    <dgm:cxn modelId="{288BCD5F-54BD-4AF2-A5B1-4058F4B6A90B}" type="presOf" srcId="{00DDFB65-3F1F-4B9E-A248-0998024085A0}" destId="{4E36AE01-A42A-4AF5-9F4B-71AD5661FA39}" srcOrd="0" destOrd="7" presId="urn:microsoft.com/office/officeart/2005/8/layout/hList2"/>
    <dgm:cxn modelId="{7144C462-83E9-4139-8EF6-45BD0198CD1D}" type="presOf" srcId="{413CDEAD-FC46-48FD-AEC5-07DA9EF85170}" destId="{ED6C1A82-DCFE-4B10-8555-D13015A08BE5}" srcOrd="0" destOrd="5" presId="urn:microsoft.com/office/officeart/2005/8/layout/hList2"/>
    <dgm:cxn modelId="{00A66F64-354A-4A40-8535-C1463478548B}" srcId="{BA2691D5-45B6-4134-839B-5D8DE6CDAAAE}" destId="{D4929D95-634A-473A-B7F5-EED5A727BF1B}" srcOrd="4" destOrd="0" parTransId="{073D197D-7DAB-43C1-8CD6-25F78314910C}" sibTransId="{C96D388F-8FFD-46D2-9A62-BB247C9A31B9}"/>
    <dgm:cxn modelId="{8E062C47-2E53-4C80-BDCA-BBE3DE1CE8C3}" type="presOf" srcId="{A243644A-D91B-47E6-9505-A8721DFF5EB5}" destId="{ED6C1A82-DCFE-4B10-8555-D13015A08BE5}" srcOrd="0" destOrd="8" presId="urn:microsoft.com/office/officeart/2005/8/layout/hList2"/>
    <dgm:cxn modelId="{906DF367-DCC0-49E7-9D9F-970E21574962}" type="presOf" srcId="{BA2691D5-45B6-4134-839B-5D8DE6CDAAAE}" destId="{258A7186-E3E9-4665-B725-455BF883ED68}" srcOrd="0" destOrd="0" presId="urn:microsoft.com/office/officeart/2005/8/layout/hList2"/>
    <dgm:cxn modelId="{834D0F48-EC76-4DA2-80CD-2837C8586CA0}" type="presOf" srcId="{41840F0A-870D-4BD3-8D51-8ED50E1D89EF}" destId="{4E36AE01-A42A-4AF5-9F4B-71AD5661FA39}" srcOrd="0" destOrd="6" presId="urn:microsoft.com/office/officeart/2005/8/layout/hList2"/>
    <dgm:cxn modelId="{1012EE48-CA26-4579-B418-1B7A7B22366B}" type="presOf" srcId="{ED291B18-033F-44D3-8D44-9E9FAE80D576}" destId="{864BD8E1-321E-45B3-9F4E-BCB4B268E677}" srcOrd="0" destOrd="6" presId="urn:microsoft.com/office/officeart/2005/8/layout/hList2"/>
    <dgm:cxn modelId="{C878A04A-49B6-4541-9747-2C1E9FDC00C9}" type="presOf" srcId="{2EB06463-165E-4093-99D3-FB2439F528D1}" destId="{4E36AE01-A42A-4AF5-9F4B-71AD5661FA39}" srcOrd="0" destOrd="9" presId="urn:microsoft.com/office/officeart/2005/8/layout/hList2"/>
    <dgm:cxn modelId="{ECB7756C-63A2-4857-AE4B-5DEE6814152E}" srcId="{BA2691D5-45B6-4134-839B-5D8DE6CDAAAE}" destId="{41840F0A-870D-4BD3-8D51-8ED50E1D89EF}" srcOrd="6" destOrd="0" parTransId="{2E5BE783-802F-4A5F-8660-8F5129ADEFCC}" sibTransId="{EA22684E-2741-46FB-A601-E4D5A13F4365}"/>
    <dgm:cxn modelId="{36B6C44C-DD09-47E4-96B3-BCB5E27CE08E}" srcId="{EAC08A4E-5714-4F2D-ABEC-A3285CD4E71C}" destId="{ED291B18-033F-44D3-8D44-9E9FAE80D576}" srcOrd="6" destOrd="0" parTransId="{74DAC2E9-6808-4D98-A3D8-45718703D919}" sibTransId="{1B3B21BF-D44C-46CD-8531-5E73BF731D42}"/>
    <dgm:cxn modelId="{EA510971-C032-4986-A24E-4876E9BCB66F}" srcId="{BA2691D5-45B6-4134-839B-5D8DE6CDAAAE}" destId="{2CBAA293-84AC-4B50-B824-884D7383D7B9}" srcOrd="10" destOrd="0" parTransId="{AC24FC38-61A7-49FC-9E77-AEA55577363E}" sibTransId="{85FDB034-317D-4D70-B467-C8BE7E75202A}"/>
    <dgm:cxn modelId="{03EB3B51-2E2B-4D46-AC08-16E1813FCA7D}" srcId="{EAC08A4E-5714-4F2D-ABEC-A3285CD4E71C}" destId="{394F3F47-C3FD-46C2-B23A-33C46EFD861E}" srcOrd="2" destOrd="0" parTransId="{938B9B44-23A4-481A-AF77-F9D4E7EB9422}" sibTransId="{F2B667B4-76A9-4B5D-A174-6753E8B85A18}"/>
    <dgm:cxn modelId="{2ACB5B53-9A0B-4A00-AC8E-A52CF50AEF8E}" type="presOf" srcId="{36C4E984-8D4C-45F8-B0B5-61106B19D100}" destId="{864BD8E1-321E-45B3-9F4E-BCB4B268E677}" srcOrd="0" destOrd="13" presId="urn:microsoft.com/office/officeart/2005/8/layout/hList2"/>
    <dgm:cxn modelId="{A0644B53-28EA-492C-958F-3258E862413F}" type="presOf" srcId="{847777A1-777D-42EC-B05A-68440B5BA57F}" destId="{864BD8E1-321E-45B3-9F4E-BCB4B268E677}" srcOrd="0" destOrd="4" presId="urn:microsoft.com/office/officeart/2005/8/layout/hList2"/>
    <dgm:cxn modelId="{3CF89D53-E050-45B6-BA26-6CF6B71CFE5C}" type="presOf" srcId="{F6ECB58C-8E6E-490C-A6D8-0DA7B0616771}" destId="{4E36AE01-A42A-4AF5-9F4B-71AD5661FA39}" srcOrd="0" destOrd="0" presId="urn:microsoft.com/office/officeart/2005/8/layout/hList2"/>
    <dgm:cxn modelId="{C43A6355-FD52-4E21-B585-F4C1127EF85C}" srcId="{BA2691D5-45B6-4134-839B-5D8DE6CDAAAE}" destId="{82ACC26C-05B4-4BAD-9244-658DE72FA0D1}" srcOrd="11" destOrd="0" parTransId="{BF2B1819-A9E1-4CB1-BCE7-DD7CDE539484}" sibTransId="{EA0972F7-07F0-4EBD-8988-213FB557D8C4}"/>
    <dgm:cxn modelId="{48FB3256-5C23-46D5-8250-84A537DB650C}" srcId="{EAC08A4E-5714-4F2D-ABEC-A3285CD4E71C}" destId="{2F84B0C5-0DD2-4D50-A328-7739893F3A3B}" srcOrd="8" destOrd="0" parTransId="{8473D227-C3E3-4F15-BED4-BCC29F3D6810}" sibTransId="{4064216A-E240-40F3-A449-850297EA95AC}"/>
    <dgm:cxn modelId="{E2321678-8710-4F9A-A750-814C1D331D23}" srcId="{F30895C0-E4A0-419E-990B-5646060CF726}" destId="{0CDF8D67-6B08-4ABA-8AE6-FB71BF359BCA}" srcOrd="1" destOrd="0" parTransId="{0209FA99-D829-4868-A781-9F4E052B4E64}" sibTransId="{976086E3-7EC4-40DB-BD49-311A60F23895}"/>
    <dgm:cxn modelId="{7D35E07B-773B-4FED-9167-1D24D7623093}" type="presOf" srcId="{809938F9-874E-4A94-A149-D9842F246B44}" destId="{ED6C1A82-DCFE-4B10-8555-D13015A08BE5}" srcOrd="0" destOrd="3" presId="urn:microsoft.com/office/officeart/2005/8/layout/hList2"/>
    <dgm:cxn modelId="{BD17307E-A585-4E27-9893-A7457DDD6130}" srcId="{BA2691D5-45B6-4134-839B-5D8DE6CDAAAE}" destId="{00DDFB65-3F1F-4B9E-A248-0998024085A0}" srcOrd="7" destOrd="0" parTransId="{A7C84466-C621-40B9-9C18-5FAAFF9E9CB7}" sibTransId="{CEE0D26B-4F52-464E-9338-E0CD3A66FD40}"/>
    <dgm:cxn modelId="{AF252782-073F-4DF3-B539-56E1CE4E603A}" srcId="{BA2691D5-45B6-4134-839B-5D8DE6CDAAAE}" destId="{1773F216-9315-4580-8559-101A477245E7}" srcOrd="8" destOrd="0" parTransId="{E389456F-38BF-4314-BB08-342F30C8C4E4}" sibTransId="{359BA863-D27B-4590-B2A7-4C140B3FD6D2}"/>
    <dgm:cxn modelId="{41977182-BB87-4825-9673-0C4ECBDA23B2}" srcId="{ED2C83BD-A650-49A9-BB99-600E758DE6B1}" destId="{BA2691D5-45B6-4134-839B-5D8DE6CDAAAE}" srcOrd="0" destOrd="0" parTransId="{5E6C54CD-9E67-4D25-816F-677501178812}" sibTransId="{29E3113E-6F99-4A6D-A059-8BA593CB10C8}"/>
    <dgm:cxn modelId="{28643283-170B-4870-8A33-93F3BC4FCFB7}" type="presOf" srcId="{2F84B0C5-0DD2-4D50-A328-7739893F3A3B}" destId="{864BD8E1-321E-45B3-9F4E-BCB4B268E677}" srcOrd="0" destOrd="8" presId="urn:microsoft.com/office/officeart/2005/8/layout/hList2"/>
    <dgm:cxn modelId="{E14AFF85-3DBA-40E1-9311-706BFF49B18E}" type="presOf" srcId="{7477B8D4-5E06-43FC-874F-B61BB102FDAF}" destId="{ED6C1A82-DCFE-4B10-8555-D13015A08BE5}" srcOrd="0" destOrd="6" presId="urn:microsoft.com/office/officeart/2005/8/layout/hList2"/>
    <dgm:cxn modelId="{C94C6C87-9585-4B22-908F-D38C9732EBDB}" type="presOf" srcId="{CAD435D7-9DEE-4C92-A755-5668FC3A2775}" destId="{4E36AE01-A42A-4AF5-9F4B-71AD5661FA39}" srcOrd="0" destOrd="1" presId="urn:microsoft.com/office/officeart/2005/8/layout/hList2"/>
    <dgm:cxn modelId="{09D4E38B-BAA5-4801-B8B9-902E821D5D6F}" srcId="{EAC08A4E-5714-4F2D-ABEC-A3285CD4E71C}" destId="{4C2CC293-7275-4222-8B95-1084F07708DD}" srcOrd="10" destOrd="0" parTransId="{3799536F-4ECC-463B-B7ED-ABA706C43013}" sibTransId="{5E9E62A4-9D99-4408-8D01-5D31B10157A7}"/>
    <dgm:cxn modelId="{8BF0148C-FEC0-414C-8613-8AFB50C74E4D}" type="presOf" srcId="{394F3F47-C3FD-46C2-B23A-33C46EFD861E}" destId="{864BD8E1-321E-45B3-9F4E-BCB4B268E677}" srcOrd="0" destOrd="2" presId="urn:microsoft.com/office/officeart/2005/8/layout/hList2"/>
    <dgm:cxn modelId="{B8A1288F-11C4-4E3C-9D3E-AE664DEBEB4B}" srcId="{EAC08A4E-5714-4F2D-ABEC-A3285CD4E71C}" destId="{2463C242-6E52-41B3-8D98-FDCB68DCF935}" srcOrd="7" destOrd="0" parTransId="{22FBE817-3DAB-4730-AC32-18FE8680E0D3}" sibTransId="{5317602C-2BCC-477E-96CF-36DDB55CDE4C}"/>
    <dgm:cxn modelId="{62652292-8F89-4294-B58B-84F35C91479B}" srcId="{F30895C0-E4A0-419E-990B-5646060CF726}" destId="{87D759BE-E7DB-433C-AD79-C68409A8724A}" srcOrd="7" destOrd="0" parTransId="{C146A200-CB3C-4005-A689-00BECF02A699}" sibTransId="{EBEB2F8A-CD15-4205-8A3F-FA810B90490D}"/>
    <dgm:cxn modelId="{864C4A96-28C1-4B83-A543-7A804E9F39D0}" type="presOf" srcId="{82ACC26C-05B4-4BAD-9244-658DE72FA0D1}" destId="{4E36AE01-A42A-4AF5-9F4B-71AD5661FA39}" srcOrd="0" destOrd="11" presId="urn:microsoft.com/office/officeart/2005/8/layout/hList2"/>
    <dgm:cxn modelId="{D12B5596-B0E6-411B-AC6F-547DBE0146AA}" srcId="{F30895C0-E4A0-419E-990B-5646060CF726}" destId="{809938F9-874E-4A94-A149-D9842F246B44}" srcOrd="3" destOrd="0" parTransId="{E498157E-D933-47BF-9895-43EBCEA0DCEF}" sibTransId="{F9B9E26F-5EFB-4ACF-B1DA-69C3ECD77FF9}"/>
    <dgm:cxn modelId="{55661A9A-B0C6-4E8F-BE18-EE11372AA86C}" type="presOf" srcId="{6465CD12-EF32-44A0-86B1-58E2C4E8AB79}" destId="{864BD8E1-321E-45B3-9F4E-BCB4B268E677}" srcOrd="0" destOrd="5" presId="urn:microsoft.com/office/officeart/2005/8/layout/hList2"/>
    <dgm:cxn modelId="{7372509B-531C-4AB6-9159-44EC290AF58E}" type="presOf" srcId="{0CDF8D67-6B08-4ABA-8AE6-FB71BF359BCA}" destId="{ED6C1A82-DCFE-4B10-8555-D13015A08BE5}" srcOrd="0" destOrd="1" presId="urn:microsoft.com/office/officeart/2005/8/layout/hList2"/>
    <dgm:cxn modelId="{4BAB739E-373F-4337-89D9-D3B733F04578}" type="presOf" srcId="{8F8C919D-8C4B-460D-9E38-1144A18A2315}" destId="{864BD8E1-321E-45B3-9F4E-BCB4B268E677}" srcOrd="0" destOrd="11" presId="urn:microsoft.com/office/officeart/2005/8/layout/hList2"/>
    <dgm:cxn modelId="{77E6859F-8425-4C08-BD88-91E66B998448}" srcId="{EAC08A4E-5714-4F2D-ABEC-A3285CD4E71C}" destId="{8F8C919D-8C4B-460D-9E38-1144A18A2315}" srcOrd="11" destOrd="0" parTransId="{ADEF1BB2-0EEA-40C5-BB85-17CC30BBC22A}" sibTransId="{42BE6A86-7664-4E47-801C-D78EA713E2D5}"/>
    <dgm:cxn modelId="{BA9F22A1-D006-4BCE-96E3-4EDD7C8AD493}" type="presOf" srcId="{2F970C62-B409-4AFA-B762-CBA11A73DD65}" destId="{4E36AE01-A42A-4AF5-9F4B-71AD5661FA39}" srcOrd="0" destOrd="15" presId="urn:microsoft.com/office/officeart/2005/8/layout/hList2"/>
    <dgm:cxn modelId="{A16DCBA5-0AA5-4A0D-8A84-6C5A4AD73E37}" type="presOf" srcId="{6DD46CAE-1DDF-4536-9519-04A3841B6275}" destId="{ED6C1A82-DCFE-4B10-8555-D13015A08BE5}" srcOrd="0" destOrd="4" presId="urn:microsoft.com/office/officeart/2005/8/layout/hList2"/>
    <dgm:cxn modelId="{A0B3E7AB-6282-4D62-8718-C90740E3C9D9}" srcId="{EAC08A4E-5714-4F2D-ABEC-A3285CD4E71C}" destId="{8172B3EC-26AF-4B4A-9C5F-599C3BFC115B}" srcOrd="15" destOrd="0" parTransId="{CBB0989C-ED00-4C79-992B-23B716815FA6}" sibTransId="{E33F00FB-F64C-4BB0-AE52-2E85FE9B712D}"/>
    <dgm:cxn modelId="{29F7DFAD-CFEB-42B4-B83E-F531A59E24DD}" type="presOf" srcId="{9118AB8B-9BFE-4E0D-BAE6-B6FCA0326DA4}" destId="{864BD8E1-321E-45B3-9F4E-BCB4B268E677}" srcOrd="0" destOrd="3" presId="urn:microsoft.com/office/officeart/2005/8/layout/hList2"/>
    <dgm:cxn modelId="{9B3B6BAF-6CC7-4270-95AA-9AE47A872FE1}" type="presOf" srcId="{2CBAA293-84AC-4B50-B824-884D7383D7B9}" destId="{4E36AE01-A42A-4AF5-9F4B-71AD5661FA39}" srcOrd="0" destOrd="10" presId="urn:microsoft.com/office/officeart/2005/8/layout/hList2"/>
    <dgm:cxn modelId="{1E5D3DB0-4F0A-4B9A-9344-C96D238E4F8E}" type="presOf" srcId="{B78C7B0E-141D-432D-A1A9-677E4B2B9A41}" destId="{4E36AE01-A42A-4AF5-9F4B-71AD5661FA39}" srcOrd="0" destOrd="2" presId="urn:microsoft.com/office/officeart/2005/8/layout/hList2"/>
    <dgm:cxn modelId="{3EA164B2-3B01-4D74-8E85-2BB8AB6C8BAD}" type="presOf" srcId="{F30895C0-E4A0-419E-990B-5646060CF726}" destId="{1AB80EDF-A798-4F87-8B0F-0C1604F5ED51}" srcOrd="0" destOrd="0" presId="urn:microsoft.com/office/officeart/2005/8/layout/hList2"/>
    <dgm:cxn modelId="{FDBA3DB4-C3A8-4A20-8BBB-15F789BC88EE}" srcId="{EAC08A4E-5714-4F2D-ABEC-A3285CD4E71C}" destId="{3554C1B3-191A-4201-B0F6-67AB259C54B3}" srcOrd="14" destOrd="0" parTransId="{F1F3AF9E-D99C-44A4-BE04-3620E6FA990C}" sibTransId="{8C3A61F3-A668-45FA-AA73-5EDA45176FB9}"/>
    <dgm:cxn modelId="{D90BF6B4-B3DB-43D3-ACF2-B3F7BDB79DAB}" srcId="{BA2691D5-45B6-4134-839B-5D8DE6CDAAAE}" destId="{7AAB669D-5EE3-4586-B62C-0877B7A0C6CC}" srcOrd="14" destOrd="0" parTransId="{B3445E9B-8746-4FA1-8304-3E28105B7125}" sibTransId="{A5838201-99A6-45AC-86B6-77701402ABAE}"/>
    <dgm:cxn modelId="{3CE723B6-A21E-430C-B6DC-B13E7B63FB32}" srcId="{EAC08A4E-5714-4F2D-ABEC-A3285CD4E71C}" destId="{FBFBA051-DAEA-4110-8753-EA0A3B6B06E8}" srcOrd="9" destOrd="0" parTransId="{999E029D-1BCD-4F10-B03E-013B2EB6FF24}" sibTransId="{CC24D14E-5773-4232-9EDF-550251FB66C3}"/>
    <dgm:cxn modelId="{355550B7-F6D2-4C1F-8A5B-6B058383C24D}" type="presOf" srcId="{FBFBA051-DAEA-4110-8753-EA0A3B6B06E8}" destId="{864BD8E1-321E-45B3-9F4E-BCB4B268E677}" srcOrd="0" destOrd="9" presId="urn:microsoft.com/office/officeart/2005/8/layout/hList2"/>
    <dgm:cxn modelId="{B6480DB8-BBC8-4D49-8269-1BBF501AD1A1}" srcId="{EAC08A4E-5714-4F2D-ABEC-A3285CD4E71C}" destId="{9118AB8B-9BFE-4E0D-BAE6-B6FCA0326DA4}" srcOrd="3" destOrd="0" parTransId="{3EEA36C6-6BB0-4D94-93C0-8BE28D26A46A}" sibTransId="{0C633AB0-FFCE-42DB-80B7-AB0AC60676FD}"/>
    <dgm:cxn modelId="{3EDB58BB-B5D7-45A3-B776-68BBB728DB03}" type="presOf" srcId="{1773F216-9315-4580-8559-101A477245E7}" destId="{4E36AE01-A42A-4AF5-9F4B-71AD5661FA39}" srcOrd="0" destOrd="8" presId="urn:microsoft.com/office/officeart/2005/8/layout/hList2"/>
    <dgm:cxn modelId="{B81760BC-A7FA-434A-BF8F-06921504DDF0}" srcId="{BA2691D5-45B6-4134-839B-5D8DE6CDAAAE}" destId="{4C843A6B-3401-4389-90BA-9C299F6023A4}" srcOrd="13" destOrd="0" parTransId="{CF7B03A8-C3BA-484D-A9F2-B5B7F7ADA7E6}" sibTransId="{0A676BB0-80E8-4402-8161-7AA986A2F42D}"/>
    <dgm:cxn modelId="{D226E7BF-C760-4FA4-8A8D-6B121BC2BE0E}" type="presOf" srcId="{ED2C83BD-A650-49A9-BB99-600E758DE6B1}" destId="{E0F2CFA6-CE04-4BB3-AE01-A3F29086996C}" srcOrd="0" destOrd="0" presId="urn:microsoft.com/office/officeart/2005/8/layout/hList2"/>
    <dgm:cxn modelId="{B7F1BFC3-3D14-4FA7-BB88-1E73E488B482}" srcId="{BA2691D5-45B6-4134-839B-5D8DE6CDAAAE}" destId="{DA6C88E1-6AF7-4B6B-92E6-FC3B5D5D6B50}" srcOrd="3" destOrd="0" parTransId="{4FA59FCB-828D-4BCE-AE6F-69B94C6E9ADB}" sibTransId="{3DFF2F5B-2767-4377-A7E9-FCB0A953D4DB}"/>
    <dgm:cxn modelId="{DA4AC3C4-BD6A-4F32-A769-1464BA0F7C41}" type="presOf" srcId="{87D759BE-E7DB-433C-AD79-C68409A8724A}" destId="{ED6C1A82-DCFE-4B10-8555-D13015A08BE5}" srcOrd="0" destOrd="7" presId="urn:microsoft.com/office/officeart/2005/8/layout/hList2"/>
    <dgm:cxn modelId="{5E4766C7-18B2-426F-9684-B02964630CD9}" srcId="{BA2691D5-45B6-4134-839B-5D8DE6CDAAAE}" destId="{E0C80957-D073-497A-829A-7B25991A2B94}" srcOrd="12" destOrd="0" parTransId="{4566033D-A217-44FD-BA75-FB59A5D64820}" sibTransId="{6EABD011-76EF-485D-8657-33B7A8CA4773}"/>
    <dgm:cxn modelId="{19803FC8-F0A8-4695-9398-DA2EED76EC61}" type="presOf" srcId="{3554C1B3-191A-4201-B0F6-67AB259C54B3}" destId="{864BD8E1-321E-45B3-9F4E-BCB4B268E677}" srcOrd="0" destOrd="14" presId="urn:microsoft.com/office/officeart/2005/8/layout/hList2"/>
    <dgm:cxn modelId="{211067CD-AA45-46EA-9A0D-C094498E84D4}" type="presOf" srcId="{7873CC57-73D3-463F-89B7-062CAF9A9964}" destId="{4E36AE01-A42A-4AF5-9F4B-71AD5661FA39}" srcOrd="0" destOrd="5" presId="urn:microsoft.com/office/officeart/2005/8/layout/hList2"/>
    <dgm:cxn modelId="{D83236CE-A1C2-4904-949B-909C395F6AE9}" srcId="{F30895C0-E4A0-419E-990B-5646060CF726}" destId="{68490D95-7BA9-467A-B1A8-78E489462DA5}" srcOrd="0" destOrd="0" parTransId="{CC856B78-F48C-4CDA-A034-96CF3F29479D}" sibTransId="{1F1A05D9-1CDC-42BF-BF0D-381A86E71260}"/>
    <dgm:cxn modelId="{46DF19CF-E15D-483E-9A87-83B1553C2774}" srcId="{BA2691D5-45B6-4134-839B-5D8DE6CDAAAE}" destId="{B612AECA-77C5-46CD-A28B-46C480C2B2ED}" srcOrd="17" destOrd="0" parTransId="{E3F7BC65-5867-4C32-8595-1EA9A0BB8F25}" sibTransId="{904E58B7-B811-4C2D-8E1E-3B7CF9D33D4C}"/>
    <dgm:cxn modelId="{AA4956D6-39E0-4C2C-8F92-66B675555F08}" type="presOf" srcId="{7AAB669D-5EE3-4586-B62C-0877B7A0C6CC}" destId="{4E36AE01-A42A-4AF5-9F4B-71AD5661FA39}" srcOrd="0" destOrd="14" presId="urn:microsoft.com/office/officeart/2005/8/layout/hList2"/>
    <dgm:cxn modelId="{556253D9-1737-41A8-8765-678CC84EF3E3}" srcId="{F30895C0-E4A0-419E-990B-5646060CF726}" destId="{7477B8D4-5E06-43FC-874F-B61BB102FDAF}" srcOrd="6" destOrd="0" parTransId="{59B61F8A-0A28-442E-A1A4-EA08E1AE63A9}" sibTransId="{EA9C114F-454B-4FB9-9898-9FC28B7BF139}"/>
    <dgm:cxn modelId="{DD80E0DB-FC4A-436E-9F1B-E48C4C026AFA}" type="presOf" srcId="{EAC08A4E-5714-4F2D-ABEC-A3285CD4E71C}" destId="{7EDDD602-970D-48D2-A31A-CBA59D977C2D}" srcOrd="0" destOrd="0" presId="urn:microsoft.com/office/officeart/2005/8/layout/hList2"/>
    <dgm:cxn modelId="{03136CE6-A876-49D3-BB6D-27ADF7A1DCD7}" srcId="{EAC08A4E-5714-4F2D-ABEC-A3285CD4E71C}" destId="{F4E29602-98C6-4A0D-AE9A-76FD7D5A7DDA}" srcOrd="12" destOrd="0" parTransId="{7E5EF2A8-92EF-4EFC-B7DD-0F04F65DF99E}" sibTransId="{716F1178-E66C-4ADB-A9EF-2DEC5732430B}"/>
    <dgm:cxn modelId="{AB137DE6-D33A-4156-9FE3-049ABA23E418}" srcId="{F30895C0-E4A0-419E-990B-5646060CF726}" destId="{8A203030-4BFA-451F-BE07-B54FB880E311}" srcOrd="2" destOrd="0" parTransId="{61D3B5A1-97A0-4B59-9B88-A8F5B7BCB877}" sibTransId="{145814A4-462E-4D9F-B13A-7D51E30CB61A}"/>
    <dgm:cxn modelId="{5565FEE9-F2F2-4378-B584-3C4148B1A0E9}" srcId="{EAC08A4E-5714-4F2D-ABEC-A3285CD4E71C}" destId="{13F41ED9-7BCE-4D90-903A-D08A4248C421}" srcOrd="0" destOrd="0" parTransId="{9BAA7F60-F2AB-40B7-8B66-4F8184452889}" sibTransId="{E2E23C90-0952-41B4-817E-09B6BFBEEBCC}"/>
    <dgm:cxn modelId="{01D3FCEE-C55E-48E1-857D-77629C7DDBB7}" type="presOf" srcId="{4C843A6B-3401-4389-90BA-9C299F6023A4}" destId="{4E36AE01-A42A-4AF5-9F4B-71AD5661FA39}" srcOrd="0" destOrd="13" presId="urn:microsoft.com/office/officeart/2005/8/layout/hList2"/>
    <dgm:cxn modelId="{F7AFF4EF-0843-4879-9877-64BD72C1ED2F}" srcId="{F30895C0-E4A0-419E-990B-5646060CF726}" destId="{413CDEAD-FC46-48FD-AEC5-07DA9EF85170}" srcOrd="5" destOrd="0" parTransId="{4BB294D8-00A9-44B2-963E-02CEF25A4D6D}" sibTransId="{F82FEADD-F671-42F7-B6F5-EAF25DE06D5D}"/>
    <dgm:cxn modelId="{746CC9F5-F3E8-4F07-B82D-28FCBBD3F76C}" srcId="{BA2691D5-45B6-4134-839B-5D8DE6CDAAAE}" destId="{F6ECB58C-8E6E-490C-A6D8-0DA7B0616771}" srcOrd="0" destOrd="0" parTransId="{936E758B-9449-4BCE-B542-6116FFCB99A3}" sibTransId="{3D2B02EF-9D0B-4C7C-85C4-2431B9A61513}"/>
    <dgm:cxn modelId="{C13869F6-B973-480A-93E3-A446FA7DC4F9}" srcId="{ED2C83BD-A650-49A9-BB99-600E758DE6B1}" destId="{EAC08A4E-5714-4F2D-ABEC-A3285CD4E71C}" srcOrd="1" destOrd="0" parTransId="{6417A2F2-0204-4AA3-AAD3-F015EFB94E4D}" sibTransId="{A6E47E66-B5BB-4E95-8619-500C88609870}"/>
    <dgm:cxn modelId="{9EEF01F7-0201-4A3A-A473-66B289C859F3}" srcId="{BA2691D5-45B6-4134-839B-5D8DE6CDAAAE}" destId="{7873CC57-73D3-463F-89B7-062CAF9A9964}" srcOrd="5" destOrd="0" parTransId="{FD228D9B-DDE3-407C-9AFA-5633E5677378}" sibTransId="{78F00CA3-0EB3-44AE-82BD-696D8D394257}"/>
    <dgm:cxn modelId="{8789ABF7-57C9-494B-843A-934861DE315A}" type="presOf" srcId="{68490D95-7BA9-467A-B1A8-78E489462DA5}" destId="{ED6C1A82-DCFE-4B10-8555-D13015A08BE5}" srcOrd="0" destOrd="0" presId="urn:microsoft.com/office/officeart/2005/8/layout/hList2"/>
    <dgm:cxn modelId="{BAE593FE-8E2C-44EA-8C87-ADD6CEC5CBE1}" type="presOf" srcId="{71EE42BA-259C-4640-92C7-E38AD14DE01A}" destId="{864BD8E1-321E-45B3-9F4E-BCB4B268E677}" srcOrd="0" destOrd="1" presId="urn:microsoft.com/office/officeart/2005/8/layout/hList2"/>
    <dgm:cxn modelId="{1C58942C-1B93-4A6C-B89C-C505A9DB1E08}" type="presParOf" srcId="{E0F2CFA6-CE04-4BB3-AE01-A3F29086996C}" destId="{13F240D5-A0DB-41FC-9BA9-ED68328ED313}" srcOrd="0" destOrd="0" presId="urn:microsoft.com/office/officeart/2005/8/layout/hList2"/>
    <dgm:cxn modelId="{40099A83-B625-4AC2-8051-9568548A57B9}" type="presParOf" srcId="{13F240D5-A0DB-41FC-9BA9-ED68328ED313}" destId="{E8F5F965-FC6C-4AA3-8FA6-31A9C298774A}" srcOrd="0" destOrd="0" presId="urn:microsoft.com/office/officeart/2005/8/layout/hList2"/>
    <dgm:cxn modelId="{2D40117A-07F9-4501-A348-FE478B6B24C9}" type="presParOf" srcId="{13F240D5-A0DB-41FC-9BA9-ED68328ED313}" destId="{4E36AE01-A42A-4AF5-9F4B-71AD5661FA39}" srcOrd="1" destOrd="0" presId="urn:microsoft.com/office/officeart/2005/8/layout/hList2"/>
    <dgm:cxn modelId="{58493C86-E47A-4BAB-9969-B3B53548DB14}" type="presParOf" srcId="{13F240D5-A0DB-41FC-9BA9-ED68328ED313}" destId="{258A7186-E3E9-4665-B725-455BF883ED68}" srcOrd="2" destOrd="0" presId="urn:microsoft.com/office/officeart/2005/8/layout/hList2"/>
    <dgm:cxn modelId="{5FB53D3E-E9C4-4628-A692-D2FB61202F15}" type="presParOf" srcId="{E0F2CFA6-CE04-4BB3-AE01-A3F29086996C}" destId="{58AA088B-17B0-46A1-B4B3-120EDBE6287D}" srcOrd="1" destOrd="0" presId="urn:microsoft.com/office/officeart/2005/8/layout/hList2"/>
    <dgm:cxn modelId="{211E3E6D-4D13-498C-A28F-85F637913318}" type="presParOf" srcId="{E0F2CFA6-CE04-4BB3-AE01-A3F29086996C}" destId="{F34C0FF1-D341-4FF6-BF68-E75AA7ACEBCF}" srcOrd="2" destOrd="0" presId="urn:microsoft.com/office/officeart/2005/8/layout/hList2"/>
    <dgm:cxn modelId="{FE51D0DD-47A0-4733-B948-ACBB43C01BD2}" type="presParOf" srcId="{F34C0FF1-D341-4FF6-BF68-E75AA7ACEBCF}" destId="{C40E7951-F6D2-4320-824A-3281CD06F90D}" srcOrd="0" destOrd="0" presId="urn:microsoft.com/office/officeart/2005/8/layout/hList2"/>
    <dgm:cxn modelId="{D80E3A8A-9350-4ADA-91EE-D6A016197874}" type="presParOf" srcId="{F34C0FF1-D341-4FF6-BF68-E75AA7ACEBCF}" destId="{864BD8E1-321E-45B3-9F4E-BCB4B268E677}" srcOrd="1" destOrd="0" presId="urn:microsoft.com/office/officeart/2005/8/layout/hList2"/>
    <dgm:cxn modelId="{3501A3C0-1FE3-4D67-AA55-D779A1FCC654}" type="presParOf" srcId="{F34C0FF1-D341-4FF6-BF68-E75AA7ACEBCF}" destId="{7EDDD602-970D-48D2-A31A-CBA59D977C2D}" srcOrd="2" destOrd="0" presId="urn:microsoft.com/office/officeart/2005/8/layout/hList2"/>
    <dgm:cxn modelId="{09DD4833-BDCD-4B98-BB5B-ABAD67F203F3}" type="presParOf" srcId="{E0F2CFA6-CE04-4BB3-AE01-A3F29086996C}" destId="{02FA1DB6-1D3A-4862-AAA0-FD57D8FB7797}" srcOrd="3" destOrd="0" presId="urn:microsoft.com/office/officeart/2005/8/layout/hList2"/>
    <dgm:cxn modelId="{910AD40F-32DD-4947-ACC6-873989679B46}" type="presParOf" srcId="{E0F2CFA6-CE04-4BB3-AE01-A3F29086996C}" destId="{A47ECBE9-BA48-4D9D-A411-4E157EE56166}" srcOrd="4" destOrd="0" presId="urn:microsoft.com/office/officeart/2005/8/layout/hList2"/>
    <dgm:cxn modelId="{66E2EAA6-0117-4D46-9B02-E5E33272566A}" type="presParOf" srcId="{A47ECBE9-BA48-4D9D-A411-4E157EE56166}" destId="{776CFD82-F843-4A05-B4B4-4A5626D50AAB}" srcOrd="0" destOrd="0" presId="urn:microsoft.com/office/officeart/2005/8/layout/hList2"/>
    <dgm:cxn modelId="{F1A0596D-7294-4275-A353-950BEE0C9145}" type="presParOf" srcId="{A47ECBE9-BA48-4D9D-A411-4E157EE56166}" destId="{ED6C1A82-DCFE-4B10-8555-D13015A08BE5}" srcOrd="1" destOrd="0" presId="urn:microsoft.com/office/officeart/2005/8/layout/hList2"/>
    <dgm:cxn modelId="{F4078166-3C3B-4E29-B214-CFD3DC5B0B7A}" type="presParOf" srcId="{A47ECBE9-BA48-4D9D-A411-4E157EE56166}" destId="{1AB80EDF-A798-4F87-8B0F-0C1604F5ED5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38ACB1-6EF1-4056-8A39-EB6CC377482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945FE8D1-A5EE-46A7-B9C4-08F1AAA5B74E}">
      <dgm:prSet phldrT="[Text]" custT="1"/>
      <dgm:spPr/>
      <dgm:t>
        <a:bodyPr/>
        <a:lstStyle/>
        <a:p>
          <a:r>
            <a:rPr lang="en-IN" sz="1600" b="1" dirty="0"/>
            <a:t>HSN Code</a:t>
          </a:r>
        </a:p>
      </dgm:t>
    </dgm:pt>
    <dgm:pt modelId="{1472881F-CC11-4BC9-89C4-B876B2937B30}" type="parTrans" cxnId="{96A31CE3-9AE6-421F-AC17-058AC8B382C8}">
      <dgm:prSet/>
      <dgm:spPr/>
      <dgm:t>
        <a:bodyPr/>
        <a:lstStyle/>
        <a:p>
          <a:endParaRPr lang="en-IN"/>
        </a:p>
      </dgm:t>
    </dgm:pt>
    <dgm:pt modelId="{70442FAC-57F0-4725-8DEF-2018178D041C}" type="sibTrans" cxnId="{96A31CE3-9AE6-421F-AC17-058AC8B382C8}">
      <dgm:prSet/>
      <dgm:spPr/>
      <dgm:t>
        <a:bodyPr/>
        <a:lstStyle/>
        <a:p>
          <a:endParaRPr lang="en-IN"/>
        </a:p>
      </dgm:t>
    </dgm:pt>
    <dgm:pt modelId="{FD9B7167-2142-47A4-BFE1-D6392A916EA8}">
      <dgm:prSet phldrT="[Text]" custT="1"/>
      <dgm:spPr/>
      <dgm:t>
        <a:bodyPr/>
        <a:lstStyle/>
        <a:p>
          <a:r>
            <a:rPr lang="en-IN" sz="1600" dirty="0"/>
            <a:t>Goods</a:t>
          </a:r>
        </a:p>
      </dgm:t>
    </dgm:pt>
    <dgm:pt modelId="{D64B6FA8-0CAD-473D-95E7-F463BF709E72}" type="parTrans" cxnId="{EEF0615C-0A9A-417A-BA2B-87BA3AB1A027}">
      <dgm:prSet/>
      <dgm:spPr/>
      <dgm:t>
        <a:bodyPr/>
        <a:lstStyle/>
        <a:p>
          <a:endParaRPr lang="en-IN"/>
        </a:p>
      </dgm:t>
    </dgm:pt>
    <dgm:pt modelId="{D0D82DEE-32CD-4370-9EDF-26DA006AFA2D}" type="sibTrans" cxnId="{EEF0615C-0A9A-417A-BA2B-87BA3AB1A027}">
      <dgm:prSet/>
      <dgm:spPr/>
      <dgm:t>
        <a:bodyPr/>
        <a:lstStyle/>
        <a:p>
          <a:endParaRPr lang="en-IN"/>
        </a:p>
      </dgm:t>
    </dgm:pt>
    <dgm:pt modelId="{236F268E-E952-443D-AAC8-21F7772CF2E7}">
      <dgm:prSet phldrT="[Text]" custT="1"/>
      <dgm:spPr/>
      <dgm:t>
        <a:bodyPr/>
        <a:lstStyle/>
        <a:p>
          <a:r>
            <a:rPr lang="en-IN" sz="1600" dirty="0"/>
            <a:t>Customs Tariff Act</a:t>
          </a:r>
        </a:p>
      </dgm:t>
    </dgm:pt>
    <dgm:pt modelId="{114662E3-00E6-4C34-BAB2-83E0D6E3A037}" type="parTrans" cxnId="{2935A950-2252-4B51-BB61-A90EA5029185}">
      <dgm:prSet/>
      <dgm:spPr/>
      <dgm:t>
        <a:bodyPr/>
        <a:lstStyle/>
        <a:p>
          <a:endParaRPr lang="en-IN"/>
        </a:p>
      </dgm:t>
    </dgm:pt>
    <dgm:pt modelId="{E9E201B4-0429-4950-8A8B-CC1913FF9B0A}" type="sibTrans" cxnId="{2935A950-2252-4B51-BB61-A90EA5029185}">
      <dgm:prSet/>
      <dgm:spPr/>
      <dgm:t>
        <a:bodyPr/>
        <a:lstStyle/>
        <a:p>
          <a:endParaRPr lang="en-IN"/>
        </a:p>
      </dgm:t>
    </dgm:pt>
    <dgm:pt modelId="{8F7E91BF-CB49-4145-B1EA-2E72EE3C9534}">
      <dgm:prSet phldrT="[Text]" custT="1"/>
      <dgm:spPr/>
      <dgm:t>
        <a:bodyPr/>
        <a:lstStyle/>
        <a:p>
          <a:r>
            <a:rPr lang="en-IN" sz="1600" dirty="0"/>
            <a:t>Services</a:t>
          </a:r>
        </a:p>
      </dgm:t>
    </dgm:pt>
    <dgm:pt modelId="{C46A16A6-D956-4372-A735-7049F4143A7F}" type="parTrans" cxnId="{08D8C7B7-D42C-49F7-9130-48EC7DDB4A66}">
      <dgm:prSet/>
      <dgm:spPr/>
      <dgm:t>
        <a:bodyPr/>
        <a:lstStyle/>
        <a:p>
          <a:endParaRPr lang="en-IN"/>
        </a:p>
      </dgm:t>
    </dgm:pt>
    <dgm:pt modelId="{F73922EA-5E0B-4C6A-B39D-C871BC1EF404}" type="sibTrans" cxnId="{08D8C7B7-D42C-49F7-9130-48EC7DDB4A66}">
      <dgm:prSet/>
      <dgm:spPr/>
      <dgm:t>
        <a:bodyPr/>
        <a:lstStyle/>
        <a:p>
          <a:endParaRPr lang="en-IN"/>
        </a:p>
      </dgm:t>
    </dgm:pt>
    <dgm:pt modelId="{9DF1D2D8-C819-4589-BDE8-EC8D5A7F8119}">
      <dgm:prSet phldrT="[Text]" custT="1"/>
      <dgm:spPr/>
      <dgm:t>
        <a:bodyPr/>
        <a:lstStyle/>
        <a:p>
          <a:r>
            <a:rPr lang="en-IN" sz="1600" dirty="0"/>
            <a:t>UNCPC</a:t>
          </a:r>
        </a:p>
      </dgm:t>
    </dgm:pt>
    <dgm:pt modelId="{11869D51-C95F-4597-886D-FD507BF43634}" type="parTrans" cxnId="{31672C52-34DA-4487-AB6D-AB75BC41A9CD}">
      <dgm:prSet/>
      <dgm:spPr/>
      <dgm:t>
        <a:bodyPr/>
        <a:lstStyle/>
        <a:p>
          <a:endParaRPr lang="en-IN"/>
        </a:p>
      </dgm:t>
    </dgm:pt>
    <dgm:pt modelId="{387CECE7-FE20-405A-A2CB-CA9C7664F35D}" type="sibTrans" cxnId="{31672C52-34DA-4487-AB6D-AB75BC41A9CD}">
      <dgm:prSet/>
      <dgm:spPr/>
      <dgm:t>
        <a:bodyPr/>
        <a:lstStyle/>
        <a:p>
          <a:endParaRPr lang="en-IN"/>
        </a:p>
      </dgm:t>
    </dgm:pt>
    <dgm:pt modelId="{4F0E7889-4318-4828-A4D0-9448D20E26A4}" type="pres">
      <dgm:prSet presAssocID="{F438ACB1-6EF1-4056-8A39-EB6CC3774828}" presName="hierChild1" presStyleCnt="0">
        <dgm:presLayoutVars>
          <dgm:chPref val="1"/>
          <dgm:dir/>
          <dgm:animOne val="branch"/>
          <dgm:animLvl val="lvl"/>
          <dgm:resizeHandles/>
        </dgm:presLayoutVars>
      </dgm:prSet>
      <dgm:spPr/>
    </dgm:pt>
    <dgm:pt modelId="{9014CCEC-DF82-433F-A8AE-DD9D081D77B7}" type="pres">
      <dgm:prSet presAssocID="{945FE8D1-A5EE-46A7-B9C4-08F1AAA5B74E}" presName="hierRoot1" presStyleCnt="0"/>
      <dgm:spPr/>
    </dgm:pt>
    <dgm:pt modelId="{B9FDB20D-0FF8-4025-A37B-97592E9DD3B7}" type="pres">
      <dgm:prSet presAssocID="{945FE8D1-A5EE-46A7-B9C4-08F1AAA5B74E}" presName="composite" presStyleCnt="0"/>
      <dgm:spPr/>
    </dgm:pt>
    <dgm:pt modelId="{7E17849F-A1D7-4506-B2C7-86C3FB983AD5}" type="pres">
      <dgm:prSet presAssocID="{945FE8D1-A5EE-46A7-B9C4-08F1AAA5B74E}" presName="background" presStyleLbl="node0" presStyleIdx="0" presStyleCnt="1"/>
      <dgm:spPr/>
    </dgm:pt>
    <dgm:pt modelId="{A345C8CF-7983-4766-AE43-C0C37C357AEC}" type="pres">
      <dgm:prSet presAssocID="{945FE8D1-A5EE-46A7-B9C4-08F1AAA5B74E}" presName="text" presStyleLbl="fgAcc0" presStyleIdx="0" presStyleCnt="1">
        <dgm:presLayoutVars>
          <dgm:chPref val="3"/>
        </dgm:presLayoutVars>
      </dgm:prSet>
      <dgm:spPr/>
    </dgm:pt>
    <dgm:pt modelId="{1C5E09AE-340A-4DE8-96EB-16BFAC423B6A}" type="pres">
      <dgm:prSet presAssocID="{945FE8D1-A5EE-46A7-B9C4-08F1AAA5B74E}" presName="hierChild2" presStyleCnt="0"/>
      <dgm:spPr/>
    </dgm:pt>
    <dgm:pt modelId="{2170A536-16F7-42E8-B627-85EEB63D8FFD}" type="pres">
      <dgm:prSet presAssocID="{D64B6FA8-0CAD-473D-95E7-F463BF709E72}" presName="Name10" presStyleLbl="parChTrans1D2" presStyleIdx="0" presStyleCnt="2"/>
      <dgm:spPr/>
    </dgm:pt>
    <dgm:pt modelId="{FAE6B9CA-50F0-44C7-B5D6-8FA2BF41718E}" type="pres">
      <dgm:prSet presAssocID="{FD9B7167-2142-47A4-BFE1-D6392A916EA8}" presName="hierRoot2" presStyleCnt="0"/>
      <dgm:spPr/>
    </dgm:pt>
    <dgm:pt modelId="{48915D7E-AE6B-4E60-8EE9-E1BA2DD77DBB}" type="pres">
      <dgm:prSet presAssocID="{FD9B7167-2142-47A4-BFE1-D6392A916EA8}" presName="composite2" presStyleCnt="0"/>
      <dgm:spPr/>
    </dgm:pt>
    <dgm:pt modelId="{2BD2F127-4183-4FE6-96AB-C18B8FCC6C17}" type="pres">
      <dgm:prSet presAssocID="{FD9B7167-2142-47A4-BFE1-D6392A916EA8}" presName="background2" presStyleLbl="node2" presStyleIdx="0" presStyleCnt="2"/>
      <dgm:spPr/>
    </dgm:pt>
    <dgm:pt modelId="{1D97626D-707B-4E64-BDAE-FE87FEC9F322}" type="pres">
      <dgm:prSet presAssocID="{FD9B7167-2142-47A4-BFE1-D6392A916EA8}" presName="text2" presStyleLbl="fgAcc2" presStyleIdx="0" presStyleCnt="2" custScaleX="131897">
        <dgm:presLayoutVars>
          <dgm:chPref val="3"/>
        </dgm:presLayoutVars>
      </dgm:prSet>
      <dgm:spPr/>
    </dgm:pt>
    <dgm:pt modelId="{7A148390-E836-457C-B929-6A8538F5E07B}" type="pres">
      <dgm:prSet presAssocID="{FD9B7167-2142-47A4-BFE1-D6392A916EA8}" presName="hierChild3" presStyleCnt="0"/>
      <dgm:spPr/>
    </dgm:pt>
    <dgm:pt modelId="{5C3AD777-EF1D-40A0-BE48-583DA55903A3}" type="pres">
      <dgm:prSet presAssocID="{114662E3-00E6-4C34-BAB2-83E0D6E3A037}" presName="Name17" presStyleLbl="parChTrans1D3" presStyleIdx="0" presStyleCnt="2"/>
      <dgm:spPr/>
    </dgm:pt>
    <dgm:pt modelId="{EA13DC76-D409-466C-9AF9-4D6BD1357BA0}" type="pres">
      <dgm:prSet presAssocID="{236F268E-E952-443D-AAC8-21F7772CF2E7}" presName="hierRoot3" presStyleCnt="0"/>
      <dgm:spPr/>
    </dgm:pt>
    <dgm:pt modelId="{D1AB905F-E0FE-4816-BFD7-3C1774806097}" type="pres">
      <dgm:prSet presAssocID="{236F268E-E952-443D-AAC8-21F7772CF2E7}" presName="composite3" presStyleCnt="0"/>
      <dgm:spPr/>
    </dgm:pt>
    <dgm:pt modelId="{24A5D7A7-846D-48F5-A995-7FFE44FF3B0F}" type="pres">
      <dgm:prSet presAssocID="{236F268E-E952-443D-AAC8-21F7772CF2E7}" presName="background3" presStyleLbl="node3" presStyleIdx="0" presStyleCnt="2"/>
      <dgm:spPr/>
    </dgm:pt>
    <dgm:pt modelId="{34478D10-2898-4912-8D67-11B330BF210B}" type="pres">
      <dgm:prSet presAssocID="{236F268E-E952-443D-AAC8-21F7772CF2E7}" presName="text3" presStyleLbl="fgAcc3" presStyleIdx="0" presStyleCnt="2" custScaleX="174534" custScaleY="130505">
        <dgm:presLayoutVars>
          <dgm:chPref val="3"/>
        </dgm:presLayoutVars>
      </dgm:prSet>
      <dgm:spPr/>
    </dgm:pt>
    <dgm:pt modelId="{5C3AD0FE-AD39-4C3A-BA18-677CEED1297B}" type="pres">
      <dgm:prSet presAssocID="{236F268E-E952-443D-AAC8-21F7772CF2E7}" presName="hierChild4" presStyleCnt="0"/>
      <dgm:spPr/>
    </dgm:pt>
    <dgm:pt modelId="{437EF1FE-E80E-49C5-B91F-4691008517B3}" type="pres">
      <dgm:prSet presAssocID="{C46A16A6-D956-4372-A735-7049F4143A7F}" presName="Name10" presStyleLbl="parChTrans1D2" presStyleIdx="1" presStyleCnt="2"/>
      <dgm:spPr/>
    </dgm:pt>
    <dgm:pt modelId="{D113F88B-7EAE-4747-834B-AE9C77B439C4}" type="pres">
      <dgm:prSet presAssocID="{8F7E91BF-CB49-4145-B1EA-2E72EE3C9534}" presName="hierRoot2" presStyleCnt="0"/>
      <dgm:spPr/>
    </dgm:pt>
    <dgm:pt modelId="{E6CF449C-5B1C-406E-8000-155CF011D820}" type="pres">
      <dgm:prSet presAssocID="{8F7E91BF-CB49-4145-B1EA-2E72EE3C9534}" presName="composite2" presStyleCnt="0"/>
      <dgm:spPr/>
    </dgm:pt>
    <dgm:pt modelId="{EDF744F5-C231-4FA7-9E33-E7856BFCB49A}" type="pres">
      <dgm:prSet presAssocID="{8F7E91BF-CB49-4145-B1EA-2E72EE3C9534}" presName="background2" presStyleLbl="node2" presStyleIdx="1" presStyleCnt="2"/>
      <dgm:spPr/>
    </dgm:pt>
    <dgm:pt modelId="{2E9B4FB0-CFDA-4195-9880-568F25141884}" type="pres">
      <dgm:prSet presAssocID="{8F7E91BF-CB49-4145-B1EA-2E72EE3C9534}" presName="text2" presStyleLbl="fgAcc2" presStyleIdx="1" presStyleCnt="2" custScaleX="136916">
        <dgm:presLayoutVars>
          <dgm:chPref val="3"/>
        </dgm:presLayoutVars>
      </dgm:prSet>
      <dgm:spPr/>
    </dgm:pt>
    <dgm:pt modelId="{6FA353C9-7AA2-4B8F-8380-FA4E897B50B5}" type="pres">
      <dgm:prSet presAssocID="{8F7E91BF-CB49-4145-B1EA-2E72EE3C9534}" presName="hierChild3" presStyleCnt="0"/>
      <dgm:spPr/>
    </dgm:pt>
    <dgm:pt modelId="{B2AEA52A-5E33-4F7B-BA19-8A52F8803D25}" type="pres">
      <dgm:prSet presAssocID="{11869D51-C95F-4597-886D-FD507BF43634}" presName="Name17" presStyleLbl="parChTrans1D3" presStyleIdx="1" presStyleCnt="2"/>
      <dgm:spPr/>
    </dgm:pt>
    <dgm:pt modelId="{C0AF97DC-C2B5-43B1-88E5-1BBC457E68DC}" type="pres">
      <dgm:prSet presAssocID="{9DF1D2D8-C819-4589-BDE8-EC8D5A7F8119}" presName="hierRoot3" presStyleCnt="0"/>
      <dgm:spPr/>
    </dgm:pt>
    <dgm:pt modelId="{807F29F7-491C-4474-A1C1-6AC0116A8B02}" type="pres">
      <dgm:prSet presAssocID="{9DF1D2D8-C819-4589-BDE8-EC8D5A7F8119}" presName="composite3" presStyleCnt="0"/>
      <dgm:spPr/>
    </dgm:pt>
    <dgm:pt modelId="{749B0228-AA79-4B13-A6E5-E5B45731743D}" type="pres">
      <dgm:prSet presAssocID="{9DF1D2D8-C819-4589-BDE8-EC8D5A7F8119}" presName="background3" presStyleLbl="node3" presStyleIdx="1" presStyleCnt="2"/>
      <dgm:spPr/>
    </dgm:pt>
    <dgm:pt modelId="{4614BDCE-5917-443D-A276-FCA7172F62EC}" type="pres">
      <dgm:prSet presAssocID="{9DF1D2D8-C819-4589-BDE8-EC8D5A7F8119}" presName="text3" presStyleLbl="fgAcc3" presStyleIdx="1" presStyleCnt="2" custScaleX="133461" custScaleY="126783">
        <dgm:presLayoutVars>
          <dgm:chPref val="3"/>
        </dgm:presLayoutVars>
      </dgm:prSet>
      <dgm:spPr/>
    </dgm:pt>
    <dgm:pt modelId="{3E142E9D-F39C-48C1-90C9-63012DA5EB6E}" type="pres">
      <dgm:prSet presAssocID="{9DF1D2D8-C819-4589-BDE8-EC8D5A7F8119}" presName="hierChild4" presStyleCnt="0"/>
      <dgm:spPr/>
    </dgm:pt>
  </dgm:ptLst>
  <dgm:cxnLst>
    <dgm:cxn modelId="{3F068406-3E74-4528-8C8C-BE8E225F5D56}" type="presOf" srcId="{236F268E-E952-443D-AAC8-21F7772CF2E7}" destId="{34478D10-2898-4912-8D67-11B330BF210B}" srcOrd="0" destOrd="0" presId="urn:microsoft.com/office/officeart/2005/8/layout/hierarchy1"/>
    <dgm:cxn modelId="{EA6C1B18-04D4-4BC6-9B0C-F9BBFA6A1B3B}" type="presOf" srcId="{114662E3-00E6-4C34-BAB2-83E0D6E3A037}" destId="{5C3AD777-EF1D-40A0-BE48-583DA55903A3}" srcOrd="0" destOrd="0" presId="urn:microsoft.com/office/officeart/2005/8/layout/hierarchy1"/>
    <dgm:cxn modelId="{4EF55635-44B0-43D2-8D45-5CE3D515D8F0}" type="presOf" srcId="{945FE8D1-A5EE-46A7-B9C4-08F1AAA5B74E}" destId="{A345C8CF-7983-4766-AE43-C0C37C357AEC}" srcOrd="0" destOrd="0" presId="urn:microsoft.com/office/officeart/2005/8/layout/hierarchy1"/>
    <dgm:cxn modelId="{54BB693F-59E9-4C94-82DB-7BA3785264B1}" type="presOf" srcId="{C46A16A6-D956-4372-A735-7049F4143A7F}" destId="{437EF1FE-E80E-49C5-B91F-4691008517B3}" srcOrd="0" destOrd="0" presId="urn:microsoft.com/office/officeart/2005/8/layout/hierarchy1"/>
    <dgm:cxn modelId="{EEF0615C-0A9A-417A-BA2B-87BA3AB1A027}" srcId="{945FE8D1-A5EE-46A7-B9C4-08F1AAA5B74E}" destId="{FD9B7167-2142-47A4-BFE1-D6392A916EA8}" srcOrd="0" destOrd="0" parTransId="{D64B6FA8-0CAD-473D-95E7-F463BF709E72}" sibTransId="{D0D82DEE-32CD-4370-9EDF-26DA006AFA2D}"/>
    <dgm:cxn modelId="{35A75D50-418A-4490-866F-3F62C3F40C1A}" type="presOf" srcId="{9DF1D2D8-C819-4589-BDE8-EC8D5A7F8119}" destId="{4614BDCE-5917-443D-A276-FCA7172F62EC}" srcOrd="0" destOrd="0" presId="urn:microsoft.com/office/officeart/2005/8/layout/hierarchy1"/>
    <dgm:cxn modelId="{2935A950-2252-4B51-BB61-A90EA5029185}" srcId="{FD9B7167-2142-47A4-BFE1-D6392A916EA8}" destId="{236F268E-E952-443D-AAC8-21F7772CF2E7}" srcOrd="0" destOrd="0" parTransId="{114662E3-00E6-4C34-BAB2-83E0D6E3A037}" sibTransId="{E9E201B4-0429-4950-8A8B-CC1913FF9B0A}"/>
    <dgm:cxn modelId="{31672C52-34DA-4487-AB6D-AB75BC41A9CD}" srcId="{8F7E91BF-CB49-4145-B1EA-2E72EE3C9534}" destId="{9DF1D2D8-C819-4589-BDE8-EC8D5A7F8119}" srcOrd="0" destOrd="0" parTransId="{11869D51-C95F-4597-886D-FD507BF43634}" sibTransId="{387CECE7-FE20-405A-A2CB-CA9C7664F35D}"/>
    <dgm:cxn modelId="{14832379-FB90-4368-B5B5-873308B5D1B8}" type="presOf" srcId="{D64B6FA8-0CAD-473D-95E7-F463BF709E72}" destId="{2170A536-16F7-42E8-B627-85EEB63D8FFD}" srcOrd="0" destOrd="0" presId="urn:microsoft.com/office/officeart/2005/8/layout/hierarchy1"/>
    <dgm:cxn modelId="{F11A1E9B-2C01-4A5F-A9C2-D9D8697E04E2}" type="presOf" srcId="{8F7E91BF-CB49-4145-B1EA-2E72EE3C9534}" destId="{2E9B4FB0-CFDA-4195-9880-568F25141884}" srcOrd="0" destOrd="0" presId="urn:microsoft.com/office/officeart/2005/8/layout/hierarchy1"/>
    <dgm:cxn modelId="{08D8C7B7-D42C-49F7-9130-48EC7DDB4A66}" srcId="{945FE8D1-A5EE-46A7-B9C4-08F1AAA5B74E}" destId="{8F7E91BF-CB49-4145-B1EA-2E72EE3C9534}" srcOrd="1" destOrd="0" parTransId="{C46A16A6-D956-4372-A735-7049F4143A7F}" sibTransId="{F73922EA-5E0B-4C6A-B39D-C871BC1EF404}"/>
    <dgm:cxn modelId="{03F7F0B8-70D1-4A21-ADCF-7FDDA7A1DCBC}" type="presOf" srcId="{11869D51-C95F-4597-886D-FD507BF43634}" destId="{B2AEA52A-5E33-4F7B-BA19-8A52F8803D25}" srcOrd="0" destOrd="0" presId="urn:microsoft.com/office/officeart/2005/8/layout/hierarchy1"/>
    <dgm:cxn modelId="{96A31CE3-9AE6-421F-AC17-058AC8B382C8}" srcId="{F438ACB1-6EF1-4056-8A39-EB6CC3774828}" destId="{945FE8D1-A5EE-46A7-B9C4-08F1AAA5B74E}" srcOrd="0" destOrd="0" parTransId="{1472881F-CC11-4BC9-89C4-B876B2937B30}" sibTransId="{70442FAC-57F0-4725-8DEF-2018178D041C}"/>
    <dgm:cxn modelId="{3B3ED9E5-5DF1-45DA-8BFC-C5E719AE2550}" type="presOf" srcId="{FD9B7167-2142-47A4-BFE1-D6392A916EA8}" destId="{1D97626D-707B-4E64-BDAE-FE87FEC9F322}" srcOrd="0" destOrd="0" presId="urn:microsoft.com/office/officeart/2005/8/layout/hierarchy1"/>
    <dgm:cxn modelId="{60C3F4F4-FF05-43A5-A9C2-F6F834CBB9CE}" type="presOf" srcId="{F438ACB1-6EF1-4056-8A39-EB6CC3774828}" destId="{4F0E7889-4318-4828-A4D0-9448D20E26A4}" srcOrd="0" destOrd="0" presId="urn:microsoft.com/office/officeart/2005/8/layout/hierarchy1"/>
    <dgm:cxn modelId="{E7B36EC0-F8A1-4012-AF33-7B3AB8F2F148}" type="presParOf" srcId="{4F0E7889-4318-4828-A4D0-9448D20E26A4}" destId="{9014CCEC-DF82-433F-A8AE-DD9D081D77B7}" srcOrd="0" destOrd="0" presId="urn:microsoft.com/office/officeart/2005/8/layout/hierarchy1"/>
    <dgm:cxn modelId="{3F07C373-68CD-431E-A200-F3C9F56D0BD7}" type="presParOf" srcId="{9014CCEC-DF82-433F-A8AE-DD9D081D77B7}" destId="{B9FDB20D-0FF8-4025-A37B-97592E9DD3B7}" srcOrd="0" destOrd="0" presId="urn:microsoft.com/office/officeart/2005/8/layout/hierarchy1"/>
    <dgm:cxn modelId="{71A6BB23-3799-44A2-89E0-6A18A3FB603F}" type="presParOf" srcId="{B9FDB20D-0FF8-4025-A37B-97592E9DD3B7}" destId="{7E17849F-A1D7-4506-B2C7-86C3FB983AD5}" srcOrd="0" destOrd="0" presId="urn:microsoft.com/office/officeart/2005/8/layout/hierarchy1"/>
    <dgm:cxn modelId="{3CE09EF3-7F83-4782-A036-79CA3A489542}" type="presParOf" srcId="{B9FDB20D-0FF8-4025-A37B-97592E9DD3B7}" destId="{A345C8CF-7983-4766-AE43-C0C37C357AEC}" srcOrd="1" destOrd="0" presId="urn:microsoft.com/office/officeart/2005/8/layout/hierarchy1"/>
    <dgm:cxn modelId="{9B83A970-1CE7-4386-A185-EB1F01ABBA8F}" type="presParOf" srcId="{9014CCEC-DF82-433F-A8AE-DD9D081D77B7}" destId="{1C5E09AE-340A-4DE8-96EB-16BFAC423B6A}" srcOrd="1" destOrd="0" presId="urn:microsoft.com/office/officeart/2005/8/layout/hierarchy1"/>
    <dgm:cxn modelId="{EF60B26C-2960-42B0-A690-7EBB3EA96627}" type="presParOf" srcId="{1C5E09AE-340A-4DE8-96EB-16BFAC423B6A}" destId="{2170A536-16F7-42E8-B627-85EEB63D8FFD}" srcOrd="0" destOrd="0" presId="urn:microsoft.com/office/officeart/2005/8/layout/hierarchy1"/>
    <dgm:cxn modelId="{32BCB3E9-7C78-4916-AEB1-3740A1D625C4}" type="presParOf" srcId="{1C5E09AE-340A-4DE8-96EB-16BFAC423B6A}" destId="{FAE6B9CA-50F0-44C7-B5D6-8FA2BF41718E}" srcOrd="1" destOrd="0" presId="urn:microsoft.com/office/officeart/2005/8/layout/hierarchy1"/>
    <dgm:cxn modelId="{746E0CCA-3597-45FD-8E93-9E9B1ACBD3A7}" type="presParOf" srcId="{FAE6B9CA-50F0-44C7-B5D6-8FA2BF41718E}" destId="{48915D7E-AE6B-4E60-8EE9-E1BA2DD77DBB}" srcOrd="0" destOrd="0" presId="urn:microsoft.com/office/officeart/2005/8/layout/hierarchy1"/>
    <dgm:cxn modelId="{4A12596B-43CD-4016-9C1D-B356AD906929}" type="presParOf" srcId="{48915D7E-AE6B-4E60-8EE9-E1BA2DD77DBB}" destId="{2BD2F127-4183-4FE6-96AB-C18B8FCC6C17}" srcOrd="0" destOrd="0" presId="urn:microsoft.com/office/officeart/2005/8/layout/hierarchy1"/>
    <dgm:cxn modelId="{AF19D040-1405-428D-A5EB-5AE9C4321A24}" type="presParOf" srcId="{48915D7E-AE6B-4E60-8EE9-E1BA2DD77DBB}" destId="{1D97626D-707B-4E64-BDAE-FE87FEC9F322}" srcOrd="1" destOrd="0" presId="urn:microsoft.com/office/officeart/2005/8/layout/hierarchy1"/>
    <dgm:cxn modelId="{EBF31D7F-9719-413F-9BF5-EB44A4F20514}" type="presParOf" srcId="{FAE6B9CA-50F0-44C7-B5D6-8FA2BF41718E}" destId="{7A148390-E836-457C-B929-6A8538F5E07B}" srcOrd="1" destOrd="0" presId="urn:microsoft.com/office/officeart/2005/8/layout/hierarchy1"/>
    <dgm:cxn modelId="{60339128-9AA2-4AE2-869A-04F270C52187}" type="presParOf" srcId="{7A148390-E836-457C-B929-6A8538F5E07B}" destId="{5C3AD777-EF1D-40A0-BE48-583DA55903A3}" srcOrd="0" destOrd="0" presId="urn:microsoft.com/office/officeart/2005/8/layout/hierarchy1"/>
    <dgm:cxn modelId="{D8B4E3AA-AE0D-4F74-9D56-E0E8F993F78B}" type="presParOf" srcId="{7A148390-E836-457C-B929-6A8538F5E07B}" destId="{EA13DC76-D409-466C-9AF9-4D6BD1357BA0}" srcOrd="1" destOrd="0" presId="urn:microsoft.com/office/officeart/2005/8/layout/hierarchy1"/>
    <dgm:cxn modelId="{9FC6C358-62D5-4CAB-A997-1BA0B172E382}" type="presParOf" srcId="{EA13DC76-D409-466C-9AF9-4D6BD1357BA0}" destId="{D1AB905F-E0FE-4816-BFD7-3C1774806097}" srcOrd="0" destOrd="0" presId="urn:microsoft.com/office/officeart/2005/8/layout/hierarchy1"/>
    <dgm:cxn modelId="{ED63194F-5583-47BD-8B0A-CDCB256724AC}" type="presParOf" srcId="{D1AB905F-E0FE-4816-BFD7-3C1774806097}" destId="{24A5D7A7-846D-48F5-A995-7FFE44FF3B0F}" srcOrd="0" destOrd="0" presId="urn:microsoft.com/office/officeart/2005/8/layout/hierarchy1"/>
    <dgm:cxn modelId="{1583A16B-79CB-4764-822D-B66DE50418A6}" type="presParOf" srcId="{D1AB905F-E0FE-4816-BFD7-3C1774806097}" destId="{34478D10-2898-4912-8D67-11B330BF210B}" srcOrd="1" destOrd="0" presId="urn:microsoft.com/office/officeart/2005/8/layout/hierarchy1"/>
    <dgm:cxn modelId="{52A5AA0E-20D5-4FB2-B70E-C866B1FBCE01}" type="presParOf" srcId="{EA13DC76-D409-466C-9AF9-4D6BD1357BA0}" destId="{5C3AD0FE-AD39-4C3A-BA18-677CEED1297B}" srcOrd="1" destOrd="0" presId="urn:microsoft.com/office/officeart/2005/8/layout/hierarchy1"/>
    <dgm:cxn modelId="{814EF722-B0CE-4B16-9251-55CE13CA45A2}" type="presParOf" srcId="{1C5E09AE-340A-4DE8-96EB-16BFAC423B6A}" destId="{437EF1FE-E80E-49C5-B91F-4691008517B3}" srcOrd="2" destOrd="0" presId="urn:microsoft.com/office/officeart/2005/8/layout/hierarchy1"/>
    <dgm:cxn modelId="{F03D5334-E2F0-4EE1-AF1C-769A6BC8F906}" type="presParOf" srcId="{1C5E09AE-340A-4DE8-96EB-16BFAC423B6A}" destId="{D113F88B-7EAE-4747-834B-AE9C77B439C4}" srcOrd="3" destOrd="0" presId="urn:microsoft.com/office/officeart/2005/8/layout/hierarchy1"/>
    <dgm:cxn modelId="{83353F42-6F6A-4A28-9621-B5BE2BB47450}" type="presParOf" srcId="{D113F88B-7EAE-4747-834B-AE9C77B439C4}" destId="{E6CF449C-5B1C-406E-8000-155CF011D820}" srcOrd="0" destOrd="0" presId="urn:microsoft.com/office/officeart/2005/8/layout/hierarchy1"/>
    <dgm:cxn modelId="{7E7986C8-4789-4584-83C3-C5976D040B58}" type="presParOf" srcId="{E6CF449C-5B1C-406E-8000-155CF011D820}" destId="{EDF744F5-C231-4FA7-9E33-E7856BFCB49A}" srcOrd="0" destOrd="0" presId="urn:microsoft.com/office/officeart/2005/8/layout/hierarchy1"/>
    <dgm:cxn modelId="{F494E8A9-1955-4821-80F6-FD50757BDA44}" type="presParOf" srcId="{E6CF449C-5B1C-406E-8000-155CF011D820}" destId="{2E9B4FB0-CFDA-4195-9880-568F25141884}" srcOrd="1" destOrd="0" presId="urn:microsoft.com/office/officeart/2005/8/layout/hierarchy1"/>
    <dgm:cxn modelId="{5F19AB88-56A1-48EE-8167-57D0505792D9}" type="presParOf" srcId="{D113F88B-7EAE-4747-834B-AE9C77B439C4}" destId="{6FA353C9-7AA2-4B8F-8380-FA4E897B50B5}" srcOrd="1" destOrd="0" presId="urn:microsoft.com/office/officeart/2005/8/layout/hierarchy1"/>
    <dgm:cxn modelId="{43BA9383-CFB4-48D6-8F59-75BF221EB1C1}" type="presParOf" srcId="{6FA353C9-7AA2-4B8F-8380-FA4E897B50B5}" destId="{B2AEA52A-5E33-4F7B-BA19-8A52F8803D25}" srcOrd="0" destOrd="0" presId="urn:microsoft.com/office/officeart/2005/8/layout/hierarchy1"/>
    <dgm:cxn modelId="{5FD382C0-B337-4CAE-8787-607767D2010B}" type="presParOf" srcId="{6FA353C9-7AA2-4B8F-8380-FA4E897B50B5}" destId="{C0AF97DC-C2B5-43B1-88E5-1BBC457E68DC}" srcOrd="1" destOrd="0" presId="urn:microsoft.com/office/officeart/2005/8/layout/hierarchy1"/>
    <dgm:cxn modelId="{2E91FEE1-50EA-4C74-A455-456372CB864F}" type="presParOf" srcId="{C0AF97DC-C2B5-43B1-88E5-1BBC457E68DC}" destId="{807F29F7-491C-4474-A1C1-6AC0116A8B02}" srcOrd="0" destOrd="0" presId="urn:microsoft.com/office/officeart/2005/8/layout/hierarchy1"/>
    <dgm:cxn modelId="{34848B33-8883-456F-B94B-82FD256F8CE2}" type="presParOf" srcId="{807F29F7-491C-4474-A1C1-6AC0116A8B02}" destId="{749B0228-AA79-4B13-A6E5-E5B45731743D}" srcOrd="0" destOrd="0" presId="urn:microsoft.com/office/officeart/2005/8/layout/hierarchy1"/>
    <dgm:cxn modelId="{D3469085-1B32-47C5-8D50-119EFE30A07D}" type="presParOf" srcId="{807F29F7-491C-4474-A1C1-6AC0116A8B02}" destId="{4614BDCE-5917-443D-A276-FCA7172F62EC}" srcOrd="1" destOrd="0" presId="urn:microsoft.com/office/officeart/2005/8/layout/hierarchy1"/>
    <dgm:cxn modelId="{CAF7AFBB-6A49-4B24-9CD7-A780F3F2D5A9}" type="presParOf" srcId="{C0AF97DC-C2B5-43B1-88E5-1BBC457E68DC}" destId="{3E142E9D-F39C-48C1-90C9-63012DA5EB6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2EDA5A-B43D-499B-BE9D-D9130B8250DF}"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n-IN"/>
        </a:p>
      </dgm:t>
    </dgm:pt>
    <dgm:pt modelId="{C5436043-DFA6-4AFD-B79B-AABF8B620828}">
      <dgm:prSet/>
      <dgm:spPr/>
      <dgm:t>
        <a:bodyPr/>
        <a:lstStyle/>
        <a:p>
          <a:r>
            <a:rPr lang="en-IN"/>
            <a:t>Revisit your HSN Codes before implementation   </a:t>
          </a:r>
        </a:p>
      </dgm:t>
    </dgm:pt>
    <dgm:pt modelId="{55A85364-6936-4057-B1F7-46EAA8BC517E}" type="parTrans" cxnId="{3FDDB1CF-88D8-4780-B9A4-B34F1A9AFCCB}">
      <dgm:prSet/>
      <dgm:spPr/>
      <dgm:t>
        <a:bodyPr/>
        <a:lstStyle/>
        <a:p>
          <a:endParaRPr lang="en-IN"/>
        </a:p>
      </dgm:t>
    </dgm:pt>
    <dgm:pt modelId="{7F7EBDBA-DC1A-4578-8F71-417DF286ABC3}" type="sibTrans" cxnId="{3FDDB1CF-88D8-4780-B9A4-B34F1A9AFCCB}">
      <dgm:prSet/>
      <dgm:spPr/>
      <dgm:t>
        <a:bodyPr/>
        <a:lstStyle/>
        <a:p>
          <a:endParaRPr lang="en-IN"/>
        </a:p>
      </dgm:t>
    </dgm:pt>
    <dgm:pt modelId="{F2010161-78C5-4609-84E5-54208CDAF942}">
      <dgm:prSet/>
      <dgm:spPr/>
      <dgm:t>
        <a:bodyPr/>
        <a:lstStyle/>
        <a:p>
          <a:r>
            <a:rPr lang="en-IN"/>
            <a:t>Communicate with Customer and appraise your 4 /6 digit HSN</a:t>
          </a:r>
        </a:p>
      </dgm:t>
    </dgm:pt>
    <dgm:pt modelId="{A723BEA4-688B-47EE-A32E-379E0DCF25CB}" type="parTrans" cxnId="{38D96721-5339-4D4A-AB72-BE5F79AF3DFC}">
      <dgm:prSet/>
      <dgm:spPr/>
      <dgm:t>
        <a:bodyPr/>
        <a:lstStyle/>
        <a:p>
          <a:endParaRPr lang="en-IN"/>
        </a:p>
      </dgm:t>
    </dgm:pt>
    <dgm:pt modelId="{580BFC0C-777E-41F6-A38D-CC18E7F21624}" type="sibTrans" cxnId="{38D96721-5339-4D4A-AB72-BE5F79AF3DFC}">
      <dgm:prSet/>
      <dgm:spPr/>
      <dgm:t>
        <a:bodyPr/>
        <a:lstStyle/>
        <a:p>
          <a:endParaRPr lang="en-IN"/>
        </a:p>
      </dgm:t>
    </dgm:pt>
    <dgm:pt modelId="{73A3F69B-4C4A-4F63-A476-757A5B88DE4A}">
      <dgm:prSet/>
      <dgm:spPr/>
      <dgm:t>
        <a:bodyPr/>
        <a:lstStyle/>
        <a:p>
          <a:r>
            <a:rPr lang="en-IN"/>
            <a:t>Communicate with Supplier and enquire about his 4 / 6 digit HSN </a:t>
          </a:r>
        </a:p>
      </dgm:t>
    </dgm:pt>
    <dgm:pt modelId="{5D05B578-5BB7-4F54-B7BD-47F4D2FA6153}" type="parTrans" cxnId="{84FA3B32-5C51-4FC7-B12F-90C25336123F}">
      <dgm:prSet/>
      <dgm:spPr/>
      <dgm:t>
        <a:bodyPr/>
        <a:lstStyle/>
        <a:p>
          <a:endParaRPr lang="en-IN"/>
        </a:p>
      </dgm:t>
    </dgm:pt>
    <dgm:pt modelId="{DEC6AD57-451A-43B6-A2D5-753DBE76F8A2}" type="sibTrans" cxnId="{84FA3B32-5C51-4FC7-B12F-90C25336123F}">
      <dgm:prSet/>
      <dgm:spPr/>
      <dgm:t>
        <a:bodyPr/>
        <a:lstStyle/>
        <a:p>
          <a:endParaRPr lang="en-IN"/>
        </a:p>
      </dgm:t>
    </dgm:pt>
    <dgm:pt modelId="{1C0537A2-616A-4C63-AB82-D3C5C8BAFDD2}">
      <dgm:prSet/>
      <dgm:spPr/>
      <dgm:t>
        <a:bodyPr/>
        <a:lstStyle/>
        <a:p>
          <a:r>
            <a:rPr lang="en-IN"/>
            <a:t>Map “Master of ERP” with 4 / 6 digit HSN</a:t>
          </a:r>
        </a:p>
      </dgm:t>
    </dgm:pt>
    <dgm:pt modelId="{F464F60D-59A6-484E-97D2-5D64ACE50206}" type="parTrans" cxnId="{EE404F50-ECFF-4062-92DD-FD89820C372A}">
      <dgm:prSet/>
      <dgm:spPr/>
      <dgm:t>
        <a:bodyPr/>
        <a:lstStyle/>
        <a:p>
          <a:endParaRPr lang="en-IN"/>
        </a:p>
      </dgm:t>
    </dgm:pt>
    <dgm:pt modelId="{AFD4DB29-E07B-46D5-B577-F6171842773A}" type="sibTrans" cxnId="{EE404F50-ECFF-4062-92DD-FD89820C372A}">
      <dgm:prSet/>
      <dgm:spPr/>
      <dgm:t>
        <a:bodyPr/>
        <a:lstStyle/>
        <a:p>
          <a:endParaRPr lang="en-IN"/>
        </a:p>
      </dgm:t>
    </dgm:pt>
    <dgm:pt modelId="{3FFCF940-8FF7-4673-B2C0-ECF50DB81893}">
      <dgm:prSet/>
      <dgm:spPr/>
      <dgm:t>
        <a:bodyPr/>
        <a:lstStyle/>
        <a:p>
          <a:r>
            <a:rPr lang="en-IN"/>
            <a:t>In case the HSN for same item is given differently by 2 suppliers, re-assess the same and communicate with either of the 1 for suggestive action</a:t>
          </a:r>
        </a:p>
      </dgm:t>
    </dgm:pt>
    <dgm:pt modelId="{D97D6325-90D6-477E-8979-047AF7D0844D}" type="parTrans" cxnId="{65500F73-9BE2-4D22-91D6-798E4E0FAB6C}">
      <dgm:prSet/>
      <dgm:spPr/>
      <dgm:t>
        <a:bodyPr/>
        <a:lstStyle/>
        <a:p>
          <a:endParaRPr lang="en-IN"/>
        </a:p>
      </dgm:t>
    </dgm:pt>
    <dgm:pt modelId="{FF4E0F8E-E4A2-428E-9238-B80DA9768737}" type="sibTrans" cxnId="{65500F73-9BE2-4D22-91D6-798E4E0FAB6C}">
      <dgm:prSet/>
      <dgm:spPr/>
      <dgm:t>
        <a:bodyPr/>
        <a:lstStyle/>
        <a:p>
          <a:endParaRPr lang="en-IN"/>
        </a:p>
      </dgm:t>
    </dgm:pt>
    <dgm:pt modelId="{AE823DBE-E78E-4DF1-A594-0129087153E0}">
      <dgm:prSet/>
      <dgm:spPr/>
      <dgm:t>
        <a:bodyPr/>
        <a:lstStyle/>
        <a:p>
          <a:r>
            <a:rPr lang="en-IN"/>
            <a:t>In case of multiplicity of HSN from different suppliers, take a declaration. </a:t>
          </a:r>
        </a:p>
      </dgm:t>
    </dgm:pt>
    <dgm:pt modelId="{B20EED0A-B0FC-4963-8A2C-AD12A40236D2}" type="parTrans" cxnId="{08CFE2FF-6DA7-4C78-939E-96A88092D22E}">
      <dgm:prSet/>
      <dgm:spPr/>
      <dgm:t>
        <a:bodyPr/>
        <a:lstStyle/>
        <a:p>
          <a:endParaRPr lang="en-IN"/>
        </a:p>
      </dgm:t>
    </dgm:pt>
    <dgm:pt modelId="{E2528530-2B1C-4563-B40F-CB41A62DEBBC}" type="sibTrans" cxnId="{08CFE2FF-6DA7-4C78-939E-96A88092D22E}">
      <dgm:prSet/>
      <dgm:spPr/>
      <dgm:t>
        <a:bodyPr/>
        <a:lstStyle/>
        <a:p>
          <a:endParaRPr lang="en-IN"/>
        </a:p>
      </dgm:t>
    </dgm:pt>
    <dgm:pt modelId="{F20177D2-4C11-40EB-8716-B06E68BE045E}" type="pres">
      <dgm:prSet presAssocID="{6E2EDA5A-B43D-499B-BE9D-D9130B8250DF}" presName="diagram" presStyleCnt="0">
        <dgm:presLayoutVars>
          <dgm:dir/>
          <dgm:resizeHandles val="exact"/>
        </dgm:presLayoutVars>
      </dgm:prSet>
      <dgm:spPr/>
    </dgm:pt>
    <dgm:pt modelId="{2656B755-D350-4C27-B319-085C59BE147A}" type="pres">
      <dgm:prSet presAssocID="{C5436043-DFA6-4AFD-B79B-AABF8B620828}" presName="node" presStyleLbl="node1" presStyleIdx="0" presStyleCnt="6">
        <dgm:presLayoutVars>
          <dgm:bulletEnabled val="1"/>
        </dgm:presLayoutVars>
      </dgm:prSet>
      <dgm:spPr/>
    </dgm:pt>
    <dgm:pt modelId="{8C7D73AC-46F8-40F7-9F24-AF457F1A145F}" type="pres">
      <dgm:prSet presAssocID="{7F7EBDBA-DC1A-4578-8F71-417DF286ABC3}" presName="sibTrans" presStyleLbl="sibTrans2D1" presStyleIdx="0" presStyleCnt="5"/>
      <dgm:spPr/>
    </dgm:pt>
    <dgm:pt modelId="{51F20CB7-C354-4436-85D1-719EB39C9F60}" type="pres">
      <dgm:prSet presAssocID="{7F7EBDBA-DC1A-4578-8F71-417DF286ABC3}" presName="connectorText" presStyleLbl="sibTrans2D1" presStyleIdx="0" presStyleCnt="5"/>
      <dgm:spPr/>
    </dgm:pt>
    <dgm:pt modelId="{43C216F5-20EE-4272-90B9-E57ECC88D0AD}" type="pres">
      <dgm:prSet presAssocID="{F2010161-78C5-4609-84E5-54208CDAF942}" presName="node" presStyleLbl="node1" presStyleIdx="1" presStyleCnt="6">
        <dgm:presLayoutVars>
          <dgm:bulletEnabled val="1"/>
        </dgm:presLayoutVars>
      </dgm:prSet>
      <dgm:spPr/>
    </dgm:pt>
    <dgm:pt modelId="{25AAD021-70C3-4F6A-8A22-CC82888F382B}" type="pres">
      <dgm:prSet presAssocID="{580BFC0C-777E-41F6-A38D-CC18E7F21624}" presName="sibTrans" presStyleLbl="sibTrans2D1" presStyleIdx="1" presStyleCnt="5"/>
      <dgm:spPr/>
    </dgm:pt>
    <dgm:pt modelId="{0940D337-EEDA-4718-B5B6-7F6C2F3BAC15}" type="pres">
      <dgm:prSet presAssocID="{580BFC0C-777E-41F6-A38D-CC18E7F21624}" presName="connectorText" presStyleLbl="sibTrans2D1" presStyleIdx="1" presStyleCnt="5"/>
      <dgm:spPr/>
    </dgm:pt>
    <dgm:pt modelId="{E3F19FE2-50E6-4422-B24D-E08741F3F270}" type="pres">
      <dgm:prSet presAssocID="{73A3F69B-4C4A-4F63-A476-757A5B88DE4A}" presName="node" presStyleLbl="node1" presStyleIdx="2" presStyleCnt="6">
        <dgm:presLayoutVars>
          <dgm:bulletEnabled val="1"/>
        </dgm:presLayoutVars>
      </dgm:prSet>
      <dgm:spPr/>
    </dgm:pt>
    <dgm:pt modelId="{7A527358-F909-43E2-90EE-73866C8AFCED}" type="pres">
      <dgm:prSet presAssocID="{DEC6AD57-451A-43B6-A2D5-753DBE76F8A2}" presName="sibTrans" presStyleLbl="sibTrans2D1" presStyleIdx="2" presStyleCnt="5"/>
      <dgm:spPr/>
    </dgm:pt>
    <dgm:pt modelId="{DF3A6DB5-6ED7-4B0D-8CD7-152157BE5B77}" type="pres">
      <dgm:prSet presAssocID="{DEC6AD57-451A-43B6-A2D5-753DBE76F8A2}" presName="connectorText" presStyleLbl="sibTrans2D1" presStyleIdx="2" presStyleCnt="5"/>
      <dgm:spPr/>
    </dgm:pt>
    <dgm:pt modelId="{69E9E35E-A795-4202-9E61-760CA661F0EF}" type="pres">
      <dgm:prSet presAssocID="{1C0537A2-616A-4C63-AB82-D3C5C8BAFDD2}" presName="node" presStyleLbl="node1" presStyleIdx="3" presStyleCnt="6">
        <dgm:presLayoutVars>
          <dgm:bulletEnabled val="1"/>
        </dgm:presLayoutVars>
      </dgm:prSet>
      <dgm:spPr/>
    </dgm:pt>
    <dgm:pt modelId="{58B4CBE6-92C6-45A5-84DC-CF787677E2C2}" type="pres">
      <dgm:prSet presAssocID="{AFD4DB29-E07B-46D5-B577-F6171842773A}" presName="sibTrans" presStyleLbl="sibTrans2D1" presStyleIdx="3" presStyleCnt="5"/>
      <dgm:spPr/>
    </dgm:pt>
    <dgm:pt modelId="{41C2F85D-BB84-4576-9442-6579D7DBAF63}" type="pres">
      <dgm:prSet presAssocID="{AFD4DB29-E07B-46D5-B577-F6171842773A}" presName="connectorText" presStyleLbl="sibTrans2D1" presStyleIdx="3" presStyleCnt="5"/>
      <dgm:spPr/>
    </dgm:pt>
    <dgm:pt modelId="{AB843FA6-0859-456C-B08A-D9BCAB1EE2C9}" type="pres">
      <dgm:prSet presAssocID="{3FFCF940-8FF7-4673-B2C0-ECF50DB81893}" presName="node" presStyleLbl="node1" presStyleIdx="4" presStyleCnt="6">
        <dgm:presLayoutVars>
          <dgm:bulletEnabled val="1"/>
        </dgm:presLayoutVars>
      </dgm:prSet>
      <dgm:spPr/>
    </dgm:pt>
    <dgm:pt modelId="{39509880-2E84-4068-AC7C-E501070A6BD6}" type="pres">
      <dgm:prSet presAssocID="{FF4E0F8E-E4A2-428E-9238-B80DA9768737}" presName="sibTrans" presStyleLbl="sibTrans2D1" presStyleIdx="4" presStyleCnt="5"/>
      <dgm:spPr/>
    </dgm:pt>
    <dgm:pt modelId="{0424AEF3-3B4E-419B-A358-5A1B5FDDC473}" type="pres">
      <dgm:prSet presAssocID="{FF4E0F8E-E4A2-428E-9238-B80DA9768737}" presName="connectorText" presStyleLbl="sibTrans2D1" presStyleIdx="4" presStyleCnt="5"/>
      <dgm:spPr/>
    </dgm:pt>
    <dgm:pt modelId="{15F26EA5-EDBD-4708-B63B-053D66F74E3E}" type="pres">
      <dgm:prSet presAssocID="{AE823DBE-E78E-4DF1-A594-0129087153E0}" presName="node" presStyleLbl="node1" presStyleIdx="5" presStyleCnt="6">
        <dgm:presLayoutVars>
          <dgm:bulletEnabled val="1"/>
        </dgm:presLayoutVars>
      </dgm:prSet>
      <dgm:spPr/>
    </dgm:pt>
  </dgm:ptLst>
  <dgm:cxnLst>
    <dgm:cxn modelId="{650AA004-86F4-4E36-8F4E-84F4F5C094EB}" type="presOf" srcId="{F2010161-78C5-4609-84E5-54208CDAF942}" destId="{43C216F5-20EE-4272-90B9-E57ECC88D0AD}" srcOrd="0" destOrd="0" presId="urn:microsoft.com/office/officeart/2005/8/layout/process5"/>
    <dgm:cxn modelId="{BD8DE009-175F-401D-9D12-23827894CBD3}" type="presOf" srcId="{DEC6AD57-451A-43B6-A2D5-753DBE76F8A2}" destId="{DF3A6DB5-6ED7-4B0D-8CD7-152157BE5B77}" srcOrd="1" destOrd="0" presId="urn:microsoft.com/office/officeart/2005/8/layout/process5"/>
    <dgm:cxn modelId="{D6442715-8FFC-4507-BFC1-E6E00E52F1E6}" type="presOf" srcId="{AFD4DB29-E07B-46D5-B577-F6171842773A}" destId="{58B4CBE6-92C6-45A5-84DC-CF787677E2C2}" srcOrd="0" destOrd="0" presId="urn:microsoft.com/office/officeart/2005/8/layout/process5"/>
    <dgm:cxn modelId="{38D96721-5339-4D4A-AB72-BE5F79AF3DFC}" srcId="{6E2EDA5A-B43D-499B-BE9D-D9130B8250DF}" destId="{F2010161-78C5-4609-84E5-54208CDAF942}" srcOrd="1" destOrd="0" parTransId="{A723BEA4-688B-47EE-A32E-379E0DCF25CB}" sibTransId="{580BFC0C-777E-41F6-A38D-CC18E7F21624}"/>
    <dgm:cxn modelId="{1CEAAC2A-EC36-4CDA-AE33-2D9DA824788D}" type="presOf" srcId="{6E2EDA5A-B43D-499B-BE9D-D9130B8250DF}" destId="{F20177D2-4C11-40EB-8716-B06E68BE045E}" srcOrd="0" destOrd="0" presId="urn:microsoft.com/office/officeart/2005/8/layout/process5"/>
    <dgm:cxn modelId="{84FA3B32-5C51-4FC7-B12F-90C25336123F}" srcId="{6E2EDA5A-B43D-499B-BE9D-D9130B8250DF}" destId="{73A3F69B-4C4A-4F63-A476-757A5B88DE4A}" srcOrd="2" destOrd="0" parTransId="{5D05B578-5BB7-4F54-B7BD-47F4D2FA6153}" sibTransId="{DEC6AD57-451A-43B6-A2D5-753DBE76F8A2}"/>
    <dgm:cxn modelId="{910C5637-C1E4-4932-9E0A-190908147A30}" type="presOf" srcId="{580BFC0C-777E-41F6-A38D-CC18E7F21624}" destId="{0940D337-EEDA-4718-B5B6-7F6C2F3BAC15}" srcOrd="1" destOrd="0" presId="urn:microsoft.com/office/officeart/2005/8/layout/process5"/>
    <dgm:cxn modelId="{F2820D3E-D3EE-4C12-9974-CF1B5172759C}" type="presOf" srcId="{C5436043-DFA6-4AFD-B79B-AABF8B620828}" destId="{2656B755-D350-4C27-B319-085C59BE147A}" srcOrd="0" destOrd="0" presId="urn:microsoft.com/office/officeart/2005/8/layout/process5"/>
    <dgm:cxn modelId="{EE404F50-ECFF-4062-92DD-FD89820C372A}" srcId="{6E2EDA5A-B43D-499B-BE9D-D9130B8250DF}" destId="{1C0537A2-616A-4C63-AB82-D3C5C8BAFDD2}" srcOrd="3" destOrd="0" parTransId="{F464F60D-59A6-484E-97D2-5D64ACE50206}" sibTransId="{AFD4DB29-E07B-46D5-B577-F6171842773A}"/>
    <dgm:cxn modelId="{65500F73-9BE2-4D22-91D6-798E4E0FAB6C}" srcId="{6E2EDA5A-B43D-499B-BE9D-D9130B8250DF}" destId="{3FFCF940-8FF7-4673-B2C0-ECF50DB81893}" srcOrd="4" destOrd="0" parTransId="{D97D6325-90D6-477E-8979-047AF7D0844D}" sibTransId="{FF4E0F8E-E4A2-428E-9238-B80DA9768737}"/>
    <dgm:cxn modelId="{79E64E94-0E0E-431B-A403-9A7EE38D5C87}" type="presOf" srcId="{3FFCF940-8FF7-4673-B2C0-ECF50DB81893}" destId="{AB843FA6-0859-456C-B08A-D9BCAB1EE2C9}" srcOrd="0" destOrd="0" presId="urn:microsoft.com/office/officeart/2005/8/layout/process5"/>
    <dgm:cxn modelId="{A55BF1A3-6BC6-4258-920B-D5D0A04B5402}" type="presOf" srcId="{AE823DBE-E78E-4DF1-A594-0129087153E0}" destId="{15F26EA5-EDBD-4708-B63B-053D66F74E3E}" srcOrd="0" destOrd="0" presId="urn:microsoft.com/office/officeart/2005/8/layout/process5"/>
    <dgm:cxn modelId="{ECF709A4-8B03-47C7-948C-FE9085CE5B4A}" type="presOf" srcId="{DEC6AD57-451A-43B6-A2D5-753DBE76F8A2}" destId="{7A527358-F909-43E2-90EE-73866C8AFCED}" srcOrd="0" destOrd="0" presId="urn:microsoft.com/office/officeart/2005/8/layout/process5"/>
    <dgm:cxn modelId="{B36914A6-9D91-4004-AD8C-371919B4ECB8}" type="presOf" srcId="{AFD4DB29-E07B-46D5-B577-F6171842773A}" destId="{41C2F85D-BB84-4576-9442-6579D7DBAF63}" srcOrd="1" destOrd="0" presId="urn:microsoft.com/office/officeart/2005/8/layout/process5"/>
    <dgm:cxn modelId="{77C94BA7-B0FD-45D2-B102-9256707F5432}" type="presOf" srcId="{FF4E0F8E-E4A2-428E-9238-B80DA9768737}" destId="{0424AEF3-3B4E-419B-A358-5A1B5FDDC473}" srcOrd="1" destOrd="0" presId="urn:microsoft.com/office/officeart/2005/8/layout/process5"/>
    <dgm:cxn modelId="{10D0E5B2-1F79-4C72-A39A-92AE1AC79125}" type="presOf" srcId="{7F7EBDBA-DC1A-4578-8F71-417DF286ABC3}" destId="{51F20CB7-C354-4436-85D1-719EB39C9F60}" srcOrd="1" destOrd="0" presId="urn:microsoft.com/office/officeart/2005/8/layout/process5"/>
    <dgm:cxn modelId="{45F9DEB5-036B-4813-BCFD-E38BF2D469DC}" type="presOf" srcId="{1C0537A2-616A-4C63-AB82-D3C5C8BAFDD2}" destId="{69E9E35E-A795-4202-9E61-760CA661F0EF}" srcOrd="0" destOrd="0" presId="urn:microsoft.com/office/officeart/2005/8/layout/process5"/>
    <dgm:cxn modelId="{9D6683CB-0CC1-4246-A401-33D8C3A3C71F}" type="presOf" srcId="{580BFC0C-777E-41F6-A38D-CC18E7F21624}" destId="{25AAD021-70C3-4F6A-8A22-CC82888F382B}" srcOrd="0" destOrd="0" presId="urn:microsoft.com/office/officeart/2005/8/layout/process5"/>
    <dgm:cxn modelId="{25177DCD-1FFA-4BDE-A7B7-42A40E4BC9D2}" type="presOf" srcId="{7F7EBDBA-DC1A-4578-8F71-417DF286ABC3}" destId="{8C7D73AC-46F8-40F7-9F24-AF457F1A145F}" srcOrd="0" destOrd="0" presId="urn:microsoft.com/office/officeart/2005/8/layout/process5"/>
    <dgm:cxn modelId="{3FDDB1CF-88D8-4780-B9A4-B34F1A9AFCCB}" srcId="{6E2EDA5A-B43D-499B-BE9D-D9130B8250DF}" destId="{C5436043-DFA6-4AFD-B79B-AABF8B620828}" srcOrd="0" destOrd="0" parTransId="{55A85364-6936-4057-B1F7-46EAA8BC517E}" sibTransId="{7F7EBDBA-DC1A-4578-8F71-417DF286ABC3}"/>
    <dgm:cxn modelId="{6EF6F3F5-75ED-49BA-B168-10D44C70BB2B}" type="presOf" srcId="{73A3F69B-4C4A-4F63-A476-757A5B88DE4A}" destId="{E3F19FE2-50E6-4422-B24D-E08741F3F270}" srcOrd="0" destOrd="0" presId="urn:microsoft.com/office/officeart/2005/8/layout/process5"/>
    <dgm:cxn modelId="{664F48FA-FE46-482F-9406-55F1D2FF0448}" type="presOf" srcId="{FF4E0F8E-E4A2-428E-9238-B80DA9768737}" destId="{39509880-2E84-4068-AC7C-E501070A6BD6}" srcOrd="0" destOrd="0" presId="urn:microsoft.com/office/officeart/2005/8/layout/process5"/>
    <dgm:cxn modelId="{08CFE2FF-6DA7-4C78-939E-96A88092D22E}" srcId="{6E2EDA5A-B43D-499B-BE9D-D9130B8250DF}" destId="{AE823DBE-E78E-4DF1-A594-0129087153E0}" srcOrd="5" destOrd="0" parTransId="{B20EED0A-B0FC-4963-8A2C-AD12A40236D2}" sibTransId="{E2528530-2B1C-4563-B40F-CB41A62DEBBC}"/>
    <dgm:cxn modelId="{079C1198-96CF-4119-90AE-417A5F8883E4}" type="presParOf" srcId="{F20177D2-4C11-40EB-8716-B06E68BE045E}" destId="{2656B755-D350-4C27-B319-085C59BE147A}" srcOrd="0" destOrd="0" presId="urn:microsoft.com/office/officeart/2005/8/layout/process5"/>
    <dgm:cxn modelId="{5354EED4-8EA9-401B-BEF9-0A2686C68966}" type="presParOf" srcId="{F20177D2-4C11-40EB-8716-B06E68BE045E}" destId="{8C7D73AC-46F8-40F7-9F24-AF457F1A145F}" srcOrd="1" destOrd="0" presId="urn:microsoft.com/office/officeart/2005/8/layout/process5"/>
    <dgm:cxn modelId="{EEB69553-F88E-46FB-A7BA-C291F423A956}" type="presParOf" srcId="{8C7D73AC-46F8-40F7-9F24-AF457F1A145F}" destId="{51F20CB7-C354-4436-85D1-719EB39C9F60}" srcOrd="0" destOrd="0" presId="urn:microsoft.com/office/officeart/2005/8/layout/process5"/>
    <dgm:cxn modelId="{9849B49D-2651-44DD-8BAA-076C5F801699}" type="presParOf" srcId="{F20177D2-4C11-40EB-8716-B06E68BE045E}" destId="{43C216F5-20EE-4272-90B9-E57ECC88D0AD}" srcOrd="2" destOrd="0" presId="urn:microsoft.com/office/officeart/2005/8/layout/process5"/>
    <dgm:cxn modelId="{716BB047-3CD6-487A-89D2-54C5236E8FFE}" type="presParOf" srcId="{F20177D2-4C11-40EB-8716-B06E68BE045E}" destId="{25AAD021-70C3-4F6A-8A22-CC82888F382B}" srcOrd="3" destOrd="0" presId="urn:microsoft.com/office/officeart/2005/8/layout/process5"/>
    <dgm:cxn modelId="{4AD431E0-580D-428F-A267-0F20DEDACCC9}" type="presParOf" srcId="{25AAD021-70C3-4F6A-8A22-CC82888F382B}" destId="{0940D337-EEDA-4718-B5B6-7F6C2F3BAC15}" srcOrd="0" destOrd="0" presId="urn:microsoft.com/office/officeart/2005/8/layout/process5"/>
    <dgm:cxn modelId="{751DA84D-4997-4DB1-AD29-084C6273F0B0}" type="presParOf" srcId="{F20177D2-4C11-40EB-8716-B06E68BE045E}" destId="{E3F19FE2-50E6-4422-B24D-E08741F3F270}" srcOrd="4" destOrd="0" presId="urn:microsoft.com/office/officeart/2005/8/layout/process5"/>
    <dgm:cxn modelId="{64D7AC89-34D8-44C9-80F8-250C0742407B}" type="presParOf" srcId="{F20177D2-4C11-40EB-8716-B06E68BE045E}" destId="{7A527358-F909-43E2-90EE-73866C8AFCED}" srcOrd="5" destOrd="0" presId="urn:microsoft.com/office/officeart/2005/8/layout/process5"/>
    <dgm:cxn modelId="{AEB12760-814A-497D-AEC7-CE5702B4E7EF}" type="presParOf" srcId="{7A527358-F909-43E2-90EE-73866C8AFCED}" destId="{DF3A6DB5-6ED7-4B0D-8CD7-152157BE5B77}" srcOrd="0" destOrd="0" presId="urn:microsoft.com/office/officeart/2005/8/layout/process5"/>
    <dgm:cxn modelId="{B7C86FD0-D0C2-45C0-B38F-909882B9B062}" type="presParOf" srcId="{F20177D2-4C11-40EB-8716-B06E68BE045E}" destId="{69E9E35E-A795-4202-9E61-760CA661F0EF}" srcOrd="6" destOrd="0" presId="urn:microsoft.com/office/officeart/2005/8/layout/process5"/>
    <dgm:cxn modelId="{4D8D3A1A-74EC-43FA-A75B-2C28FE414202}" type="presParOf" srcId="{F20177D2-4C11-40EB-8716-B06E68BE045E}" destId="{58B4CBE6-92C6-45A5-84DC-CF787677E2C2}" srcOrd="7" destOrd="0" presId="urn:microsoft.com/office/officeart/2005/8/layout/process5"/>
    <dgm:cxn modelId="{804CE460-20A3-417E-9014-E04ABB7EE4FE}" type="presParOf" srcId="{58B4CBE6-92C6-45A5-84DC-CF787677E2C2}" destId="{41C2F85D-BB84-4576-9442-6579D7DBAF63}" srcOrd="0" destOrd="0" presId="urn:microsoft.com/office/officeart/2005/8/layout/process5"/>
    <dgm:cxn modelId="{26DE3739-B1EF-46D3-A92F-369835B4BC06}" type="presParOf" srcId="{F20177D2-4C11-40EB-8716-B06E68BE045E}" destId="{AB843FA6-0859-456C-B08A-D9BCAB1EE2C9}" srcOrd="8" destOrd="0" presId="urn:microsoft.com/office/officeart/2005/8/layout/process5"/>
    <dgm:cxn modelId="{9A784EDA-EEDC-4FB6-894C-769166720B15}" type="presParOf" srcId="{F20177D2-4C11-40EB-8716-B06E68BE045E}" destId="{39509880-2E84-4068-AC7C-E501070A6BD6}" srcOrd="9" destOrd="0" presId="urn:microsoft.com/office/officeart/2005/8/layout/process5"/>
    <dgm:cxn modelId="{EB2BD807-CDF4-4B7A-91A0-5224C613C20C}" type="presParOf" srcId="{39509880-2E84-4068-AC7C-E501070A6BD6}" destId="{0424AEF3-3B4E-419B-A358-5A1B5FDDC473}" srcOrd="0" destOrd="0" presId="urn:microsoft.com/office/officeart/2005/8/layout/process5"/>
    <dgm:cxn modelId="{DDE75D2E-E18B-4AAF-944E-CEA297DA1696}" type="presParOf" srcId="{F20177D2-4C11-40EB-8716-B06E68BE045E}" destId="{15F26EA5-EDBD-4708-B63B-053D66F74E3E}"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F5FFB2-CD28-4F27-B663-A41E1C6E1092}"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IN"/>
        </a:p>
      </dgm:t>
    </dgm:pt>
    <dgm:pt modelId="{17D697F3-0E4C-475A-B431-75A8AC84358F}">
      <dgm:prSet phldrT="[Text]"/>
      <dgm:spPr/>
      <dgm:t>
        <a:bodyPr/>
        <a:lstStyle/>
        <a:p>
          <a:r>
            <a:rPr lang="en-IN" dirty="0"/>
            <a:t>Credit Note issued by Supplier on Receiver.</a:t>
          </a:r>
        </a:p>
      </dgm:t>
    </dgm:pt>
    <dgm:pt modelId="{0E282540-A4A0-4B4C-9DDA-F6F275CA3123}" type="parTrans" cxnId="{9BD7FF37-ED51-42E8-BDEA-693FE445B69F}">
      <dgm:prSet/>
      <dgm:spPr/>
      <dgm:t>
        <a:bodyPr/>
        <a:lstStyle/>
        <a:p>
          <a:endParaRPr lang="en-IN"/>
        </a:p>
      </dgm:t>
    </dgm:pt>
    <dgm:pt modelId="{8E0C5FBD-C475-40B4-A79D-40205D7C573B}" type="sibTrans" cxnId="{9BD7FF37-ED51-42E8-BDEA-693FE445B69F}">
      <dgm:prSet/>
      <dgm:spPr/>
      <dgm:t>
        <a:bodyPr/>
        <a:lstStyle/>
        <a:p>
          <a:endParaRPr lang="en-IN"/>
        </a:p>
      </dgm:t>
    </dgm:pt>
    <dgm:pt modelId="{ABB9523F-B1B7-4318-842B-2894C29DB6CB}">
      <dgm:prSet/>
      <dgm:spPr/>
      <dgm:t>
        <a:bodyPr/>
        <a:lstStyle/>
        <a:p>
          <a:r>
            <a:rPr lang="en-IN" dirty="0"/>
            <a:t>Such Credit Note reflected in GSTR 2B of the Receiver</a:t>
          </a:r>
        </a:p>
      </dgm:t>
    </dgm:pt>
    <dgm:pt modelId="{5D6ED9F5-0BC3-4765-950D-3127752B7106}" type="parTrans" cxnId="{1F755707-80AF-484C-BE83-FA72A644A040}">
      <dgm:prSet/>
      <dgm:spPr/>
      <dgm:t>
        <a:bodyPr/>
        <a:lstStyle/>
        <a:p>
          <a:endParaRPr lang="en-IN"/>
        </a:p>
      </dgm:t>
    </dgm:pt>
    <dgm:pt modelId="{2153A3A3-EA7F-4EE3-AA33-629344C52F11}" type="sibTrans" cxnId="{1F755707-80AF-484C-BE83-FA72A644A040}">
      <dgm:prSet/>
      <dgm:spPr/>
      <dgm:t>
        <a:bodyPr/>
        <a:lstStyle/>
        <a:p>
          <a:endParaRPr lang="en-IN"/>
        </a:p>
      </dgm:t>
    </dgm:pt>
    <dgm:pt modelId="{83F3DB60-31D6-4C3C-B029-4110EA7BFD58}">
      <dgm:prSet/>
      <dgm:spPr/>
      <dgm:t>
        <a:bodyPr/>
        <a:lstStyle/>
        <a:p>
          <a:r>
            <a:rPr lang="en-IN"/>
            <a:t>Receiver did not account for such Credit Note in its books of accounts</a:t>
          </a:r>
          <a:endParaRPr lang="en-IN" dirty="0"/>
        </a:p>
      </dgm:t>
    </dgm:pt>
    <dgm:pt modelId="{5D14DE0C-2F34-455A-AEA6-BC2D0AE3F2F0}" type="parTrans" cxnId="{6E4F1891-9C6D-4165-B7F3-1A4681D1AF87}">
      <dgm:prSet/>
      <dgm:spPr/>
      <dgm:t>
        <a:bodyPr/>
        <a:lstStyle/>
        <a:p>
          <a:endParaRPr lang="en-IN"/>
        </a:p>
      </dgm:t>
    </dgm:pt>
    <dgm:pt modelId="{02A8175E-798D-4550-A207-07EF832BDF10}" type="sibTrans" cxnId="{6E4F1891-9C6D-4165-B7F3-1A4681D1AF87}">
      <dgm:prSet/>
      <dgm:spPr/>
      <dgm:t>
        <a:bodyPr/>
        <a:lstStyle/>
        <a:p>
          <a:endParaRPr lang="en-IN"/>
        </a:p>
      </dgm:t>
    </dgm:pt>
    <dgm:pt modelId="{98B4E198-584F-444B-ADD1-DF9F8A8090A0}">
      <dgm:prSet/>
      <dgm:spPr/>
      <dgm:t>
        <a:bodyPr/>
        <a:lstStyle/>
        <a:p>
          <a:r>
            <a:rPr lang="en-IN"/>
            <a:t>Receiver Issued an Invoice for Incentive upon the Supplier</a:t>
          </a:r>
          <a:endParaRPr lang="en-IN" dirty="0"/>
        </a:p>
      </dgm:t>
    </dgm:pt>
    <dgm:pt modelId="{09E36CD8-F6C0-47F5-A049-66C2F4841C87}" type="parTrans" cxnId="{F77B52B0-DA08-456A-AA2F-20B880BD5F00}">
      <dgm:prSet/>
      <dgm:spPr/>
      <dgm:t>
        <a:bodyPr/>
        <a:lstStyle/>
        <a:p>
          <a:endParaRPr lang="en-IN"/>
        </a:p>
      </dgm:t>
    </dgm:pt>
    <dgm:pt modelId="{8F4CE330-71CE-41CB-9168-921636894C5D}" type="sibTrans" cxnId="{F77B52B0-DA08-456A-AA2F-20B880BD5F00}">
      <dgm:prSet/>
      <dgm:spPr/>
      <dgm:t>
        <a:bodyPr/>
        <a:lstStyle/>
        <a:p>
          <a:endParaRPr lang="en-IN"/>
        </a:p>
      </dgm:t>
    </dgm:pt>
    <dgm:pt modelId="{14170262-4DB3-4259-BD24-00DF58917FD6}">
      <dgm:prSet/>
      <dgm:spPr/>
      <dgm:t>
        <a:bodyPr/>
        <a:lstStyle/>
        <a:p>
          <a:r>
            <a:rPr lang="en-IN"/>
            <a:t>Such Invoice reflected in GSTR-2A of the Supplier</a:t>
          </a:r>
          <a:endParaRPr lang="en-IN" dirty="0"/>
        </a:p>
      </dgm:t>
    </dgm:pt>
    <dgm:pt modelId="{EDF0FAFC-039B-4161-8840-FD76AA4B4404}" type="parTrans" cxnId="{7397BE43-E10E-406A-86BF-0A4A5738A0D4}">
      <dgm:prSet/>
      <dgm:spPr/>
      <dgm:t>
        <a:bodyPr/>
        <a:lstStyle/>
        <a:p>
          <a:endParaRPr lang="en-IN"/>
        </a:p>
      </dgm:t>
    </dgm:pt>
    <dgm:pt modelId="{C18AB5E0-2D8F-4C9F-BFEF-6A58801F0742}" type="sibTrans" cxnId="{7397BE43-E10E-406A-86BF-0A4A5738A0D4}">
      <dgm:prSet/>
      <dgm:spPr/>
      <dgm:t>
        <a:bodyPr/>
        <a:lstStyle/>
        <a:p>
          <a:endParaRPr lang="en-IN"/>
        </a:p>
      </dgm:t>
    </dgm:pt>
    <dgm:pt modelId="{914681ED-3635-46A8-AB7A-D08DAD9018A1}">
      <dgm:prSet/>
      <dgm:spPr/>
      <dgm:t>
        <a:bodyPr/>
        <a:lstStyle/>
        <a:p>
          <a:r>
            <a:rPr lang="en-IN"/>
            <a:t>Supplier did not account for such Invoice in its books of accounts</a:t>
          </a:r>
          <a:endParaRPr lang="en-IN" dirty="0"/>
        </a:p>
      </dgm:t>
    </dgm:pt>
    <dgm:pt modelId="{68D18B8A-34A8-4299-BC0D-783907F985F4}" type="parTrans" cxnId="{DC9B23C1-0C30-4BD4-A122-950BC009F6DC}">
      <dgm:prSet/>
      <dgm:spPr/>
      <dgm:t>
        <a:bodyPr/>
        <a:lstStyle/>
        <a:p>
          <a:endParaRPr lang="en-IN"/>
        </a:p>
      </dgm:t>
    </dgm:pt>
    <dgm:pt modelId="{9B4316C8-5A53-43AF-97C7-CD2FD76AF201}" type="sibTrans" cxnId="{DC9B23C1-0C30-4BD4-A122-950BC009F6DC}">
      <dgm:prSet/>
      <dgm:spPr/>
      <dgm:t>
        <a:bodyPr/>
        <a:lstStyle/>
        <a:p>
          <a:endParaRPr lang="en-IN"/>
        </a:p>
      </dgm:t>
    </dgm:pt>
    <dgm:pt modelId="{13F6F3FF-C5DB-48A7-8620-95B42389FF46}" type="pres">
      <dgm:prSet presAssocID="{E9F5FFB2-CD28-4F27-B663-A41E1C6E1092}" presName="Name0" presStyleCnt="0">
        <dgm:presLayoutVars>
          <dgm:dir/>
          <dgm:resizeHandles/>
        </dgm:presLayoutVars>
      </dgm:prSet>
      <dgm:spPr/>
    </dgm:pt>
    <dgm:pt modelId="{558C98EA-32DA-4285-AD7B-A7BD7266CE7E}" type="pres">
      <dgm:prSet presAssocID="{17D697F3-0E4C-475A-B431-75A8AC84358F}" presName="compNode" presStyleCnt="0"/>
      <dgm:spPr/>
    </dgm:pt>
    <dgm:pt modelId="{A6AF4718-9B5D-47F6-88BA-032F44C1941E}" type="pres">
      <dgm:prSet presAssocID="{17D697F3-0E4C-475A-B431-75A8AC84358F}" presName="dummyConnPt" presStyleCnt="0"/>
      <dgm:spPr/>
    </dgm:pt>
    <dgm:pt modelId="{653E3FFB-4845-4312-86B6-6341FB047F92}" type="pres">
      <dgm:prSet presAssocID="{17D697F3-0E4C-475A-B431-75A8AC84358F}" presName="node" presStyleLbl="node1" presStyleIdx="0" presStyleCnt="6">
        <dgm:presLayoutVars>
          <dgm:bulletEnabled val="1"/>
        </dgm:presLayoutVars>
      </dgm:prSet>
      <dgm:spPr/>
    </dgm:pt>
    <dgm:pt modelId="{8C8AE3FF-3635-492F-8E2C-D7F03A45A44D}" type="pres">
      <dgm:prSet presAssocID="{8E0C5FBD-C475-40B4-A79D-40205D7C573B}" presName="sibTrans" presStyleLbl="bgSibTrans2D1" presStyleIdx="0" presStyleCnt="5"/>
      <dgm:spPr/>
    </dgm:pt>
    <dgm:pt modelId="{DF97F336-8BF6-4142-8177-0D911DD41739}" type="pres">
      <dgm:prSet presAssocID="{ABB9523F-B1B7-4318-842B-2894C29DB6CB}" presName="compNode" presStyleCnt="0"/>
      <dgm:spPr/>
    </dgm:pt>
    <dgm:pt modelId="{503839CD-045B-4217-9E23-06E123858D63}" type="pres">
      <dgm:prSet presAssocID="{ABB9523F-B1B7-4318-842B-2894C29DB6CB}" presName="dummyConnPt" presStyleCnt="0"/>
      <dgm:spPr/>
    </dgm:pt>
    <dgm:pt modelId="{57C0EDC8-DE1A-4809-8794-31206D093C81}" type="pres">
      <dgm:prSet presAssocID="{ABB9523F-B1B7-4318-842B-2894C29DB6CB}" presName="node" presStyleLbl="node1" presStyleIdx="1" presStyleCnt="6">
        <dgm:presLayoutVars>
          <dgm:bulletEnabled val="1"/>
        </dgm:presLayoutVars>
      </dgm:prSet>
      <dgm:spPr/>
    </dgm:pt>
    <dgm:pt modelId="{80FAD97A-81BC-4643-A9D6-FE79733644A5}" type="pres">
      <dgm:prSet presAssocID="{2153A3A3-EA7F-4EE3-AA33-629344C52F11}" presName="sibTrans" presStyleLbl="bgSibTrans2D1" presStyleIdx="1" presStyleCnt="5"/>
      <dgm:spPr/>
    </dgm:pt>
    <dgm:pt modelId="{507181EA-510E-4E14-842E-1D6F719163A1}" type="pres">
      <dgm:prSet presAssocID="{83F3DB60-31D6-4C3C-B029-4110EA7BFD58}" presName="compNode" presStyleCnt="0"/>
      <dgm:spPr/>
    </dgm:pt>
    <dgm:pt modelId="{7D03DE1C-5C41-4966-940D-D229C1790CBF}" type="pres">
      <dgm:prSet presAssocID="{83F3DB60-31D6-4C3C-B029-4110EA7BFD58}" presName="dummyConnPt" presStyleCnt="0"/>
      <dgm:spPr/>
    </dgm:pt>
    <dgm:pt modelId="{643004FF-1B10-483A-BBD1-87B11E43CEB1}" type="pres">
      <dgm:prSet presAssocID="{83F3DB60-31D6-4C3C-B029-4110EA7BFD58}" presName="node" presStyleLbl="node1" presStyleIdx="2" presStyleCnt="6">
        <dgm:presLayoutVars>
          <dgm:bulletEnabled val="1"/>
        </dgm:presLayoutVars>
      </dgm:prSet>
      <dgm:spPr/>
    </dgm:pt>
    <dgm:pt modelId="{BEFE6543-7C33-4094-8557-73560355B297}" type="pres">
      <dgm:prSet presAssocID="{02A8175E-798D-4550-A207-07EF832BDF10}" presName="sibTrans" presStyleLbl="bgSibTrans2D1" presStyleIdx="2" presStyleCnt="5"/>
      <dgm:spPr/>
    </dgm:pt>
    <dgm:pt modelId="{58EAC691-647D-41D1-9958-3FE4930E1CA6}" type="pres">
      <dgm:prSet presAssocID="{98B4E198-584F-444B-ADD1-DF9F8A8090A0}" presName="compNode" presStyleCnt="0"/>
      <dgm:spPr/>
    </dgm:pt>
    <dgm:pt modelId="{54306D90-221D-412B-BA46-1FF7C2E087C8}" type="pres">
      <dgm:prSet presAssocID="{98B4E198-584F-444B-ADD1-DF9F8A8090A0}" presName="dummyConnPt" presStyleCnt="0"/>
      <dgm:spPr/>
    </dgm:pt>
    <dgm:pt modelId="{EC6C1F23-A84E-41D7-AFF1-0D376C3F83BF}" type="pres">
      <dgm:prSet presAssocID="{98B4E198-584F-444B-ADD1-DF9F8A8090A0}" presName="node" presStyleLbl="node1" presStyleIdx="3" presStyleCnt="6">
        <dgm:presLayoutVars>
          <dgm:bulletEnabled val="1"/>
        </dgm:presLayoutVars>
      </dgm:prSet>
      <dgm:spPr/>
    </dgm:pt>
    <dgm:pt modelId="{3B64A1E5-8607-4C9A-8D04-239406EB8047}" type="pres">
      <dgm:prSet presAssocID="{8F4CE330-71CE-41CB-9168-921636894C5D}" presName="sibTrans" presStyleLbl="bgSibTrans2D1" presStyleIdx="3" presStyleCnt="5"/>
      <dgm:spPr/>
    </dgm:pt>
    <dgm:pt modelId="{7ACC3FB2-F7E6-440C-8F63-43A1DA3A5A17}" type="pres">
      <dgm:prSet presAssocID="{14170262-4DB3-4259-BD24-00DF58917FD6}" presName="compNode" presStyleCnt="0"/>
      <dgm:spPr/>
    </dgm:pt>
    <dgm:pt modelId="{BF14B62E-207C-4A48-B158-AD8A9337F87B}" type="pres">
      <dgm:prSet presAssocID="{14170262-4DB3-4259-BD24-00DF58917FD6}" presName="dummyConnPt" presStyleCnt="0"/>
      <dgm:spPr/>
    </dgm:pt>
    <dgm:pt modelId="{A43F3B22-49D4-4A4E-B9FD-38EB0B64ECDA}" type="pres">
      <dgm:prSet presAssocID="{14170262-4DB3-4259-BD24-00DF58917FD6}" presName="node" presStyleLbl="node1" presStyleIdx="4" presStyleCnt="6">
        <dgm:presLayoutVars>
          <dgm:bulletEnabled val="1"/>
        </dgm:presLayoutVars>
      </dgm:prSet>
      <dgm:spPr/>
    </dgm:pt>
    <dgm:pt modelId="{A700DE8D-AD7E-4C47-AC71-05E10C5A274C}" type="pres">
      <dgm:prSet presAssocID="{C18AB5E0-2D8F-4C9F-BFEF-6A58801F0742}" presName="sibTrans" presStyleLbl="bgSibTrans2D1" presStyleIdx="4" presStyleCnt="5"/>
      <dgm:spPr/>
    </dgm:pt>
    <dgm:pt modelId="{B68F54D0-4686-423D-AB27-044B73109405}" type="pres">
      <dgm:prSet presAssocID="{914681ED-3635-46A8-AB7A-D08DAD9018A1}" presName="compNode" presStyleCnt="0"/>
      <dgm:spPr/>
    </dgm:pt>
    <dgm:pt modelId="{CF9F5A9E-BB66-4D63-8DD2-1257E3FE7639}" type="pres">
      <dgm:prSet presAssocID="{914681ED-3635-46A8-AB7A-D08DAD9018A1}" presName="dummyConnPt" presStyleCnt="0"/>
      <dgm:spPr/>
    </dgm:pt>
    <dgm:pt modelId="{E96BF518-6991-46C9-990D-AD5C7A44E146}" type="pres">
      <dgm:prSet presAssocID="{914681ED-3635-46A8-AB7A-D08DAD9018A1}" presName="node" presStyleLbl="node1" presStyleIdx="5" presStyleCnt="6">
        <dgm:presLayoutVars>
          <dgm:bulletEnabled val="1"/>
        </dgm:presLayoutVars>
      </dgm:prSet>
      <dgm:spPr/>
    </dgm:pt>
  </dgm:ptLst>
  <dgm:cxnLst>
    <dgm:cxn modelId="{1F755707-80AF-484C-BE83-FA72A644A040}" srcId="{E9F5FFB2-CD28-4F27-B663-A41E1C6E1092}" destId="{ABB9523F-B1B7-4318-842B-2894C29DB6CB}" srcOrd="1" destOrd="0" parTransId="{5D6ED9F5-0BC3-4765-950D-3127752B7106}" sibTransId="{2153A3A3-EA7F-4EE3-AA33-629344C52F11}"/>
    <dgm:cxn modelId="{4E9B6F22-D8E1-47F7-8E25-854519C7F6E1}" type="presOf" srcId="{83F3DB60-31D6-4C3C-B029-4110EA7BFD58}" destId="{643004FF-1B10-483A-BBD1-87B11E43CEB1}" srcOrd="0" destOrd="0" presId="urn:microsoft.com/office/officeart/2005/8/layout/bProcess4"/>
    <dgm:cxn modelId="{A3400124-DB94-45BE-9619-7675E79179AE}" type="presOf" srcId="{2153A3A3-EA7F-4EE3-AA33-629344C52F11}" destId="{80FAD97A-81BC-4643-A9D6-FE79733644A5}" srcOrd="0" destOrd="0" presId="urn:microsoft.com/office/officeart/2005/8/layout/bProcess4"/>
    <dgm:cxn modelId="{7EB9F627-FEA1-4539-97B0-FBA16628ED42}" type="presOf" srcId="{E9F5FFB2-CD28-4F27-B663-A41E1C6E1092}" destId="{13F6F3FF-C5DB-48A7-8620-95B42389FF46}" srcOrd="0" destOrd="0" presId="urn:microsoft.com/office/officeart/2005/8/layout/bProcess4"/>
    <dgm:cxn modelId="{9BD7FF37-ED51-42E8-BDEA-693FE445B69F}" srcId="{E9F5FFB2-CD28-4F27-B663-A41E1C6E1092}" destId="{17D697F3-0E4C-475A-B431-75A8AC84358F}" srcOrd="0" destOrd="0" parTransId="{0E282540-A4A0-4B4C-9DDA-F6F275CA3123}" sibTransId="{8E0C5FBD-C475-40B4-A79D-40205D7C573B}"/>
    <dgm:cxn modelId="{7397BE43-E10E-406A-86BF-0A4A5738A0D4}" srcId="{E9F5FFB2-CD28-4F27-B663-A41E1C6E1092}" destId="{14170262-4DB3-4259-BD24-00DF58917FD6}" srcOrd="4" destOrd="0" parTransId="{EDF0FAFC-039B-4161-8840-FD76AA4B4404}" sibTransId="{C18AB5E0-2D8F-4C9F-BFEF-6A58801F0742}"/>
    <dgm:cxn modelId="{A646AA46-E96A-49B8-9AE1-A23CB4A03C49}" type="presOf" srcId="{C18AB5E0-2D8F-4C9F-BFEF-6A58801F0742}" destId="{A700DE8D-AD7E-4C47-AC71-05E10C5A274C}" srcOrd="0" destOrd="0" presId="urn:microsoft.com/office/officeart/2005/8/layout/bProcess4"/>
    <dgm:cxn modelId="{C546DE72-6AAA-401E-9E5B-F5ACF25FAD3F}" type="presOf" srcId="{02A8175E-798D-4550-A207-07EF832BDF10}" destId="{BEFE6543-7C33-4094-8557-73560355B297}" srcOrd="0" destOrd="0" presId="urn:microsoft.com/office/officeart/2005/8/layout/bProcess4"/>
    <dgm:cxn modelId="{93F3987A-2EC0-4125-A4FF-09EC3F2379B1}" type="presOf" srcId="{8E0C5FBD-C475-40B4-A79D-40205D7C573B}" destId="{8C8AE3FF-3635-492F-8E2C-D7F03A45A44D}" srcOrd="0" destOrd="0" presId="urn:microsoft.com/office/officeart/2005/8/layout/bProcess4"/>
    <dgm:cxn modelId="{75D00C87-E479-4A2A-B32F-C478341EC24C}" type="presOf" srcId="{ABB9523F-B1B7-4318-842B-2894C29DB6CB}" destId="{57C0EDC8-DE1A-4809-8794-31206D093C81}" srcOrd="0" destOrd="0" presId="urn:microsoft.com/office/officeart/2005/8/layout/bProcess4"/>
    <dgm:cxn modelId="{6E4F1891-9C6D-4165-B7F3-1A4681D1AF87}" srcId="{E9F5FFB2-CD28-4F27-B663-A41E1C6E1092}" destId="{83F3DB60-31D6-4C3C-B029-4110EA7BFD58}" srcOrd="2" destOrd="0" parTransId="{5D14DE0C-2F34-455A-AEA6-BC2D0AE3F2F0}" sibTransId="{02A8175E-798D-4550-A207-07EF832BDF10}"/>
    <dgm:cxn modelId="{6EB92091-F27C-42D9-B0BE-4F4CFFD0EEB9}" type="presOf" srcId="{14170262-4DB3-4259-BD24-00DF58917FD6}" destId="{A43F3B22-49D4-4A4E-B9FD-38EB0B64ECDA}" srcOrd="0" destOrd="0" presId="urn:microsoft.com/office/officeart/2005/8/layout/bProcess4"/>
    <dgm:cxn modelId="{F77B52B0-DA08-456A-AA2F-20B880BD5F00}" srcId="{E9F5FFB2-CD28-4F27-B663-A41E1C6E1092}" destId="{98B4E198-584F-444B-ADD1-DF9F8A8090A0}" srcOrd="3" destOrd="0" parTransId="{09E36CD8-F6C0-47F5-A049-66C2F4841C87}" sibTransId="{8F4CE330-71CE-41CB-9168-921636894C5D}"/>
    <dgm:cxn modelId="{DC9B23C1-0C30-4BD4-A122-950BC009F6DC}" srcId="{E9F5FFB2-CD28-4F27-B663-A41E1C6E1092}" destId="{914681ED-3635-46A8-AB7A-D08DAD9018A1}" srcOrd="5" destOrd="0" parTransId="{68D18B8A-34A8-4299-BC0D-783907F985F4}" sibTransId="{9B4316C8-5A53-43AF-97C7-CD2FD76AF201}"/>
    <dgm:cxn modelId="{89DB9ED9-D602-482A-9FEB-BD6692FFA8C9}" type="presOf" srcId="{8F4CE330-71CE-41CB-9168-921636894C5D}" destId="{3B64A1E5-8607-4C9A-8D04-239406EB8047}" srcOrd="0" destOrd="0" presId="urn:microsoft.com/office/officeart/2005/8/layout/bProcess4"/>
    <dgm:cxn modelId="{AE8CFFDE-79E5-455C-A45C-1CDE428770CE}" type="presOf" srcId="{914681ED-3635-46A8-AB7A-D08DAD9018A1}" destId="{E96BF518-6991-46C9-990D-AD5C7A44E146}" srcOrd="0" destOrd="0" presId="urn:microsoft.com/office/officeart/2005/8/layout/bProcess4"/>
    <dgm:cxn modelId="{23EF60F1-3E52-481F-AC4F-F6FF45F6EF49}" type="presOf" srcId="{17D697F3-0E4C-475A-B431-75A8AC84358F}" destId="{653E3FFB-4845-4312-86B6-6341FB047F92}" srcOrd="0" destOrd="0" presId="urn:microsoft.com/office/officeart/2005/8/layout/bProcess4"/>
    <dgm:cxn modelId="{CEDC7EFC-A101-449C-A46D-BCC04A4877BE}" type="presOf" srcId="{98B4E198-584F-444B-ADD1-DF9F8A8090A0}" destId="{EC6C1F23-A84E-41D7-AFF1-0D376C3F83BF}" srcOrd="0" destOrd="0" presId="urn:microsoft.com/office/officeart/2005/8/layout/bProcess4"/>
    <dgm:cxn modelId="{83AD1471-6E54-4C21-9ECE-088DC032A56E}" type="presParOf" srcId="{13F6F3FF-C5DB-48A7-8620-95B42389FF46}" destId="{558C98EA-32DA-4285-AD7B-A7BD7266CE7E}" srcOrd="0" destOrd="0" presId="urn:microsoft.com/office/officeart/2005/8/layout/bProcess4"/>
    <dgm:cxn modelId="{F0EDD55B-109E-4A80-94A7-05E9AB362E02}" type="presParOf" srcId="{558C98EA-32DA-4285-AD7B-A7BD7266CE7E}" destId="{A6AF4718-9B5D-47F6-88BA-032F44C1941E}" srcOrd="0" destOrd="0" presId="urn:microsoft.com/office/officeart/2005/8/layout/bProcess4"/>
    <dgm:cxn modelId="{1C710942-4AC9-454F-8F26-AA1B24D14FBA}" type="presParOf" srcId="{558C98EA-32DA-4285-AD7B-A7BD7266CE7E}" destId="{653E3FFB-4845-4312-86B6-6341FB047F92}" srcOrd="1" destOrd="0" presId="urn:microsoft.com/office/officeart/2005/8/layout/bProcess4"/>
    <dgm:cxn modelId="{2EC5A545-3B28-4142-A1AB-E754AA87008F}" type="presParOf" srcId="{13F6F3FF-C5DB-48A7-8620-95B42389FF46}" destId="{8C8AE3FF-3635-492F-8E2C-D7F03A45A44D}" srcOrd="1" destOrd="0" presId="urn:microsoft.com/office/officeart/2005/8/layout/bProcess4"/>
    <dgm:cxn modelId="{B12D299C-7D79-467A-881E-9F2087328721}" type="presParOf" srcId="{13F6F3FF-C5DB-48A7-8620-95B42389FF46}" destId="{DF97F336-8BF6-4142-8177-0D911DD41739}" srcOrd="2" destOrd="0" presId="urn:microsoft.com/office/officeart/2005/8/layout/bProcess4"/>
    <dgm:cxn modelId="{834F3596-F98D-4337-AB63-CB017362069A}" type="presParOf" srcId="{DF97F336-8BF6-4142-8177-0D911DD41739}" destId="{503839CD-045B-4217-9E23-06E123858D63}" srcOrd="0" destOrd="0" presId="urn:microsoft.com/office/officeart/2005/8/layout/bProcess4"/>
    <dgm:cxn modelId="{9961F681-2DC3-4B47-AA4F-9BFA5980BF3B}" type="presParOf" srcId="{DF97F336-8BF6-4142-8177-0D911DD41739}" destId="{57C0EDC8-DE1A-4809-8794-31206D093C81}" srcOrd="1" destOrd="0" presId="urn:microsoft.com/office/officeart/2005/8/layout/bProcess4"/>
    <dgm:cxn modelId="{5759FF2A-C3F0-485D-BC9D-132D4E7C88BD}" type="presParOf" srcId="{13F6F3FF-C5DB-48A7-8620-95B42389FF46}" destId="{80FAD97A-81BC-4643-A9D6-FE79733644A5}" srcOrd="3" destOrd="0" presId="urn:microsoft.com/office/officeart/2005/8/layout/bProcess4"/>
    <dgm:cxn modelId="{B2535C37-B9DF-4F03-8919-10E6A33078AD}" type="presParOf" srcId="{13F6F3FF-C5DB-48A7-8620-95B42389FF46}" destId="{507181EA-510E-4E14-842E-1D6F719163A1}" srcOrd="4" destOrd="0" presId="urn:microsoft.com/office/officeart/2005/8/layout/bProcess4"/>
    <dgm:cxn modelId="{22D67A2B-E6A4-405D-B404-6AA706692C3F}" type="presParOf" srcId="{507181EA-510E-4E14-842E-1D6F719163A1}" destId="{7D03DE1C-5C41-4966-940D-D229C1790CBF}" srcOrd="0" destOrd="0" presId="urn:microsoft.com/office/officeart/2005/8/layout/bProcess4"/>
    <dgm:cxn modelId="{43B4CF99-E9D7-4497-B35B-F20DC13FACFD}" type="presParOf" srcId="{507181EA-510E-4E14-842E-1D6F719163A1}" destId="{643004FF-1B10-483A-BBD1-87B11E43CEB1}" srcOrd="1" destOrd="0" presId="urn:microsoft.com/office/officeart/2005/8/layout/bProcess4"/>
    <dgm:cxn modelId="{6BF19D05-E31E-489C-BE50-6428450E2272}" type="presParOf" srcId="{13F6F3FF-C5DB-48A7-8620-95B42389FF46}" destId="{BEFE6543-7C33-4094-8557-73560355B297}" srcOrd="5" destOrd="0" presId="urn:microsoft.com/office/officeart/2005/8/layout/bProcess4"/>
    <dgm:cxn modelId="{F73F0653-E6E3-4216-822B-DD3951ADA8BC}" type="presParOf" srcId="{13F6F3FF-C5DB-48A7-8620-95B42389FF46}" destId="{58EAC691-647D-41D1-9958-3FE4930E1CA6}" srcOrd="6" destOrd="0" presId="urn:microsoft.com/office/officeart/2005/8/layout/bProcess4"/>
    <dgm:cxn modelId="{D3458C43-8FFC-4BF3-B9ED-EC73C9412183}" type="presParOf" srcId="{58EAC691-647D-41D1-9958-3FE4930E1CA6}" destId="{54306D90-221D-412B-BA46-1FF7C2E087C8}" srcOrd="0" destOrd="0" presId="urn:microsoft.com/office/officeart/2005/8/layout/bProcess4"/>
    <dgm:cxn modelId="{77F40B07-030B-42EC-A8C3-18477ECCCC47}" type="presParOf" srcId="{58EAC691-647D-41D1-9958-3FE4930E1CA6}" destId="{EC6C1F23-A84E-41D7-AFF1-0D376C3F83BF}" srcOrd="1" destOrd="0" presId="urn:microsoft.com/office/officeart/2005/8/layout/bProcess4"/>
    <dgm:cxn modelId="{34D4C87D-E8CC-4A7F-98F7-C3F02B7F6156}" type="presParOf" srcId="{13F6F3FF-C5DB-48A7-8620-95B42389FF46}" destId="{3B64A1E5-8607-4C9A-8D04-239406EB8047}" srcOrd="7" destOrd="0" presId="urn:microsoft.com/office/officeart/2005/8/layout/bProcess4"/>
    <dgm:cxn modelId="{53FA69FD-81F4-4500-8E74-3BD368D64A70}" type="presParOf" srcId="{13F6F3FF-C5DB-48A7-8620-95B42389FF46}" destId="{7ACC3FB2-F7E6-440C-8F63-43A1DA3A5A17}" srcOrd="8" destOrd="0" presId="urn:microsoft.com/office/officeart/2005/8/layout/bProcess4"/>
    <dgm:cxn modelId="{B943C436-702E-4DB9-ABBC-3BC4924113FB}" type="presParOf" srcId="{7ACC3FB2-F7E6-440C-8F63-43A1DA3A5A17}" destId="{BF14B62E-207C-4A48-B158-AD8A9337F87B}" srcOrd="0" destOrd="0" presId="urn:microsoft.com/office/officeart/2005/8/layout/bProcess4"/>
    <dgm:cxn modelId="{9F44A0BF-86CB-43D9-ADC4-A33D1AB62ACB}" type="presParOf" srcId="{7ACC3FB2-F7E6-440C-8F63-43A1DA3A5A17}" destId="{A43F3B22-49D4-4A4E-B9FD-38EB0B64ECDA}" srcOrd="1" destOrd="0" presId="urn:microsoft.com/office/officeart/2005/8/layout/bProcess4"/>
    <dgm:cxn modelId="{3DFEEF45-3EE2-46E6-B854-0844CF7B53E0}" type="presParOf" srcId="{13F6F3FF-C5DB-48A7-8620-95B42389FF46}" destId="{A700DE8D-AD7E-4C47-AC71-05E10C5A274C}" srcOrd="9" destOrd="0" presId="urn:microsoft.com/office/officeart/2005/8/layout/bProcess4"/>
    <dgm:cxn modelId="{0C96E46B-25BE-482B-BA32-15F65F66AE16}" type="presParOf" srcId="{13F6F3FF-C5DB-48A7-8620-95B42389FF46}" destId="{B68F54D0-4686-423D-AB27-044B73109405}" srcOrd="10" destOrd="0" presId="urn:microsoft.com/office/officeart/2005/8/layout/bProcess4"/>
    <dgm:cxn modelId="{3B23C446-EB75-4A24-B735-D8764D187325}" type="presParOf" srcId="{B68F54D0-4686-423D-AB27-044B73109405}" destId="{CF9F5A9E-BB66-4D63-8DD2-1257E3FE7639}" srcOrd="0" destOrd="0" presId="urn:microsoft.com/office/officeart/2005/8/layout/bProcess4"/>
    <dgm:cxn modelId="{5C289FB8-4084-4083-9C22-A1756924AB43}" type="presParOf" srcId="{B68F54D0-4686-423D-AB27-044B73109405}" destId="{E96BF518-6991-46C9-990D-AD5C7A44E14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F32F72-41A4-4CDD-BC7C-45A9B75ADE5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0D0D4753-3CB0-41DE-A4E6-08F3ECD7B140}">
      <dgm:prSet phldrT="[Text]"/>
      <dgm:spPr/>
      <dgm:t>
        <a:bodyPr/>
        <a:lstStyle/>
        <a:p>
          <a:r>
            <a:rPr lang="en-IN" dirty="0" err="1"/>
            <a:t>S.No</a:t>
          </a:r>
          <a:r>
            <a:rPr lang="en-IN" dirty="0"/>
            <a:t>. 9: Rs 5000 per supply</a:t>
          </a:r>
        </a:p>
      </dgm:t>
    </dgm:pt>
    <dgm:pt modelId="{47E76692-2CC3-41FC-AD1D-4D8CF1108845}" type="parTrans" cxnId="{6719832B-15DE-46AF-8ABF-10A2ED7EEE5A}">
      <dgm:prSet/>
      <dgm:spPr/>
      <dgm:t>
        <a:bodyPr/>
        <a:lstStyle/>
        <a:p>
          <a:endParaRPr lang="en-IN"/>
        </a:p>
      </dgm:t>
    </dgm:pt>
    <dgm:pt modelId="{43D5D2AD-D08F-4BFF-91CB-D2A7811802C2}" type="sibTrans" cxnId="{6719832B-15DE-46AF-8ABF-10A2ED7EEE5A}">
      <dgm:prSet/>
      <dgm:spPr/>
      <dgm:t>
        <a:bodyPr/>
        <a:lstStyle/>
        <a:p>
          <a:endParaRPr lang="en-IN"/>
        </a:p>
      </dgm:t>
    </dgm:pt>
    <dgm:pt modelId="{CB71678F-652E-40D2-8F50-DE55DE146A89}">
      <dgm:prSet phldrT="[Text]"/>
      <dgm:spPr/>
      <dgm:t>
        <a:bodyPr/>
        <a:lstStyle/>
        <a:p>
          <a:r>
            <a:rPr lang="en-IN" dirty="0" err="1"/>
            <a:t>S.No</a:t>
          </a:r>
          <a:r>
            <a:rPr lang="en-IN" dirty="0"/>
            <a:t>. 47: For registration required under any law</a:t>
          </a:r>
        </a:p>
      </dgm:t>
    </dgm:pt>
    <dgm:pt modelId="{FF8F2B05-5227-43A4-9F8D-819028D6E52B}" type="parTrans" cxnId="{6D005B8A-DBE2-4960-AD27-E3DEE5E963ED}">
      <dgm:prSet/>
      <dgm:spPr/>
      <dgm:t>
        <a:bodyPr/>
        <a:lstStyle/>
        <a:p>
          <a:endParaRPr lang="en-IN"/>
        </a:p>
      </dgm:t>
    </dgm:pt>
    <dgm:pt modelId="{951082B6-27CA-429D-A5E9-EC1A40ACFC45}" type="sibTrans" cxnId="{6D005B8A-DBE2-4960-AD27-E3DEE5E963ED}">
      <dgm:prSet/>
      <dgm:spPr/>
      <dgm:t>
        <a:bodyPr/>
        <a:lstStyle/>
        <a:p>
          <a:endParaRPr lang="en-IN"/>
        </a:p>
      </dgm:t>
    </dgm:pt>
    <dgm:pt modelId="{C279962C-D6B2-4A0B-BA9E-2375ABCE4E89}">
      <dgm:prSet phldrT="[Text]"/>
      <dgm:spPr/>
      <dgm:t>
        <a:bodyPr/>
        <a:lstStyle/>
        <a:p>
          <a:r>
            <a:rPr lang="en-IN" dirty="0"/>
            <a:t>Protection for safety of workers and public at large</a:t>
          </a:r>
        </a:p>
      </dgm:t>
    </dgm:pt>
    <dgm:pt modelId="{C9BD7FE4-7EA7-44DF-B6EB-0B0B8CA780FF}" type="parTrans" cxnId="{6DD1D314-F51F-4726-A83E-E7AC876A0FC7}">
      <dgm:prSet/>
      <dgm:spPr/>
      <dgm:t>
        <a:bodyPr/>
        <a:lstStyle/>
        <a:p>
          <a:endParaRPr lang="en-IN"/>
        </a:p>
      </dgm:t>
    </dgm:pt>
    <dgm:pt modelId="{70F70050-5821-4BBB-AA20-2C03B40CDF76}" type="sibTrans" cxnId="{6DD1D314-F51F-4726-A83E-E7AC876A0FC7}">
      <dgm:prSet/>
      <dgm:spPr/>
      <dgm:t>
        <a:bodyPr/>
        <a:lstStyle/>
        <a:p>
          <a:endParaRPr lang="en-IN"/>
        </a:p>
      </dgm:t>
    </dgm:pt>
    <dgm:pt modelId="{16C714C9-3C21-4737-9F02-779756EE5D7A}">
      <dgm:prSet phldrT="[Text]"/>
      <dgm:spPr/>
      <dgm:t>
        <a:bodyPr/>
        <a:lstStyle/>
        <a:p>
          <a:r>
            <a:rPr lang="en-IN" dirty="0"/>
            <a:t>Fire License</a:t>
          </a:r>
        </a:p>
      </dgm:t>
    </dgm:pt>
    <dgm:pt modelId="{A5783251-2D44-4E3F-8186-2E1ABF607FE4}" type="parTrans" cxnId="{A3F19135-2036-4660-82AC-4809FEDE1EA2}">
      <dgm:prSet/>
      <dgm:spPr/>
      <dgm:t>
        <a:bodyPr/>
        <a:lstStyle/>
        <a:p>
          <a:endParaRPr lang="en-IN"/>
        </a:p>
      </dgm:t>
    </dgm:pt>
    <dgm:pt modelId="{063B9588-2D8A-4B00-8AAC-62369855DD94}" type="sibTrans" cxnId="{A3F19135-2036-4660-82AC-4809FEDE1EA2}">
      <dgm:prSet/>
      <dgm:spPr/>
      <dgm:t>
        <a:bodyPr/>
        <a:lstStyle/>
        <a:p>
          <a:endParaRPr lang="en-IN"/>
        </a:p>
      </dgm:t>
    </dgm:pt>
    <dgm:pt modelId="{1AC03E92-A30E-4694-A01D-CD9B27D5A46D}" type="pres">
      <dgm:prSet presAssocID="{5AF32F72-41A4-4CDD-BC7C-45A9B75ADE5E}" presName="diagram" presStyleCnt="0">
        <dgm:presLayoutVars>
          <dgm:dir/>
          <dgm:resizeHandles val="exact"/>
        </dgm:presLayoutVars>
      </dgm:prSet>
      <dgm:spPr/>
    </dgm:pt>
    <dgm:pt modelId="{C949F932-DA1F-4DD9-A46E-7445AC1878D8}" type="pres">
      <dgm:prSet presAssocID="{0D0D4753-3CB0-41DE-A4E6-08F3ECD7B140}" presName="node" presStyleLbl="node1" presStyleIdx="0" presStyleCnt="4">
        <dgm:presLayoutVars>
          <dgm:bulletEnabled val="1"/>
        </dgm:presLayoutVars>
      </dgm:prSet>
      <dgm:spPr/>
    </dgm:pt>
    <dgm:pt modelId="{850F5205-1EC9-4D2B-B0BE-342DB87989FE}" type="pres">
      <dgm:prSet presAssocID="{43D5D2AD-D08F-4BFF-91CB-D2A7811802C2}" presName="sibTrans" presStyleCnt="0"/>
      <dgm:spPr/>
    </dgm:pt>
    <dgm:pt modelId="{9596505F-F56A-45D5-BC98-A3AB4FA5A760}" type="pres">
      <dgm:prSet presAssocID="{CB71678F-652E-40D2-8F50-DE55DE146A89}" presName="node" presStyleLbl="node1" presStyleIdx="1" presStyleCnt="4">
        <dgm:presLayoutVars>
          <dgm:bulletEnabled val="1"/>
        </dgm:presLayoutVars>
      </dgm:prSet>
      <dgm:spPr/>
    </dgm:pt>
    <dgm:pt modelId="{3F8062B1-21ED-4760-BB6D-503123B4FD38}" type="pres">
      <dgm:prSet presAssocID="{951082B6-27CA-429D-A5E9-EC1A40ACFC45}" presName="sibTrans" presStyleCnt="0"/>
      <dgm:spPr/>
    </dgm:pt>
    <dgm:pt modelId="{858F8612-659B-4484-B3C9-6093F54579AD}" type="pres">
      <dgm:prSet presAssocID="{C279962C-D6B2-4A0B-BA9E-2375ABCE4E89}" presName="node" presStyleLbl="node1" presStyleIdx="2" presStyleCnt="4">
        <dgm:presLayoutVars>
          <dgm:bulletEnabled val="1"/>
        </dgm:presLayoutVars>
      </dgm:prSet>
      <dgm:spPr/>
    </dgm:pt>
    <dgm:pt modelId="{2BEB4296-8EFB-419B-9F5A-174074D159FA}" type="pres">
      <dgm:prSet presAssocID="{70F70050-5821-4BBB-AA20-2C03B40CDF76}" presName="sibTrans" presStyleCnt="0"/>
      <dgm:spPr/>
    </dgm:pt>
    <dgm:pt modelId="{5CFA1FFF-7D92-4867-9DF6-EF80B0E8ABEA}" type="pres">
      <dgm:prSet presAssocID="{16C714C9-3C21-4737-9F02-779756EE5D7A}" presName="node" presStyleLbl="node1" presStyleIdx="3" presStyleCnt="4">
        <dgm:presLayoutVars>
          <dgm:bulletEnabled val="1"/>
        </dgm:presLayoutVars>
      </dgm:prSet>
      <dgm:spPr/>
    </dgm:pt>
  </dgm:ptLst>
  <dgm:cxnLst>
    <dgm:cxn modelId="{96153F09-4C93-4B5D-8F09-4B6FDFF04448}" type="presOf" srcId="{0D0D4753-3CB0-41DE-A4E6-08F3ECD7B140}" destId="{C949F932-DA1F-4DD9-A46E-7445AC1878D8}" srcOrd="0" destOrd="0" presId="urn:microsoft.com/office/officeart/2005/8/layout/default"/>
    <dgm:cxn modelId="{A9871912-510B-47EC-B83E-0B375AA8BAB9}" type="presOf" srcId="{16C714C9-3C21-4737-9F02-779756EE5D7A}" destId="{5CFA1FFF-7D92-4867-9DF6-EF80B0E8ABEA}" srcOrd="0" destOrd="0" presId="urn:microsoft.com/office/officeart/2005/8/layout/default"/>
    <dgm:cxn modelId="{6DD1D314-F51F-4726-A83E-E7AC876A0FC7}" srcId="{5AF32F72-41A4-4CDD-BC7C-45A9B75ADE5E}" destId="{C279962C-D6B2-4A0B-BA9E-2375ABCE4E89}" srcOrd="2" destOrd="0" parTransId="{C9BD7FE4-7EA7-44DF-B6EB-0B0B8CA780FF}" sibTransId="{70F70050-5821-4BBB-AA20-2C03B40CDF76}"/>
    <dgm:cxn modelId="{6719832B-15DE-46AF-8ABF-10A2ED7EEE5A}" srcId="{5AF32F72-41A4-4CDD-BC7C-45A9B75ADE5E}" destId="{0D0D4753-3CB0-41DE-A4E6-08F3ECD7B140}" srcOrd="0" destOrd="0" parTransId="{47E76692-2CC3-41FC-AD1D-4D8CF1108845}" sibTransId="{43D5D2AD-D08F-4BFF-91CB-D2A7811802C2}"/>
    <dgm:cxn modelId="{A3F19135-2036-4660-82AC-4809FEDE1EA2}" srcId="{5AF32F72-41A4-4CDD-BC7C-45A9B75ADE5E}" destId="{16C714C9-3C21-4737-9F02-779756EE5D7A}" srcOrd="3" destOrd="0" parTransId="{A5783251-2D44-4E3F-8186-2E1ABF607FE4}" sibTransId="{063B9588-2D8A-4B00-8AAC-62369855DD94}"/>
    <dgm:cxn modelId="{E3FC105C-2A5A-4222-BDF7-B2A79A00A9B6}" type="presOf" srcId="{5AF32F72-41A4-4CDD-BC7C-45A9B75ADE5E}" destId="{1AC03E92-A30E-4694-A01D-CD9B27D5A46D}" srcOrd="0" destOrd="0" presId="urn:microsoft.com/office/officeart/2005/8/layout/default"/>
    <dgm:cxn modelId="{551CA04B-7739-4BDC-ACD6-D4B957C0E915}" type="presOf" srcId="{CB71678F-652E-40D2-8F50-DE55DE146A89}" destId="{9596505F-F56A-45D5-BC98-A3AB4FA5A760}" srcOrd="0" destOrd="0" presId="urn:microsoft.com/office/officeart/2005/8/layout/default"/>
    <dgm:cxn modelId="{6D005B8A-DBE2-4960-AD27-E3DEE5E963ED}" srcId="{5AF32F72-41A4-4CDD-BC7C-45A9B75ADE5E}" destId="{CB71678F-652E-40D2-8F50-DE55DE146A89}" srcOrd="1" destOrd="0" parTransId="{FF8F2B05-5227-43A4-9F8D-819028D6E52B}" sibTransId="{951082B6-27CA-429D-A5E9-EC1A40ACFC45}"/>
    <dgm:cxn modelId="{761D1AB7-940F-466F-8A97-398FEE1E85B2}" type="presOf" srcId="{C279962C-D6B2-4A0B-BA9E-2375ABCE4E89}" destId="{858F8612-659B-4484-B3C9-6093F54579AD}" srcOrd="0" destOrd="0" presId="urn:microsoft.com/office/officeart/2005/8/layout/default"/>
    <dgm:cxn modelId="{DFA9FD55-BB32-4CBD-A649-9C42F4812528}" type="presParOf" srcId="{1AC03E92-A30E-4694-A01D-CD9B27D5A46D}" destId="{C949F932-DA1F-4DD9-A46E-7445AC1878D8}" srcOrd="0" destOrd="0" presId="urn:microsoft.com/office/officeart/2005/8/layout/default"/>
    <dgm:cxn modelId="{0F4F7365-7CF1-47E1-A5AA-C6245AC19427}" type="presParOf" srcId="{1AC03E92-A30E-4694-A01D-CD9B27D5A46D}" destId="{850F5205-1EC9-4D2B-B0BE-342DB87989FE}" srcOrd="1" destOrd="0" presId="urn:microsoft.com/office/officeart/2005/8/layout/default"/>
    <dgm:cxn modelId="{D87A5314-9D18-4A98-8454-BE1734A1CC5D}" type="presParOf" srcId="{1AC03E92-A30E-4694-A01D-CD9B27D5A46D}" destId="{9596505F-F56A-45D5-BC98-A3AB4FA5A760}" srcOrd="2" destOrd="0" presId="urn:microsoft.com/office/officeart/2005/8/layout/default"/>
    <dgm:cxn modelId="{2689C61F-B4F9-4081-86C7-3FF0A8910693}" type="presParOf" srcId="{1AC03E92-A30E-4694-A01D-CD9B27D5A46D}" destId="{3F8062B1-21ED-4760-BB6D-503123B4FD38}" srcOrd="3" destOrd="0" presId="urn:microsoft.com/office/officeart/2005/8/layout/default"/>
    <dgm:cxn modelId="{86E9C340-A9D9-4887-A756-407126880166}" type="presParOf" srcId="{1AC03E92-A30E-4694-A01D-CD9B27D5A46D}" destId="{858F8612-659B-4484-B3C9-6093F54579AD}" srcOrd="4" destOrd="0" presId="urn:microsoft.com/office/officeart/2005/8/layout/default"/>
    <dgm:cxn modelId="{2E3E446F-EFC6-49DE-B0CD-10F8361C2735}" type="presParOf" srcId="{1AC03E92-A30E-4694-A01D-CD9B27D5A46D}" destId="{2BEB4296-8EFB-419B-9F5A-174074D159FA}" srcOrd="5" destOrd="0" presId="urn:microsoft.com/office/officeart/2005/8/layout/default"/>
    <dgm:cxn modelId="{393D8796-1871-4D77-9379-274AF7ED356C}" type="presParOf" srcId="{1AC03E92-A30E-4694-A01D-CD9B27D5A46D}" destId="{5CFA1FFF-7D92-4867-9DF6-EF80B0E8ABE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1D94E39-5DE4-4C85-B320-CCA161644D73}"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IN"/>
        </a:p>
      </dgm:t>
    </dgm:pt>
    <dgm:pt modelId="{634AF34E-DA7E-4DFB-AED3-40254EEFF77F}">
      <dgm:prSet phldrT="[Text]" custT="1"/>
      <dgm:spPr/>
      <dgm:t>
        <a:bodyPr/>
        <a:lstStyle/>
        <a:p>
          <a:r>
            <a:rPr lang="en-IN" sz="1800" dirty="0"/>
            <a:t>1-7-17 to 8-10-19</a:t>
          </a:r>
        </a:p>
      </dgm:t>
    </dgm:pt>
    <dgm:pt modelId="{222E7024-BACE-4289-96E5-034208E23840}" type="parTrans" cxnId="{5BAFEA2B-4AB3-4979-BB01-3AA3A39984B9}">
      <dgm:prSet/>
      <dgm:spPr/>
      <dgm:t>
        <a:bodyPr/>
        <a:lstStyle/>
        <a:p>
          <a:endParaRPr lang="en-IN"/>
        </a:p>
      </dgm:t>
    </dgm:pt>
    <dgm:pt modelId="{B9014B4A-4430-455F-BF56-012282EAD3D8}" type="sibTrans" cxnId="{5BAFEA2B-4AB3-4979-BB01-3AA3A39984B9}">
      <dgm:prSet/>
      <dgm:spPr/>
      <dgm:t>
        <a:bodyPr/>
        <a:lstStyle/>
        <a:p>
          <a:endParaRPr lang="en-IN"/>
        </a:p>
      </dgm:t>
    </dgm:pt>
    <dgm:pt modelId="{8E79CA95-6891-4408-80BB-6480EE883C26}">
      <dgm:prSet phldrT="[Text]" custT="1"/>
      <dgm:spPr/>
      <dgm:t>
        <a:bodyPr/>
        <a:lstStyle/>
        <a:p>
          <a:pPr algn="l"/>
          <a:r>
            <a:rPr lang="en-IN" sz="1800" dirty="0"/>
            <a:t>GSTR-2A / 3B matching was not mandatory </a:t>
          </a:r>
        </a:p>
      </dgm:t>
    </dgm:pt>
    <dgm:pt modelId="{B9854CFB-2C1D-49F5-AB18-9E1F4F28E26A}" type="parTrans" cxnId="{C4AFDE43-FEC5-408A-92C9-1D2A44D8B2FE}">
      <dgm:prSet/>
      <dgm:spPr/>
      <dgm:t>
        <a:bodyPr/>
        <a:lstStyle/>
        <a:p>
          <a:endParaRPr lang="en-IN"/>
        </a:p>
      </dgm:t>
    </dgm:pt>
    <dgm:pt modelId="{9D030D0F-D874-46FB-913E-EA7527E5CF63}" type="sibTrans" cxnId="{C4AFDE43-FEC5-408A-92C9-1D2A44D8B2FE}">
      <dgm:prSet/>
      <dgm:spPr/>
      <dgm:t>
        <a:bodyPr/>
        <a:lstStyle/>
        <a:p>
          <a:endParaRPr lang="en-IN"/>
        </a:p>
      </dgm:t>
    </dgm:pt>
    <dgm:pt modelId="{8F683903-AE11-4676-A374-80430DD56F28}">
      <dgm:prSet phldrT="[Text]" custT="1"/>
      <dgm:spPr/>
      <dgm:t>
        <a:bodyPr/>
        <a:lstStyle/>
        <a:p>
          <a:r>
            <a:rPr lang="en-IN" sz="1800" dirty="0"/>
            <a:t>9-10-2019 to 31-12-2021</a:t>
          </a:r>
        </a:p>
      </dgm:t>
    </dgm:pt>
    <dgm:pt modelId="{C2C568EB-4E77-4D74-B6D6-96221E7EEE96}" type="parTrans" cxnId="{5439D1AD-4262-4588-9765-C059BD38E02A}">
      <dgm:prSet/>
      <dgm:spPr/>
      <dgm:t>
        <a:bodyPr/>
        <a:lstStyle/>
        <a:p>
          <a:endParaRPr lang="en-IN"/>
        </a:p>
      </dgm:t>
    </dgm:pt>
    <dgm:pt modelId="{D7371FFD-C234-42F9-B749-2359337FA6DE}" type="sibTrans" cxnId="{5439D1AD-4262-4588-9765-C059BD38E02A}">
      <dgm:prSet/>
      <dgm:spPr/>
      <dgm:t>
        <a:bodyPr/>
        <a:lstStyle/>
        <a:p>
          <a:endParaRPr lang="en-IN"/>
        </a:p>
      </dgm:t>
    </dgm:pt>
    <dgm:pt modelId="{89F2B50A-3CBA-4B85-B95A-09AA67AFF69B}">
      <dgm:prSet phldrT="[Text]" custT="1"/>
      <dgm:spPr/>
      <dgm:t>
        <a:bodyPr/>
        <a:lstStyle/>
        <a:p>
          <a:pPr algn="l"/>
          <a:r>
            <a:rPr lang="en-IN" sz="1800" dirty="0"/>
            <a:t>GSTR-2A/ 3B matching was required up to extent of 120 % / 110% or 105%</a:t>
          </a:r>
        </a:p>
        <a:p>
          <a:pPr algn="l"/>
          <a:r>
            <a:rPr lang="en-IN" sz="1800" dirty="0"/>
            <a:t>Matching could have been done on gross basis post-facto</a:t>
          </a:r>
        </a:p>
        <a:p>
          <a:pPr algn="l"/>
          <a:r>
            <a:rPr lang="en-IN" sz="1800" dirty="0"/>
            <a:t>Take certificate from supplier basis above limits</a:t>
          </a:r>
        </a:p>
      </dgm:t>
    </dgm:pt>
    <dgm:pt modelId="{51BEE361-5F28-4896-B9A2-9922B6B7C611}" type="parTrans" cxnId="{2B5EF2FD-E98A-4E11-8459-8B0ECE63D67F}">
      <dgm:prSet/>
      <dgm:spPr/>
      <dgm:t>
        <a:bodyPr/>
        <a:lstStyle/>
        <a:p>
          <a:endParaRPr lang="en-IN"/>
        </a:p>
      </dgm:t>
    </dgm:pt>
    <dgm:pt modelId="{F510A668-CA7E-440A-9738-7841DD1E6FC6}" type="sibTrans" cxnId="{2B5EF2FD-E98A-4E11-8459-8B0ECE63D67F}">
      <dgm:prSet/>
      <dgm:spPr/>
      <dgm:t>
        <a:bodyPr/>
        <a:lstStyle/>
        <a:p>
          <a:endParaRPr lang="en-IN"/>
        </a:p>
      </dgm:t>
    </dgm:pt>
    <dgm:pt modelId="{0D4EB243-B427-4799-B3EA-831CBBD3F2A8}">
      <dgm:prSet phldrT="[Text]" custT="1"/>
      <dgm:spPr/>
      <dgm:t>
        <a:bodyPr/>
        <a:lstStyle/>
        <a:p>
          <a:r>
            <a:rPr lang="en-IN" sz="1800" dirty="0"/>
            <a:t>1-1-2022 to 30-09-2022</a:t>
          </a:r>
        </a:p>
      </dgm:t>
    </dgm:pt>
    <dgm:pt modelId="{C9E13C4E-649B-48DB-90AB-5260990D4A39}" type="parTrans" cxnId="{69503357-A728-49D3-97F8-E0B6428FB38A}">
      <dgm:prSet/>
      <dgm:spPr/>
      <dgm:t>
        <a:bodyPr/>
        <a:lstStyle/>
        <a:p>
          <a:endParaRPr lang="en-IN"/>
        </a:p>
      </dgm:t>
    </dgm:pt>
    <dgm:pt modelId="{2CD79561-0987-43CF-AB89-2338595D39E4}" type="sibTrans" cxnId="{69503357-A728-49D3-97F8-E0B6428FB38A}">
      <dgm:prSet/>
      <dgm:spPr/>
      <dgm:t>
        <a:bodyPr/>
        <a:lstStyle/>
        <a:p>
          <a:endParaRPr lang="en-IN"/>
        </a:p>
      </dgm:t>
    </dgm:pt>
    <dgm:pt modelId="{3859AA06-A4A9-4406-95CC-BA4C2E8E6E8B}">
      <dgm:prSet phldrT="[Text]" custT="1"/>
      <dgm:spPr/>
      <dgm:t>
        <a:bodyPr/>
        <a:lstStyle/>
        <a:p>
          <a:pPr algn="l"/>
          <a:r>
            <a:rPr lang="en-IN" sz="1800" dirty="0"/>
            <a:t>GSTR-2B / 3B matching is mandatory.</a:t>
          </a:r>
        </a:p>
        <a:p>
          <a:pPr algn="l"/>
          <a:endParaRPr lang="en-IN" sz="1800" dirty="0"/>
        </a:p>
        <a:p>
          <a:pPr algn="l"/>
          <a:r>
            <a:rPr lang="en-IN" sz="1800" dirty="0"/>
            <a:t>The matching has to be on individual invoice level but not on gross level </a:t>
          </a:r>
        </a:p>
        <a:p>
          <a:pPr algn="l"/>
          <a:r>
            <a:rPr lang="en-IN" sz="1800" dirty="0"/>
            <a:t>GSTR-3B filing status of supplier is irrelevant</a:t>
          </a:r>
        </a:p>
      </dgm:t>
    </dgm:pt>
    <dgm:pt modelId="{6E69A406-E521-4F7C-867C-739A2EB818DB}" type="parTrans" cxnId="{B578E18A-2E08-4BAC-9A6F-8B8B2D04D206}">
      <dgm:prSet/>
      <dgm:spPr/>
      <dgm:t>
        <a:bodyPr/>
        <a:lstStyle/>
        <a:p>
          <a:endParaRPr lang="en-IN"/>
        </a:p>
      </dgm:t>
    </dgm:pt>
    <dgm:pt modelId="{7283C87C-043D-4A8D-8264-72AE5E3A09B7}" type="sibTrans" cxnId="{B578E18A-2E08-4BAC-9A6F-8B8B2D04D206}">
      <dgm:prSet/>
      <dgm:spPr/>
      <dgm:t>
        <a:bodyPr/>
        <a:lstStyle/>
        <a:p>
          <a:endParaRPr lang="en-IN"/>
        </a:p>
      </dgm:t>
    </dgm:pt>
    <dgm:pt modelId="{29C07BC9-54D6-466A-9F9B-18FF2F4C10BB}">
      <dgm:prSet phldrT="[Text]" custT="1"/>
      <dgm:spPr/>
      <dgm:t>
        <a:bodyPr/>
        <a:lstStyle/>
        <a:p>
          <a:pPr algn="l"/>
          <a:r>
            <a:rPr lang="en-IN" sz="1800" dirty="0"/>
            <a:t>All notices for reversal of ITC are invalid</a:t>
          </a:r>
        </a:p>
        <a:p>
          <a:pPr algn="l"/>
          <a:r>
            <a:rPr lang="en-IN" sz="1800" dirty="0"/>
            <a:t>Take certificate from supplier </a:t>
          </a:r>
        </a:p>
        <a:p>
          <a:pPr algn="l"/>
          <a:r>
            <a:rPr lang="en-IN" sz="1800" dirty="0"/>
            <a:t>If certificate not possible, contents on merits</a:t>
          </a:r>
        </a:p>
      </dgm:t>
    </dgm:pt>
    <dgm:pt modelId="{DB0DED32-02BE-418F-A2AF-60D59EB2ADC6}" type="parTrans" cxnId="{1BB7417E-30CC-4549-8557-5C354ADCE56A}">
      <dgm:prSet/>
      <dgm:spPr/>
      <dgm:t>
        <a:bodyPr/>
        <a:lstStyle/>
        <a:p>
          <a:endParaRPr lang="en-IN"/>
        </a:p>
      </dgm:t>
    </dgm:pt>
    <dgm:pt modelId="{FE850ADB-4869-47BA-BCF7-A3A1141E95F6}" type="sibTrans" cxnId="{1BB7417E-30CC-4549-8557-5C354ADCE56A}">
      <dgm:prSet/>
      <dgm:spPr/>
      <dgm:t>
        <a:bodyPr/>
        <a:lstStyle/>
        <a:p>
          <a:endParaRPr lang="en-IN"/>
        </a:p>
      </dgm:t>
    </dgm:pt>
    <dgm:pt modelId="{FFF7C350-5E02-4B79-BC3F-9718E23669D3}">
      <dgm:prSet phldrT="[Text]" custT="1"/>
      <dgm:spPr/>
      <dgm:t>
        <a:bodyPr/>
        <a:lstStyle/>
        <a:p>
          <a:pPr algn="l"/>
          <a:r>
            <a:rPr lang="en-IN" sz="1800" dirty="0"/>
            <a:t>From 1-10-2022</a:t>
          </a:r>
        </a:p>
      </dgm:t>
    </dgm:pt>
    <dgm:pt modelId="{960FE186-DE73-480D-900D-621DB2115CB2}" type="parTrans" cxnId="{8A771F67-FFAB-412D-9A66-6E8E741732A0}">
      <dgm:prSet/>
      <dgm:spPr/>
      <dgm:t>
        <a:bodyPr/>
        <a:lstStyle/>
        <a:p>
          <a:endParaRPr lang="en-IN"/>
        </a:p>
      </dgm:t>
    </dgm:pt>
    <dgm:pt modelId="{0FEC245A-F708-49D3-BCD7-879BF9F93198}" type="sibTrans" cxnId="{8A771F67-FFAB-412D-9A66-6E8E741732A0}">
      <dgm:prSet/>
      <dgm:spPr/>
      <dgm:t>
        <a:bodyPr/>
        <a:lstStyle/>
        <a:p>
          <a:endParaRPr lang="en-IN"/>
        </a:p>
      </dgm:t>
    </dgm:pt>
    <dgm:pt modelId="{C05E391B-BADD-48AF-A111-61B4A88CEB7D}">
      <dgm:prSet custT="1"/>
      <dgm:spPr/>
      <dgm:t>
        <a:bodyPr/>
        <a:lstStyle/>
        <a:p>
          <a:pPr algn="l"/>
          <a:r>
            <a:rPr lang="en-IN" sz="1800" dirty="0"/>
            <a:t>GSTR-2B /3B matching is mandatory</a:t>
          </a:r>
        </a:p>
        <a:p>
          <a:pPr algn="l"/>
          <a:endParaRPr lang="en-IN" sz="1800" dirty="0"/>
        </a:p>
        <a:p>
          <a:pPr algn="l"/>
          <a:r>
            <a:rPr lang="en-IN" sz="1800" dirty="0"/>
            <a:t>GSR-2A / GSTR-3B yearly matching is mandatory. </a:t>
          </a:r>
        </a:p>
        <a:p>
          <a:pPr algn="l"/>
          <a:r>
            <a:rPr lang="en-IN" sz="1800" dirty="0"/>
            <a:t>Non filing of GSTR-3B to cause ITC reversal subject to subsequent reclaiming on filing of GSTR 3B</a:t>
          </a:r>
        </a:p>
      </dgm:t>
    </dgm:pt>
    <dgm:pt modelId="{A155C4A3-5228-49ED-94DB-FDA8EDCDEC4D}" type="parTrans" cxnId="{793F7720-5730-45CC-BBFF-8C029D580AE1}">
      <dgm:prSet/>
      <dgm:spPr/>
      <dgm:t>
        <a:bodyPr/>
        <a:lstStyle/>
        <a:p>
          <a:endParaRPr lang="en-IN"/>
        </a:p>
      </dgm:t>
    </dgm:pt>
    <dgm:pt modelId="{9668972D-6B89-4E2C-85F7-599FAC37E6EF}" type="sibTrans" cxnId="{793F7720-5730-45CC-BBFF-8C029D580AE1}">
      <dgm:prSet/>
      <dgm:spPr/>
      <dgm:t>
        <a:bodyPr/>
        <a:lstStyle/>
        <a:p>
          <a:endParaRPr lang="en-IN"/>
        </a:p>
      </dgm:t>
    </dgm:pt>
    <dgm:pt modelId="{A3239476-33B9-4574-B6E2-448D126DE51D}" type="pres">
      <dgm:prSet presAssocID="{81D94E39-5DE4-4C85-B320-CCA161644D73}" presName="Name0" presStyleCnt="0">
        <dgm:presLayoutVars>
          <dgm:chMax val="7"/>
          <dgm:chPref val="5"/>
          <dgm:dir/>
          <dgm:animOne val="branch"/>
          <dgm:animLvl val="lvl"/>
        </dgm:presLayoutVars>
      </dgm:prSet>
      <dgm:spPr/>
    </dgm:pt>
    <dgm:pt modelId="{A84C55C1-6CE0-40C9-9684-6438436B3988}" type="pres">
      <dgm:prSet presAssocID="{FFF7C350-5E02-4B79-BC3F-9718E23669D3}" presName="ChildAccent4" presStyleCnt="0"/>
      <dgm:spPr/>
    </dgm:pt>
    <dgm:pt modelId="{D190E8EB-4870-47CA-AFAA-CA31875E9164}" type="pres">
      <dgm:prSet presAssocID="{FFF7C350-5E02-4B79-BC3F-9718E23669D3}" presName="ChildAccent" presStyleLbl="alignImgPlace1" presStyleIdx="0" presStyleCnt="4"/>
      <dgm:spPr/>
    </dgm:pt>
    <dgm:pt modelId="{0D377097-093F-433C-84E7-99315362C52A}" type="pres">
      <dgm:prSet presAssocID="{FFF7C350-5E02-4B79-BC3F-9718E23669D3}" presName="Child4" presStyleLbl="revTx" presStyleIdx="0" presStyleCnt="0">
        <dgm:presLayoutVars>
          <dgm:chMax val="0"/>
          <dgm:chPref val="0"/>
          <dgm:bulletEnabled val="1"/>
        </dgm:presLayoutVars>
      </dgm:prSet>
      <dgm:spPr/>
    </dgm:pt>
    <dgm:pt modelId="{893880C7-45F1-45B9-AB3B-680FDE5A9362}" type="pres">
      <dgm:prSet presAssocID="{FFF7C350-5E02-4B79-BC3F-9718E23669D3}" presName="Parent4" presStyleLbl="node1" presStyleIdx="0" presStyleCnt="4">
        <dgm:presLayoutVars>
          <dgm:chMax val="2"/>
          <dgm:chPref val="1"/>
          <dgm:bulletEnabled val="1"/>
        </dgm:presLayoutVars>
      </dgm:prSet>
      <dgm:spPr/>
    </dgm:pt>
    <dgm:pt modelId="{F92262FD-3D86-4945-B490-C52B88AFFD9A}" type="pres">
      <dgm:prSet presAssocID="{0D4EB243-B427-4799-B3EA-831CBBD3F2A8}" presName="ChildAccent3" presStyleCnt="0"/>
      <dgm:spPr/>
    </dgm:pt>
    <dgm:pt modelId="{A77DA769-FF5B-484F-AA2E-414B2941C6E5}" type="pres">
      <dgm:prSet presAssocID="{0D4EB243-B427-4799-B3EA-831CBBD3F2A8}" presName="ChildAccent" presStyleLbl="alignImgPlace1" presStyleIdx="1" presStyleCnt="4"/>
      <dgm:spPr/>
    </dgm:pt>
    <dgm:pt modelId="{2BC7EC49-94BB-4C94-B206-0EB44F6BF1C5}" type="pres">
      <dgm:prSet presAssocID="{0D4EB243-B427-4799-B3EA-831CBBD3F2A8}" presName="Child3" presStyleLbl="revTx" presStyleIdx="0" presStyleCnt="0">
        <dgm:presLayoutVars>
          <dgm:chMax val="0"/>
          <dgm:chPref val="0"/>
          <dgm:bulletEnabled val="1"/>
        </dgm:presLayoutVars>
      </dgm:prSet>
      <dgm:spPr/>
    </dgm:pt>
    <dgm:pt modelId="{64791A71-FD1C-4D3B-AC9B-1ED26AB3E9BB}" type="pres">
      <dgm:prSet presAssocID="{0D4EB243-B427-4799-B3EA-831CBBD3F2A8}" presName="Parent3" presStyleLbl="node1" presStyleIdx="1" presStyleCnt="4">
        <dgm:presLayoutVars>
          <dgm:chMax val="2"/>
          <dgm:chPref val="1"/>
          <dgm:bulletEnabled val="1"/>
        </dgm:presLayoutVars>
      </dgm:prSet>
      <dgm:spPr/>
    </dgm:pt>
    <dgm:pt modelId="{AC62033F-9215-4F9B-AC90-064FA2EFD7E7}" type="pres">
      <dgm:prSet presAssocID="{8F683903-AE11-4676-A374-80430DD56F28}" presName="ChildAccent2" presStyleCnt="0"/>
      <dgm:spPr/>
    </dgm:pt>
    <dgm:pt modelId="{6511B4CA-1848-409D-B881-F3F2B62BA9BC}" type="pres">
      <dgm:prSet presAssocID="{8F683903-AE11-4676-A374-80430DD56F28}" presName="ChildAccent" presStyleLbl="alignImgPlace1" presStyleIdx="2" presStyleCnt="4"/>
      <dgm:spPr/>
    </dgm:pt>
    <dgm:pt modelId="{E87BDC85-F594-48FF-BFC4-4695546D8647}" type="pres">
      <dgm:prSet presAssocID="{8F683903-AE11-4676-A374-80430DD56F28}" presName="Child2" presStyleLbl="revTx" presStyleIdx="0" presStyleCnt="0">
        <dgm:presLayoutVars>
          <dgm:chMax val="0"/>
          <dgm:chPref val="0"/>
          <dgm:bulletEnabled val="1"/>
        </dgm:presLayoutVars>
      </dgm:prSet>
      <dgm:spPr/>
    </dgm:pt>
    <dgm:pt modelId="{73B01B0B-0EA3-426B-AF74-F4034B9EDE06}" type="pres">
      <dgm:prSet presAssocID="{8F683903-AE11-4676-A374-80430DD56F28}" presName="Parent2" presStyleLbl="node1" presStyleIdx="2" presStyleCnt="4">
        <dgm:presLayoutVars>
          <dgm:chMax val="2"/>
          <dgm:chPref val="1"/>
          <dgm:bulletEnabled val="1"/>
        </dgm:presLayoutVars>
      </dgm:prSet>
      <dgm:spPr/>
    </dgm:pt>
    <dgm:pt modelId="{FED1FC13-F380-433D-879C-F0D514E5C83B}" type="pres">
      <dgm:prSet presAssocID="{634AF34E-DA7E-4DFB-AED3-40254EEFF77F}" presName="ChildAccent1" presStyleCnt="0"/>
      <dgm:spPr/>
    </dgm:pt>
    <dgm:pt modelId="{37592F74-7AE3-443F-B03F-DC5363BE3C74}" type="pres">
      <dgm:prSet presAssocID="{634AF34E-DA7E-4DFB-AED3-40254EEFF77F}" presName="ChildAccent" presStyleLbl="alignImgPlace1" presStyleIdx="3" presStyleCnt="4"/>
      <dgm:spPr/>
    </dgm:pt>
    <dgm:pt modelId="{4602B808-2323-465E-A4F4-9CE203AF061F}" type="pres">
      <dgm:prSet presAssocID="{634AF34E-DA7E-4DFB-AED3-40254EEFF77F}" presName="Child1" presStyleLbl="revTx" presStyleIdx="0" presStyleCnt="0">
        <dgm:presLayoutVars>
          <dgm:chMax val="0"/>
          <dgm:chPref val="0"/>
          <dgm:bulletEnabled val="1"/>
        </dgm:presLayoutVars>
      </dgm:prSet>
      <dgm:spPr/>
    </dgm:pt>
    <dgm:pt modelId="{5D7B6843-7003-4C29-AC34-E4422F44691C}" type="pres">
      <dgm:prSet presAssocID="{634AF34E-DA7E-4DFB-AED3-40254EEFF77F}" presName="Parent1" presStyleLbl="node1" presStyleIdx="3" presStyleCnt="4">
        <dgm:presLayoutVars>
          <dgm:chMax val="2"/>
          <dgm:chPref val="1"/>
          <dgm:bulletEnabled val="1"/>
        </dgm:presLayoutVars>
      </dgm:prSet>
      <dgm:spPr/>
    </dgm:pt>
  </dgm:ptLst>
  <dgm:cxnLst>
    <dgm:cxn modelId="{6AC0A107-CC5E-4512-9EBD-7C1AAB20A127}" type="presOf" srcId="{29C07BC9-54D6-466A-9F9B-18FF2F4C10BB}" destId="{37592F74-7AE3-443F-B03F-DC5363BE3C74}" srcOrd="0" destOrd="1" presId="urn:microsoft.com/office/officeart/2011/layout/InterconnectedBlockProcess"/>
    <dgm:cxn modelId="{793F7720-5730-45CC-BBFF-8C029D580AE1}" srcId="{FFF7C350-5E02-4B79-BC3F-9718E23669D3}" destId="{C05E391B-BADD-48AF-A111-61B4A88CEB7D}" srcOrd="0" destOrd="0" parTransId="{A155C4A3-5228-49ED-94DB-FDA8EDCDEC4D}" sibTransId="{9668972D-6B89-4E2C-85F7-599FAC37E6EF}"/>
    <dgm:cxn modelId="{5BAFEA2B-4AB3-4979-BB01-3AA3A39984B9}" srcId="{81D94E39-5DE4-4C85-B320-CCA161644D73}" destId="{634AF34E-DA7E-4DFB-AED3-40254EEFF77F}" srcOrd="0" destOrd="0" parTransId="{222E7024-BACE-4289-96E5-034208E23840}" sibTransId="{B9014B4A-4430-455F-BF56-012282EAD3D8}"/>
    <dgm:cxn modelId="{0A861B3A-72B4-438A-BBD3-14D04A2CCA2A}" type="presOf" srcId="{81D94E39-5DE4-4C85-B320-CCA161644D73}" destId="{A3239476-33B9-4574-B6E2-448D126DE51D}" srcOrd="0" destOrd="0" presId="urn:microsoft.com/office/officeart/2011/layout/InterconnectedBlockProcess"/>
    <dgm:cxn modelId="{89D7135F-7B7D-4980-9B05-F644A6CE1FED}" type="presOf" srcId="{C05E391B-BADD-48AF-A111-61B4A88CEB7D}" destId="{D190E8EB-4870-47CA-AFAA-CA31875E9164}" srcOrd="0" destOrd="0" presId="urn:microsoft.com/office/officeart/2011/layout/InterconnectedBlockProcess"/>
    <dgm:cxn modelId="{C4AFDE43-FEC5-408A-92C9-1D2A44D8B2FE}" srcId="{634AF34E-DA7E-4DFB-AED3-40254EEFF77F}" destId="{8E79CA95-6891-4408-80BB-6480EE883C26}" srcOrd="0" destOrd="0" parTransId="{B9854CFB-2C1D-49F5-AB18-9E1F4F28E26A}" sibTransId="{9D030D0F-D874-46FB-913E-EA7527E5CF63}"/>
    <dgm:cxn modelId="{8A771F67-FFAB-412D-9A66-6E8E741732A0}" srcId="{81D94E39-5DE4-4C85-B320-CCA161644D73}" destId="{FFF7C350-5E02-4B79-BC3F-9718E23669D3}" srcOrd="3" destOrd="0" parTransId="{960FE186-DE73-480D-900D-621DB2115CB2}" sibTransId="{0FEC245A-F708-49D3-BCD7-879BF9F93198}"/>
    <dgm:cxn modelId="{EA00BC47-5E21-4DC5-86DB-3213B95705CC}" type="presOf" srcId="{8F683903-AE11-4676-A374-80430DD56F28}" destId="{73B01B0B-0EA3-426B-AF74-F4034B9EDE06}" srcOrd="0" destOrd="0" presId="urn:microsoft.com/office/officeart/2011/layout/InterconnectedBlockProcess"/>
    <dgm:cxn modelId="{4593D950-9541-4C41-9CD5-14CE9390C104}" type="presOf" srcId="{FFF7C350-5E02-4B79-BC3F-9718E23669D3}" destId="{893880C7-45F1-45B9-AB3B-680FDE5A9362}" srcOrd="0" destOrd="0" presId="urn:microsoft.com/office/officeart/2011/layout/InterconnectedBlockProcess"/>
    <dgm:cxn modelId="{3F7CF450-A0A6-488B-B257-2EC69ED65677}" type="presOf" srcId="{8E79CA95-6891-4408-80BB-6480EE883C26}" destId="{4602B808-2323-465E-A4F4-9CE203AF061F}" srcOrd="1" destOrd="0" presId="urn:microsoft.com/office/officeart/2011/layout/InterconnectedBlockProcess"/>
    <dgm:cxn modelId="{E0185453-C539-4F94-BB63-264BB18B7B22}" type="presOf" srcId="{3859AA06-A4A9-4406-95CC-BA4C2E8E6E8B}" destId="{A77DA769-FF5B-484F-AA2E-414B2941C6E5}" srcOrd="0" destOrd="0" presId="urn:microsoft.com/office/officeart/2011/layout/InterconnectedBlockProcess"/>
    <dgm:cxn modelId="{69503357-A728-49D3-97F8-E0B6428FB38A}" srcId="{81D94E39-5DE4-4C85-B320-CCA161644D73}" destId="{0D4EB243-B427-4799-B3EA-831CBBD3F2A8}" srcOrd="2" destOrd="0" parTransId="{C9E13C4E-649B-48DB-90AB-5260990D4A39}" sibTransId="{2CD79561-0987-43CF-AB89-2338595D39E4}"/>
    <dgm:cxn modelId="{1BB7417E-30CC-4549-8557-5C354ADCE56A}" srcId="{634AF34E-DA7E-4DFB-AED3-40254EEFF77F}" destId="{29C07BC9-54D6-466A-9F9B-18FF2F4C10BB}" srcOrd="1" destOrd="0" parTransId="{DB0DED32-02BE-418F-A2AF-60D59EB2ADC6}" sibTransId="{FE850ADB-4869-47BA-BCF7-A3A1141E95F6}"/>
    <dgm:cxn modelId="{B578E18A-2E08-4BAC-9A6F-8B8B2D04D206}" srcId="{0D4EB243-B427-4799-B3EA-831CBBD3F2A8}" destId="{3859AA06-A4A9-4406-95CC-BA4C2E8E6E8B}" srcOrd="0" destOrd="0" parTransId="{6E69A406-E521-4F7C-867C-739A2EB818DB}" sibTransId="{7283C87C-043D-4A8D-8264-72AE5E3A09B7}"/>
    <dgm:cxn modelId="{5CB44290-1A02-47F2-8FA8-1CCC72BB6EDF}" type="presOf" srcId="{89F2B50A-3CBA-4B85-B95A-09AA67AFF69B}" destId="{E87BDC85-F594-48FF-BFC4-4695546D8647}" srcOrd="1" destOrd="0" presId="urn:microsoft.com/office/officeart/2011/layout/InterconnectedBlockProcess"/>
    <dgm:cxn modelId="{C8735B92-890D-49EF-A082-7AC921941D5A}" type="presOf" srcId="{8E79CA95-6891-4408-80BB-6480EE883C26}" destId="{37592F74-7AE3-443F-B03F-DC5363BE3C74}" srcOrd="0" destOrd="0" presId="urn:microsoft.com/office/officeart/2011/layout/InterconnectedBlockProcess"/>
    <dgm:cxn modelId="{666AC89E-1CCD-459D-8F76-F9A5981B1882}" type="presOf" srcId="{3859AA06-A4A9-4406-95CC-BA4C2E8E6E8B}" destId="{2BC7EC49-94BB-4C94-B206-0EB44F6BF1C5}" srcOrd="1" destOrd="0" presId="urn:microsoft.com/office/officeart/2011/layout/InterconnectedBlockProcess"/>
    <dgm:cxn modelId="{DC23E5AC-38D5-45FF-B4AD-553BAF62558D}" type="presOf" srcId="{0D4EB243-B427-4799-B3EA-831CBBD3F2A8}" destId="{64791A71-FD1C-4D3B-AC9B-1ED26AB3E9BB}" srcOrd="0" destOrd="0" presId="urn:microsoft.com/office/officeart/2011/layout/InterconnectedBlockProcess"/>
    <dgm:cxn modelId="{5439D1AD-4262-4588-9765-C059BD38E02A}" srcId="{81D94E39-5DE4-4C85-B320-CCA161644D73}" destId="{8F683903-AE11-4676-A374-80430DD56F28}" srcOrd="1" destOrd="0" parTransId="{C2C568EB-4E77-4D74-B6D6-96221E7EEE96}" sibTransId="{D7371FFD-C234-42F9-B749-2359337FA6DE}"/>
    <dgm:cxn modelId="{C31E79D6-E1BA-4542-B079-CB942C18B065}" type="presOf" srcId="{89F2B50A-3CBA-4B85-B95A-09AA67AFF69B}" destId="{6511B4CA-1848-409D-B881-F3F2B62BA9BC}" srcOrd="0" destOrd="0" presId="urn:microsoft.com/office/officeart/2011/layout/InterconnectedBlockProcess"/>
    <dgm:cxn modelId="{BD473BEB-49A4-4331-BC77-C995C12F47EF}" type="presOf" srcId="{C05E391B-BADD-48AF-A111-61B4A88CEB7D}" destId="{0D377097-093F-433C-84E7-99315362C52A}" srcOrd="1" destOrd="0" presId="urn:microsoft.com/office/officeart/2011/layout/InterconnectedBlockProcess"/>
    <dgm:cxn modelId="{FFD159EF-F012-49F7-B307-6C86D55CC3CF}" type="presOf" srcId="{29C07BC9-54D6-466A-9F9B-18FF2F4C10BB}" destId="{4602B808-2323-465E-A4F4-9CE203AF061F}" srcOrd="1" destOrd="1" presId="urn:microsoft.com/office/officeart/2011/layout/InterconnectedBlockProcess"/>
    <dgm:cxn modelId="{41C618F0-3E7C-43F0-A191-C548231AB885}" type="presOf" srcId="{634AF34E-DA7E-4DFB-AED3-40254EEFF77F}" destId="{5D7B6843-7003-4C29-AC34-E4422F44691C}" srcOrd="0" destOrd="0" presId="urn:microsoft.com/office/officeart/2011/layout/InterconnectedBlockProcess"/>
    <dgm:cxn modelId="{2B5EF2FD-E98A-4E11-8459-8B0ECE63D67F}" srcId="{8F683903-AE11-4676-A374-80430DD56F28}" destId="{89F2B50A-3CBA-4B85-B95A-09AA67AFF69B}" srcOrd="0" destOrd="0" parTransId="{51BEE361-5F28-4896-B9A2-9922B6B7C611}" sibTransId="{F510A668-CA7E-440A-9738-7841DD1E6FC6}"/>
    <dgm:cxn modelId="{13E714D2-2A84-4FA8-AB4F-B4844722057B}" type="presParOf" srcId="{A3239476-33B9-4574-B6E2-448D126DE51D}" destId="{A84C55C1-6CE0-40C9-9684-6438436B3988}" srcOrd="0" destOrd="0" presId="urn:microsoft.com/office/officeart/2011/layout/InterconnectedBlockProcess"/>
    <dgm:cxn modelId="{8D4CFD31-63EE-4438-9594-48664BE443EA}" type="presParOf" srcId="{A84C55C1-6CE0-40C9-9684-6438436B3988}" destId="{D190E8EB-4870-47CA-AFAA-CA31875E9164}" srcOrd="0" destOrd="0" presId="urn:microsoft.com/office/officeart/2011/layout/InterconnectedBlockProcess"/>
    <dgm:cxn modelId="{E46BF30F-5876-4A50-914C-39B1FAE8C983}" type="presParOf" srcId="{A3239476-33B9-4574-B6E2-448D126DE51D}" destId="{0D377097-093F-433C-84E7-99315362C52A}" srcOrd="1" destOrd="0" presId="urn:microsoft.com/office/officeart/2011/layout/InterconnectedBlockProcess"/>
    <dgm:cxn modelId="{AF2618C1-37F1-4760-A27C-27ACEBE29AFC}" type="presParOf" srcId="{A3239476-33B9-4574-B6E2-448D126DE51D}" destId="{893880C7-45F1-45B9-AB3B-680FDE5A9362}" srcOrd="2" destOrd="0" presId="urn:microsoft.com/office/officeart/2011/layout/InterconnectedBlockProcess"/>
    <dgm:cxn modelId="{9F5B56AE-89C8-41C9-87B0-009AEAA49895}" type="presParOf" srcId="{A3239476-33B9-4574-B6E2-448D126DE51D}" destId="{F92262FD-3D86-4945-B490-C52B88AFFD9A}" srcOrd="3" destOrd="0" presId="urn:microsoft.com/office/officeart/2011/layout/InterconnectedBlockProcess"/>
    <dgm:cxn modelId="{3FB05ACF-870A-451A-90BD-EE78064EDE15}" type="presParOf" srcId="{F92262FD-3D86-4945-B490-C52B88AFFD9A}" destId="{A77DA769-FF5B-484F-AA2E-414B2941C6E5}" srcOrd="0" destOrd="0" presId="urn:microsoft.com/office/officeart/2011/layout/InterconnectedBlockProcess"/>
    <dgm:cxn modelId="{BC62F581-8390-4D13-AA10-3C27610A70CC}" type="presParOf" srcId="{A3239476-33B9-4574-B6E2-448D126DE51D}" destId="{2BC7EC49-94BB-4C94-B206-0EB44F6BF1C5}" srcOrd="4" destOrd="0" presId="urn:microsoft.com/office/officeart/2011/layout/InterconnectedBlockProcess"/>
    <dgm:cxn modelId="{547BBC0B-EA9E-4D8B-8284-F1EEF826692A}" type="presParOf" srcId="{A3239476-33B9-4574-B6E2-448D126DE51D}" destId="{64791A71-FD1C-4D3B-AC9B-1ED26AB3E9BB}" srcOrd="5" destOrd="0" presId="urn:microsoft.com/office/officeart/2011/layout/InterconnectedBlockProcess"/>
    <dgm:cxn modelId="{BE25EA84-722C-4A51-827E-1928CAC388E7}" type="presParOf" srcId="{A3239476-33B9-4574-B6E2-448D126DE51D}" destId="{AC62033F-9215-4F9B-AC90-064FA2EFD7E7}" srcOrd="6" destOrd="0" presId="urn:microsoft.com/office/officeart/2011/layout/InterconnectedBlockProcess"/>
    <dgm:cxn modelId="{88AFF682-C0E3-4DF7-8BCC-71829E007791}" type="presParOf" srcId="{AC62033F-9215-4F9B-AC90-064FA2EFD7E7}" destId="{6511B4CA-1848-409D-B881-F3F2B62BA9BC}" srcOrd="0" destOrd="0" presId="urn:microsoft.com/office/officeart/2011/layout/InterconnectedBlockProcess"/>
    <dgm:cxn modelId="{32996567-52BC-4F62-999E-2D1C453CF970}" type="presParOf" srcId="{A3239476-33B9-4574-B6E2-448D126DE51D}" destId="{E87BDC85-F594-48FF-BFC4-4695546D8647}" srcOrd="7" destOrd="0" presId="urn:microsoft.com/office/officeart/2011/layout/InterconnectedBlockProcess"/>
    <dgm:cxn modelId="{05B64602-B686-46CE-932F-CF85E3FD4BA0}" type="presParOf" srcId="{A3239476-33B9-4574-B6E2-448D126DE51D}" destId="{73B01B0B-0EA3-426B-AF74-F4034B9EDE06}" srcOrd="8" destOrd="0" presId="urn:microsoft.com/office/officeart/2011/layout/InterconnectedBlockProcess"/>
    <dgm:cxn modelId="{4B0245ED-1A85-44D5-8040-50ACE5595BF3}" type="presParOf" srcId="{A3239476-33B9-4574-B6E2-448D126DE51D}" destId="{FED1FC13-F380-433D-879C-F0D514E5C83B}" srcOrd="9" destOrd="0" presId="urn:microsoft.com/office/officeart/2011/layout/InterconnectedBlockProcess"/>
    <dgm:cxn modelId="{E8E8A75D-48DA-419F-AB71-655303D6BC00}" type="presParOf" srcId="{FED1FC13-F380-433D-879C-F0D514E5C83B}" destId="{37592F74-7AE3-443F-B03F-DC5363BE3C74}" srcOrd="0" destOrd="0" presId="urn:microsoft.com/office/officeart/2011/layout/InterconnectedBlockProcess"/>
    <dgm:cxn modelId="{DA15DC52-2D64-4173-A0DC-0C9D108CEBD5}" type="presParOf" srcId="{A3239476-33B9-4574-B6E2-448D126DE51D}" destId="{4602B808-2323-465E-A4F4-9CE203AF061F}" srcOrd="10" destOrd="0" presId="urn:microsoft.com/office/officeart/2011/layout/InterconnectedBlockProcess"/>
    <dgm:cxn modelId="{50257FF4-926A-4454-A915-A049D7C29DF5}" type="presParOf" srcId="{A3239476-33B9-4574-B6E2-448D126DE51D}" destId="{5D7B6843-7003-4C29-AC34-E4422F44691C}"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1A457C-97C1-4D71-872D-E2B7DF3F6541}" type="doc">
      <dgm:prSet loTypeId="urn:microsoft.com/office/officeart/2005/8/layout/hProcess9" loCatId="process" qsTypeId="urn:microsoft.com/office/officeart/2005/8/quickstyle/simple1" qsCatId="simple" csTypeId="urn:microsoft.com/office/officeart/2005/8/colors/accent1_2" csCatId="accent1" phldr="1"/>
      <dgm:spPr/>
    </dgm:pt>
    <dgm:pt modelId="{5664218F-ED50-4FA3-908C-CC5BA519F36A}">
      <dgm:prSet phldrT="[Text]"/>
      <dgm:spPr/>
      <dgm:t>
        <a:bodyPr/>
        <a:lstStyle/>
        <a:p>
          <a:r>
            <a:rPr lang="en-IN" dirty="0"/>
            <a:t>Input Tax</a:t>
          </a:r>
        </a:p>
      </dgm:t>
    </dgm:pt>
    <dgm:pt modelId="{2328F23D-4B55-44A2-95CD-364E96247E14}" type="parTrans" cxnId="{3B2CF9E2-D3C6-4510-9B66-BC987F788F45}">
      <dgm:prSet/>
      <dgm:spPr/>
      <dgm:t>
        <a:bodyPr/>
        <a:lstStyle/>
        <a:p>
          <a:endParaRPr lang="en-IN"/>
        </a:p>
      </dgm:t>
    </dgm:pt>
    <dgm:pt modelId="{4E2FE6B6-7FCE-4B62-A808-49B7EB4ED032}" type="sibTrans" cxnId="{3B2CF9E2-D3C6-4510-9B66-BC987F788F45}">
      <dgm:prSet/>
      <dgm:spPr/>
      <dgm:t>
        <a:bodyPr/>
        <a:lstStyle/>
        <a:p>
          <a:endParaRPr lang="en-IN"/>
        </a:p>
      </dgm:t>
    </dgm:pt>
    <dgm:pt modelId="{E896B5A1-95F7-47FB-BE41-041FD477ECDE}">
      <dgm:prSet phldrT="[Text]"/>
      <dgm:spPr/>
      <dgm:t>
        <a:bodyPr/>
        <a:lstStyle/>
        <a:p>
          <a:r>
            <a:rPr lang="en-IN" dirty="0"/>
            <a:t>Input Tax Credit</a:t>
          </a:r>
        </a:p>
      </dgm:t>
    </dgm:pt>
    <dgm:pt modelId="{8E906694-D3D2-45B6-A4F8-D7420A36978A}" type="parTrans" cxnId="{DA9AA60B-E935-4EEC-B013-693D4162E267}">
      <dgm:prSet/>
      <dgm:spPr/>
      <dgm:t>
        <a:bodyPr/>
        <a:lstStyle/>
        <a:p>
          <a:endParaRPr lang="en-IN"/>
        </a:p>
      </dgm:t>
    </dgm:pt>
    <dgm:pt modelId="{E355C666-5488-4523-9F19-DFFC066CF795}" type="sibTrans" cxnId="{DA9AA60B-E935-4EEC-B013-693D4162E267}">
      <dgm:prSet/>
      <dgm:spPr/>
      <dgm:t>
        <a:bodyPr/>
        <a:lstStyle/>
        <a:p>
          <a:endParaRPr lang="en-IN"/>
        </a:p>
      </dgm:t>
    </dgm:pt>
    <dgm:pt modelId="{C9F8C795-B847-44EC-9240-163EA7D8F123}">
      <dgm:prSet phldrT="[Text]"/>
      <dgm:spPr/>
      <dgm:t>
        <a:bodyPr/>
        <a:lstStyle/>
        <a:p>
          <a:r>
            <a:rPr lang="en-IN" dirty="0"/>
            <a:t>ITC availed</a:t>
          </a:r>
        </a:p>
      </dgm:t>
    </dgm:pt>
    <dgm:pt modelId="{AB9C0C5E-FCD9-44EB-9840-2D275F64C389}" type="parTrans" cxnId="{24DA8F89-FA15-47B3-888E-92128F38803E}">
      <dgm:prSet/>
      <dgm:spPr/>
      <dgm:t>
        <a:bodyPr/>
        <a:lstStyle/>
        <a:p>
          <a:endParaRPr lang="en-IN"/>
        </a:p>
      </dgm:t>
    </dgm:pt>
    <dgm:pt modelId="{04B16883-8EE9-484D-A05B-E3A17094F7B7}" type="sibTrans" cxnId="{24DA8F89-FA15-47B3-888E-92128F38803E}">
      <dgm:prSet/>
      <dgm:spPr/>
      <dgm:t>
        <a:bodyPr/>
        <a:lstStyle/>
        <a:p>
          <a:endParaRPr lang="en-IN"/>
        </a:p>
      </dgm:t>
    </dgm:pt>
    <dgm:pt modelId="{30537029-6D10-4D9C-97F2-41FC58D5B025}" type="pres">
      <dgm:prSet presAssocID="{581A457C-97C1-4D71-872D-E2B7DF3F6541}" presName="CompostProcess" presStyleCnt="0">
        <dgm:presLayoutVars>
          <dgm:dir/>
          <dgm:resizeHandles val="exact"/>
        </dgm:presLayoutVars>
      </dgm:prSet>
      <dgm:spPr/>
    </dgm:pt>
    <dgm:pt modelId="{B1ECE192-6C23-42CB-8C58-961AE359D732}" type="pres">
      <dgm:prSet presAssocID="{581A457C-97C1-4D71-872D-E2B7DF3F6541}" presName="arrow" presStyleLbl="bgShp" presStyleIdx="0" presStyleCnt="1"/>
      <dgm:spPr/>
    </dgm:pt>
    <dgm:pt modelId="{F05050AB-F1D4-4BBA-8E54-3A7CB585B614}" type="pres">
      <dgm:prSet presAssocID="{581A457C-97C1-4D71-872D-E2B7DF3F6541}" presName="linearProcess" presStyleCnt="0"/>
      <dgm:spPr/>
    </dgm:pt>
    <dgm:pt modelId="{FCFD2DD6-39E8-421D-AF1A-421A26FB1907}" type="pres">
      <dgm:prSet presAssocID="{5664218F-ED50-4FA3-908C-CC5BA519F36A}" presName="textNode" presStyleLbl="node1" presStyleIdx="0" presStyleCnt="3">
        <dgm:presLayoutVars>
          <dgm:bulletEnabled val="1"/>
        </dgm:presLayoutVars>
      </dgm:prSet>
      <dgm:spPr/>
    </dgm:pt>
    <dgm:pt modelId="{B0C905F8-D2D6-4D23-ACA2-151D3D340184}" type="pres">
      <dgm:prSet presAssocID="{4E2FE6B6-7FCE-4B62-A808-49B7EB4ED032}" presName="sibTrans" presStyleCnt="0"/>
      <dgm:spPr/>
    </dgm:pt>
    <dgm:pt modelId="{1EFF1C0F-B0AC-4F0C-BAA4-256A2DD6746B}" type="pres">
      <dgm:prSet presAssocID="{E896B5A1-95F7-47FB-BE41-041FD477ECDE}" presName="textNode" presStyleLbl="node1" presStyleIdx="1" presStyleCnt="3">
        <dgm:presLayoutVars>
          <dgm:bulletEnabled val="1"/>
        </dgm:presLayoutVars>
      </dgm:prSet>
      <dgm:spPr/>
    </dgm:pt>
    <dgm:pt modelId="{04F7ADC8-0FF8-4C60-A198-73B58AAFA5CC}" type="pres">
      <dgm:prSet presAssocID="{E355C666-5488-4523-9F19-DFFC066CF795}" presName="sibTrans" presStyleCnt="0"/>
      <dgm:spPr/>
    </dgm:pt>
    <dgm:pt modelId="{8F92C2B4-5290-48B7-BAA5-DA5475122862}" type="pres">
      <dgm:prSet presAssocID="{C9F8C795-B847-44EC-9240-163EA7D8F123}" presName="textNode" presStyleLbl="node1" presStyleIdx="2" presStyleCnt="3">
        <dgm:presLayoutVars>
          <dgm:bulletEnabled val="1"/>
        </dgm:presLayoutVars>
      </dgm:prSet>
      <dgm:spPr/>
    </dgm:pt>
  </dgm:ptLst>
  <dgm:cxnLst>
    <dgm:cxn modelId="{3C4D3F01-558C-4F89-A293-4927CDC6BDE1}" type="presOf" srcId="{5664218F-ED50-4FA3-908C-CC5BA519F36A}" destId="{FCFD2DD6-39E8-421D-AF1A-421A26FB1907}" srcOrd="0" destOrd="0" presId="urn:microsoft.com/office/officeart/2005/8/layout/hProcess9"/>
    <dgm:cxn modelId="{DA9AA60B-E935-4EEC-B013-693D4162E267}" srcId="{581A457C-97C1-4D71-872D-E2B7DF3F6541}" destId="{E896B5A1-95F7-47FB-BE41-041FD477ECDE}" srcOrd="1" destOrd="0" parTransId="{8E906694-D3D2-45B6-A4F8-D7420A36978A}" sibTransId="{E355C666-5488-4523-9F19-DFFC066CF795}"/>
    <dgm:cxn modelId="{D0DC9B3F-7455-4E3D-A0D1-3D80621E84EC}" type="presOf" srcId="{581A457C-97C1-4D71-872D-E2B7DF3F6541}" destId="{30537029-6D10-4D9C-97F2-41FC58D5B025}" srcOrd="0" destOrd="0" presId="urn:microsoft.com/office/officeart/2005/8/layout/hProcess9"/>
    <dgm:cxn modelId="{24DA8F89-FA15-47B3-888E-92128F38803E}" srcId="{581A457C-97C1-4D71-872D-E2B7DF3F6541}" destId="{C9F8C795-B847-44EC-9240-163EA7D8F123}" srcOrd="2" destOrd="0" parTransId="{AB9C0C5E-FCD9-44EB-9840-2D275F64C389}" sibTransId="{04B16883-8EE9-484D-A05B-E3A17094F7B7}"/>
    <dgm:cxn modelId="{8C9A77A1-ACFB-4A1E-A8D5-3FD6E8ECEA3F}" type="presOf" srcId="{C9F8C795-B847-44EC-9240-163EA7D8F123}" destId="{8F92C2B4-5290-48B7-BAA5-DA5475122862}" srcOrd="0" destOrd="0" presId="urn:microsoft.com/office/officeart/2005/8/layout/hProcess9"/>
    <dgm:cxn modelId="{3B2CF9E2-D3C6-4510-9B66-BC987F788F45}" srcId="{581A457C-97C1-4D71-872D-E2B7DF3F6541}" destId="{5664218F-ED50-4FA3-908C-CC5BA519F36A}" srcOrd="0" destOrd="0" parTransId="{2328F23D-4B55-44A2-95CD-364E96247E14}" sibTransId="{4E2FE6B6-7FCE-4B62-A808-49B7EB4ED032}"/>
    <dgm:cxn modelId="{C0C963FD-2531-41FB-B2FA-6368D8A9E9E5}" type="presOf" srcId="{E896B5A1-95F7-47FB-BE41-041FD477ECDE}" destId="{1EFF1C0F-B0AC-4F0C-BAA4-256A2DD6746B}" srcOrd="0" destOrd="0" presId="urn:microsoft.com/office/officeart/2005/8/layout/hProcess9"/>
    <dgm:cxn modelId="{7AE613EE-74AB-41C6-ABBB-F52F86421CB4}" type="presParOf" srcId="{30537029-6D10-4D9C-97F2-41FC58D5B025}" destId="{B1ECE192-6C23-42CB-8C58-961AE359D732}" srcOrd="0" destOrd="0" presId="urn:microsoft.com/office/officeart/2005/8/layout/hProcess9"/>
    <dgm:cxn modelId="{C43192EC-490C-4BDD-AD7D-66A862D725DE}" type="presParOf" srcId="{30537029-6D10-4D9C-97F2-41FC58D5B025}" destId="{F05050AB-F1D4-4BBA-8E54-3A7CB585B614}" srcOrd="1" destOrd="0" presId="urn:microsoft.com/office/officeart/2005/8/layout/hProcess9"/>
    <dgm:cxn modelId="{8B8868F9-61E7-470A-B8D5-449DBC7D8E2B}" type="presParOf" srcId="{F05050AB-F1D4-4BBA-8E54-3A7CB585B614}" destId="{FCFD2DD6-39E8-421D-AF1A-421A26FB1907}" srcOrd="0" destOrd="0" presId="urn:microsoft.com/office/officeart/2005/8/layout/hProcess9"/>
    <dgm:cxn modelId="{98D53EC7-0719-40BC-B30E-6405DA9AFDC3}" type="presParOf" srcId="{F05050AB-F1D4-4BBA-8E54-3A7CB585B614}" destId="{B0C905F8-D2D6-4D23-ACA2-151D3D340184}" srcOrd="1" destOrd="0" presId="urn:microsoft.com/office/officeart/2005/8/layout/hProcess9"/>
    <dgm:cxn modelId="{4EEA6BFD-E4DE-45DB-8C0F-24A00109703A}" type="presParOf" srcId="{F05050AB-F1D4-4BBA-8E54-3A7CB585B614}" destId="{1EFF1C0F-B0AC-4F0C-BAA4-256A2DD6746B}" srcOrd="2" destOrd="0" presId="urn:microsoft.com/office/officeart/2005/8/layout/hProcess9"/>
    <dgm:cxn modelId="{F57D9237-6989-40C3-A01C-3D419BF80C57}" type="presParOf" srcId="{F05050AB-F1D4-4BBA-8E54-3A7CB585B614}" destId="{04F7ADC8-0FF8-4C60-A198-73B58AAFA5CC}" srcOrd="3" destOrd="0" presId="urn:microsoft.com/office/officeart/2005/8/layout/hProcess9"/>
    <dgm:cxn modelId="{C82FD6FC-A3C9-40AC-A043-57D80ECD1EC8}" type="presParOf" srcId="{F05050AB-F1D4-4BBA-8E54-3A7CB585B614}" destId="{8F92C2B4-5290-48B7-BAA5-DA547512286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C20E8D3-82A7-4922-B082-AD2438C26EB4}" type="doc">
      <dgm:prSet loTypeId="urn:microsoft.com/office/officeart/2005/8/layout/process1" loCatId="process" qsTypeId="urn:microsoft.com/office/officeart/2005/8/quickstyle/simple1" qsCatId="simple" csTypeId="urn:microsoft.com/office/officeart/2005/8/colors/accent1_2" csCatId="accent1" phldr="1"/>
      <dgm:spPr/>
    </dgm:pt>
    <dgm:pt modelId="{818C1BD3-36AF-418A-9898-FF72983198CF}">
      <dgm:prSet phldrT="[Text]"/>
      <dgm:spPr/>
      <dgm:t>
        <a:bodyPr/>
        <a:lstStyle/>
        <a:p>
          <a:r>
            <a:rPr lang="en-IN" dirty="0"/>
            <a:t>Inward Supply</a:t>
          </a:r>
        </a:p>
      </dgm:t>
    </dgm:pt>
    <dgm:pt modelId="{623676E1-F9FA-4D21-80F8-43FE5BFE714A}" type="parTrans" cxnId="{05B786B5-255D-47C7-8D7B-BF43FFC90AB8}">
      <dgm:prSet/>
      <dgm:spPr/>
      <dgm:t>
        <a:bodyPr/>
        <a:lstStyle/>
        <a:p>
          <a:endParaRPr lang="en-IN"/>
        </a:p>
      </dgm:t>
    </dgm:pt>
    <dgm:pt modelId="{1D4D1524-6A65-4757-9D1C-7DEBB97F2594}" type="sibTrans" cxnId="{05B786B5-255D-47C7-8D7B-BF43FFC90AB8}">
      <dgm:prSet/>
      <dgm:spPr/>
      <dgm:t>
        <a:bodyPr/>
        <a:lstStyle/>
        <a:p>
          <a:endParaRPr lang="en-IN"/>
        </a:p>
      </dgm:t>
    </dgm:pt>
    <dgm:pt modelId="{A480421E-582B-4B84-9016-850D307E4699}">
      <dgm:prSet phldrT="[Text]"/>
      <dgm:spPr/>
      <dgm:t>
        <a:bodyPr/>
        <a:lstStyle/>
        <a:p>
          <a:r>
            <a:rPr lang="en-IN" dirty="0"/>
            <a:t>Used or Intended to be Used</a:t>
          </a:r>
        </a:p>
      </dgm:t>
    </dgm:pt>
    <dgm:pt modelId="{0542D1CB-1B66-4DEA-BA9B-5ECC7676D100}" type="parTrans" cxnId="{F74E930B-7D35-4A79-81A2-3C1EFB339ABB}">
      <dgm:prSet/>
      <dgm:spPr/>
      <dgm:t>
        <a:bodyPr/>
        <a:lstStyle/>
        <a:p>
          <a:endParaRPr lang="en-IN"/>
        </a:p>
      </dgm:t>
    </dgm:pt>
    <dgm:pt modelId="{9945B79C-BDE7-4FAD-BA75-46F93CDCF9D7}" type="sibTrans" cxnId="{F74E930B-7D35-4A79-81A2-3C1EFB339ABB}">
      <dgm:prSet/>
      <dgm:spPr/>
      <dgm:t>
        <a:bodyPr/>
        <a:lstStyle/>
        <a:p>
          <a:endParaRPr lang="en-IN"/>
        </a:p>
      </dgm:t>
    </dgm:pt>
    <dgm:pt modelId="{72704517-3F54-4D5A-A666-7450D40514AC}">
      <dgm:prSet phldrT="[Text]"/>
      <dgm:spPr/>
      <dgm:t>
        <a:bodyPr/>
        <a:lstStyle/>
        <a:p>
          <a:r>
            <a:rPr lang="en-IN" dirty="0"/>
            <a:t>Own Business</a:t>
          </a:r>
        </a:p>
      </dgm:t>
    </dgm:pt>
    <dgm:pt modelId="{316096D9-CF36-4DD8-8226-CA2C936213C7}" type="parTrans" cxnId="{A92B39F8-9B1E-45F5-9A9A-3BADD30F3236}">
      <dgm:prSet/>
      <dgm:spPr/>
      <dgm:t>
        <a:bodyPr/>
        <a:lstStyle/>
        <a:p>
          <a:endParaRPr lang="en-IN"/>
        </a:p>
      </dgm:t>
    </dgm:pt>
    <dgm:pt modelId="{3194BC56-18A1-4CE3-AAE7-CB4746C69DCB}" type="sibTrans" cxnId="{A92B39F8-9B1E-45F5-9A9A-3BADD30F3236}">
      <dgm:prSet/>
      <dgm:spPr/>
      <dgm:t>
        <a:bodyPr/>
        <a:lstStyle/>
        <a:p>
          <a:endParaRPr lang="en-IN"/>
        </a:p>
      </dgm:t>
    </dgm:pt>
    <dgm:pt modelId="{3CB621EF-EB9C-4BC6-AEDA-60C43F4AF61A}" type="pres">
      <dgm:prSet presAssocID="{DC20E8D3-82A7-4922-B082-AD2438C26EB4}" presName="Name0" presStyleCnt="0">
        <dgm:presLayoutVars>
          <dgm:dir/>
          <dgm:resizeHandles val="exact"/>
        </dgm:presLayoutVars>
      </dgm:prSet>
      <dgm:spPr/>
    </dgm:pt>
    <dgm:pt modelId="{802004C9-62F3-4B1E-8560-77BBAB883054}" type="pres">
      <dgm:prSet presAssocID="{818C1BD3-36AF-418A-9898-FF72983198CF}" presName="node" presStyleLbl="node1" presStyleIdx="0" presStyleCnt="3">
        <dgm:presLayoutVars>
          <dgm:bulletEnabled val="1"/>
        </dgm:presLayoutVars>
      </dgm:prSet>
      <dgm:spPr/>
    </dgm:pt>
    <dgm:pt modelId="{599CE402-4883-4C94-A247-89CA17BE23F7}" type="pres">
      <dgm:prSet presAssocID="{1D4D1524-6A65-4757-9D1C-7DEBB97F2594}" presName="sibTrans" presStyleLbl="sibTrans2D1" presStyleIdx="0" presStyleCnt="2"/>
      <dgm:spPr/>
    </dgm:pt>
    <dgm:pt modelId="{17E12879-4FE4-447E-8CF9-4078F66BBAE7}" type="pres">
      <dgm:prSet presAssocID="{1D4D1524-6A65-4757-9D1C-7DEBB97F2594}" presName="connectorText" presStyleLbl="sibTrans2D1" presStyleIdx="0" presStyleCnt="2"/>
      <dgm:spPr/>
    </dgm:pt>
    <dgm:pt modelId="{FD0E9079-ED83-4C49-B4A2-7332F809A007}" type="pres">
      <dgm:prSet presAssocID="{A480421E-582B-4B84-9016-850D307E4699}" presName="node" presStyleLbl="node1" presStyleIdx="1" presStyleCnt="3">
        <dgm:presLayoutVars>
          <dgm:bulletEnabled val="1"/>
        </dgm:presLayoutVars>
      </dgm:prSet>
      <dgm:spPr/>
    </dgm:pt>
    <dgm:pt modelId="{7F2FF04D-FD0C-4647-A458-D618D10C3783}" type="pres">
      <dgm:prSet presAssocID="{9945B79C-BDE7-4FAD-BA75-46F93CDCF9D7}" presName="sibTrans" presStyleLbl="sibTrans2D1" presStyleIdx="1" presStyleCnt="2"/>
      <dgm:spPr/>
    </dgm:pt>
    <dgm:pt modelId="{B1E46E5E-3A71-413A-BD77-51262996E495}" type="pres">
      <dgm:prSet presAssocID="{9945B79C-BDE7-4FAD-BA75-46F93CDCF9D7}" presName="connectorText" presStyleLbl="sibTrans2D1" presStyleIdx="1" presStyleCnt="2"/>
      <dgm:spPr/>
    </dgm:pt>
    <dgm:pt modelId="{FBEFC461-FBAC-440F-83EC-E43A0D8BFEF3}" type="pres">
      <dgm:prSet presAssocID="{72704517-3F54-4D5A-A666-7450D40514AC}" presName="node" presStyleLbl="node1" presStyleIdx="2" presStyleCnt="3">
        <dgm:presLayoutVars>
          <dgm:bulletEnabled val="1"/>
        </dgm:presLayoutVars>
      </dgm:prSet>
      <dgm:spPr/>
    </dgm:pt>
  </dgm:ptLst>
  <dgm:cxnLst>
    <dgm:cxn modelId="{F74E930B-7D35-4A79-81A2-3C1EFB339ABB}" srcId="{DC20E8D3-82A7-4922-B082-AD2438C26EB4}" destId="{A480421E-582B-4B84-9016-850D307E4699}" srcOrd="1" destOrd="0" parTransId="{0542D1CB-1B66-4DEA-BA9B-5ECC7676D100}" sibTransId="{9945B79C-BDE7-4FAD-BA75-46F93CDCF9D7}"/>
    <dgm:cxn modelId="{90573533-967F-44E8-BE63-1224E3BE8E98}" type="presOf" srcId="{818C1BD3-36AF-418A-9898-FF72983198CF}" destId="{802004C9-62F3-4B1E-8560-77BBAB883054}" srcOrd="0" destOrd="0" presId="urn:microsoft.com/office/officeart/2005/8/layout/process1"/>
    <dgm:cxn modelId="{5402183A-9ABC-47A4-9B4B-4ED8AD78DFD3}" type="presOf" srcId="{1D4D1524-6A65-4757-9D1C-7DEBB97F2594}" destId="{17E12879-4FE4-447E-8CF9-4078F66BBAE7}" srcOrd="1" destOrd="0" presId="urn:microsoft.com/office/officeart/2005/8/layout/process1"/>
    <dgm:cxn modelId="{4DB9BE3D-5AD9-4E4C-8743-14E69D7BC1D0}" type="presOf" srcId="{72704517-3F54-4D5A-A666-7450D40514AC}" destId="{FBEFC461-FBAC-440F-83EC-E43A0D8BFEF3}" srcOrd="0" destOrd="0" presId="urn:microsoft.com/office/officeart/2005/8/layout/process1"/>
    <dgm:cxn modelId="{DF250260-7692-4463-B10E-37E90916CC16}" type="presOf" srcId="{DC20E8D3-82A7-4922-B082-AD2438C26EB4}" destId="{3CB621EF-EB9C-4BC6-AEDA-60C43F4AF61A}" srcOrd="0" destOrd="0" presId="urn:microsoft.com/office/officeart/2005/8/layout/process1"/>
    <dgm:cxn modelId="{6DA37355-181F-4139-90DE-4F65C300050C}" type="presOf" srcId="{9945B79C-BDE7-4FAD-BA75-46F93CDCF9D7}" destId="{7F2FF04D-FD0C-4647-A458-D618D10C3783}" srcOrd="0" destOrd="0" presId="urn:microsoft.com/office/officeart/2005/8/layout/process1"/>
    <dgm:cxn modelId="{535CC993-0C0D-47DB-95E1-8FC142C0A2AC}" type="presOf" srcId="{1D4D1524-6A65-4757-9D1C-7DEBB97F2594}" destId="{599CE402-4883-4C94-A247-89CA17BE23F7}" srcOrd="0" destOrd="0" presId="urn:microsoft.com/office/officeart/2005/8/layout/process1"/>
    <dgm:cxn modelId="{E1DEEFAA-A2C8-49CE-B8A3-1C864E56E0BE}" type="presOf" srcId="{9945B79C-BDE7-4FAD-BA75-46F93CDCF9D7}" destId="{B1E46E5E-3A71-413A-BD77-51262996E495}" srcOrd="1" destOrd="0" presId="urn:microsoft.com/office/officeart/2005/8/layout/process1"/>
    <dgm:cxn modelId="{05B786B5-255D-47C7-8D7B-BF43FFC90AB8}" srcId="{DC20E8D3-82A7-4922-B082-AD2438C26EB4}" destId="{818C1BD3-36AF-418A-9898-FF72983198CF}" srcOrd="0" destOrd="0" parTransId="{623676E1-F9FA-4D21-80F8-43FE5BFE714A}" sibTransId="{1D4D1524-6A65-4757-9D1C-7DEBB97F2594}"/>
    <dgm:cxn modelId="{D22DFAE7-34A0-442D-8190-CF43BBD44113}" type="presOf" srcId="{A480421E-582B-4B84-9016-850D307E4699}" destId="{FD0E9079-ED83-4C49-B4A2-7332F809A007}" srcOrd="0" destOrd="0" presId="urn:microsoft.com/office/officeart/2005/8/layout/process1"/>
    <dgm:cxn modelId="{A92B39F8-9B1E-45F5-9A9A-3BADD30F3236}" srcId="{DC20E8D3-82A7-4922-B082-AD2438C26EB4}" destId="{72704517-3F54-4D5A-A666-7450D40514AC}" srcOrd="2" destOrd="0" parTransId="{316096D9-CF36-4DD8-8226-CA2C936213C7}" sibTransId="{3194BC56-18A1-4CE3-AAE7-CB4746C69DCB}"/>
    <dgm:cxn modelId="{D6A9135E-BEDA-41B7-B471-9221F557E464}" type="presParOf" srcId="{3CB621EF-EB9C-4BC6-AEDA-60C43F4AF61A}" destId="{802004C9-62F3-4B1E-8560-77BBAB883054}" srcOrd="0" destOrd="0" presId="urn:microsoft.com/office/officeart/2005/8/layout/process1"/>
    <dgm:cxn modelId="{302097A5-7F97-4AFB-A8B9-46771345074F}" type="presParOf" srcId="{3CB621EF-EB9C-4BC6-AEDA-60C43F4AF61A}" destId="{599CE402-4883-4C94-A247-89CA17BE23F7}" srcOrd="1" destOrd="0" presId="urn:microsoft.com/office/officeart/2005/8/layout/process1"/>
    <dgm:cxn modelId="{78C11274-265B-4D20-AFAF-188C4A55FDF1}" type="presParOf" srcId="{599CE402-4883-4C94-A247-89CA17BE23F7}" destId="{17E12879-4FE4-447E-8CF9-4078F66BBAE7}" srcOrd="0" destOrd="0" presId="urn:microsoft.com/office/officeart/2005/8/layout/process1"/>
    <dgm:cxn modelId="{84667B63-DF36-43D1-81F5-9EBF92FAFEB6}" type="presParOf" srcId="{3CB621EF-EB9C-4BC6-AEDA-60C43F4AF61A}" destId="{FD0E9079-ED83-4C49-B4A2-7332F809A007}" srcOrd="2" destOrd="0" presId="urn:microsoft.com/office/officeart/2005/8/layout/process1"/>
    <dgm:cxn modelId="{E4211EF9-4EFD-43AD-B58D-7965018EED9C}" type="presParOf" srcId="{3CB621EF-EB9C-4BC6-AEDA-60C43F4AF61A}" destId="{7F2FF04D-FD0C-4647-A458-D618D10C3783}" srcOrd="3" destOrd="0" presId="urn:microsoft.com/office/officeart/2005/8/layout/process1"/>
    <dgm:cxn modelId="{E6DA8641-8E98-4511-8215-842F4046DA79}" type="presParOf" srcId="{7F2FF04D-FD0C-4647-A458-D618D10C3783}" destId="{B1E46E5E-3A71-413A-BD77-51262996E495}" srcOrd="0" destOrd="0" presId="urn:microsoft.com/office/officeart/2005/8/layout/process1"/>
    <dgm:cxn modelId="{98D9AB41-929F-4816-A219-1D9FEE979C75}" type="presParOf" srcId="{3CB621EF-EB9C-4BC6-AEDA-60C43F4AF61A}" destId="{FBEFC461-FBAC-440F-83EC-E43A0D8BFEF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568396-C7F7-46E1-A132-D36DFD75EB1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F509718B-CCD9-42F8-8E6F-4F9DB50BDBFD}">
      <dgm:prSet phldrT="[Text]"/>
      <dgm:spPr/>
      <dgm:t>
        <a:bodyPr/>
        <a:lstStyle/>
        <a:p>
          <a:r>
            <a:rPr lang="en-IN" dirty="0"/>
            <a:t>Tax Not Paid</a:t>
          </a:r>
        </a:p>
      </dgm:t>
    </dgm:pt>
    <dgm:pt modelId="{0432E8B9-89EE-4AC1-BEAC-5007B22A4370}" type="parTrans" cxnId="{0890D27E-5CA2-44E0-ACBA-39F192659B68}">
      <dgm:prSet/>
      <dgm:spPr/>
      <dgm:t>
        <a:bodyPr/>
        <a:lstStyle/>
        <a:p>
          <a:endParaRPr lang="en-IN"/>
        </a:p>
      </dgm:t>
    </dgm:pt>
    <dgm:pt modelId="{8B932FD0-DF38-469F-8610-3D48D46613F6}" type="sibTrans" cxnId="{0890D27E-5CA2-44E0-ACBA-39F192659B68}">
      <dgm:prSet/>
      <dgm:spPr/>
      <dgm:t>
        <a:bodyPr/>
        <a:lstStyle/>
        <a:p>
          <a:endParaRPr lang="en-IN"/>
        </a:p>
      </dgm:t>
    </dgm:pt>
    <dgm:pt modelId="{7FFD142D-DD5B-444C-B533-3E6E647BEBEE}">
      <dgm:prSet phldrT="[Text]"/>
      <dgm:spPr/>
      <dgm:t>
        <a:bodyPr/>
        <a:lstStyle/>
        <a:p>
          <a:r>
            <a:rPr lang="en-IN" dirty="0"/>
            <a:t>Tax Short Paid</a:t>
          </a:r>
        </a:p>
      </dgm:t>
    </dgm:pt>
    <dgm:pt modelId="{B9438C89-D83E-4F63-A5ED-1F18BC078686}" type="parTrans" cxnId="{B0F8BD66-D88B-439E-9EB2-FF6C034B11CE}">
      <dgm:prSet/>
      <dgm:spPr/>
      <dgm:t>
        <a:bodyPr/>
        <a:lstStyle/>
        <a:p>
          <a:endParaRPr lang="en-IN"/>
        </a:p>
      </dgm:t>
    </dgm:pt>
    <dgm:pt modelId="{414AF39A-8288-422A-8EB1-AE5545A2D7A8}" type="sibTrans" cxnId="{B0F8BD66-D88B-439E-9EB2-FF6C034B11CE}">
      <dgm:prSet/>
      <dgm:spPr/>
      <dgm:t>
        <a:bodyPr/>
        <a:lstStyle/>
        <a:p>
          <a:endParaRPr lang="en-IN"/>
        </a:p>
      </dgm:t>
    </dgm:pt>
    <dgm:pt modelId="{C1C053BF-4143-4079-A911-7C1A9183F5DA}">
      <dgm:prSet phldrT="[Text]"/>
      <dgm:spPr/>
      <dgm:t>
        <a:bodyPr/>
        <a:lstStyle/>
        <a:p>
          <a:r>
            <a:rPr lang="en-IN" dirty="0"/>
            <a:t>Tax Erroneously Refunded</a:t>
          </a:r>
        </a:p>
      </dgm:t>
    </dgm:pt>
    <dgm:pt modelId="{4BCA3232-CF7D-4489-8A45-C0FBBBCAEA82}" type="parTrans" cxnId="{40DA02E0-B6E8-4ECD-B66C-3993820FE0C3}">
      <dgm:prSet/>
      <dgm:spPr/>
      <dgm:t>
        <a:bodyPr/>
        <a:lstStyle/>
        <a:p>
          <a:endParaRPr lang="en-IN"/>
        </a:p>
      </dgm:t>
    </dgm:pt>
    <dgm:pt modelId="{23B88D03-41C8-4752-8309-EE4678BF69D1}" type="sibTrans" cxnId="{40DA02E0-B6E8-4ECD-B66C-3993820FE0C3}">
      <dgm:prSet/>
      <dgm:spPr/>
      <dgm:t>
        <a:bodyPr/>
        <a:lstStyle/>
        <a:p>
          <a:endParaRPr lang="en-IN"/>
        </a:p>
      </dgm:t>
    </dgm:pt>
    <dgm:pt modelId="{A10FB075-BFA1-4A11-A963-32BE0DCDC5B2}">
      <dgm:prSet phldrT="[Text]"/>
      <dgm:spPr/>
      <dgm:t>
        <a:bodyPr/>
        <a:lstStyle/>
        <a:p>
          <a:r>
            <a:rPr lang="en-IN" dirty="0"/>
            <a:t>Input Tax Credit Wrongly Availed</a:t>
          </a:r>
        </a:p>
      </dgm:t>
    </dgm:pt>
    <dgm:pt modelId="{3B4A640B-8EAA-44FF-A972-BBC486B2501D}" type="parTrans" cxnId="{6755D4BE-58E4-4642-8794-59C8D74840DC}">
      <dgm:prSet/>
      <dgm:spPr/>
      <dgm:t>
        <a:bodyPr/>
        <a:lstStyle/>
        <a:p>
          <a:endParaRPr lang="en-IN"/>
        </a:p>
      </dgm:t>
    </dgm:pt>
    <dgm:pt modelId="{DA4751F9-FA6B-4DBE-AEB7-F796E593C590}" type="sibTrans" cxnId="{6755D4BE-58E4-4642-8794-59C8D74840DC}">
      <dgm:prSet/>
      <dgm:spPr/>
      <dgm:t>
        <a:bodyPr/>
        <a:lstStyle/>
        <a:p>
          <a:endParaRPr lang="en-IN"/>
        </a:p>
      </dgm:t>
    </dgm:pt>
    <dgm:pt modelId="{6F6B0D8C-201E-48B5-AA3F-303444A22340}">
      <dgm:prSet phldrT="[Text]"/>
      <dgm:spPr/>
      <dgm:t>
        <a:bodyPr/>
        <a:lstStyle/>
        <a:p>
          <a:r>
            <a:rPr lang="en-IN" dirty="0"/>
            <a:t>Input Tax Credit Wrongly Utilized </a:t>
          </a:r>
        </a:p>
      </dgm:t>
    </dgm:pt>
    <dgm:pt modelId="{0D5EEB67-F03D-4FB1-B732-B5A64E40A874}" type="parTrans" cxnId="{6E81AF86-3CC3-4AD2-BA11-ED345F7F49E8}">
      <dgm:prSet/>
      <dgm:spPr/>
      <dgm:t>
        <a:bodyPr/>
        <a:lstStyle/>
        <a:p>
          <a:endParaRPr lang="en-IN"/>
        </a:p>
      </dgm:t>
    </dgm:pt>
    <dgm:pt modelId="{FED068AD-8D25-4782-9BF2-0C88A6F767B3}" type="sibTrans" cxnId="{6E81AF86-3CC3-4AD2-BA11-ED345F7F49E8}">
      <dgm:prSet/>
      <dgm:spPr/>
      <dgm:t>
        <a:bodyPr/>
        <a:lstStyle/>
        <a:p>
          <a:endParaRPr lang="en-IN"/>
        </a:p>
      </dgm:t>
    </dgm:pt>
    <dgm:pt modelId="{D27300F6-0ED0-4738-902E-2755939709A3}" type="pres">
      <dgm:prSet presAssocID="{7A568396-C7F7-46E1-A132-D36DFD75EB1C}" presName="diagram" presStyleCnt="0">
        <dgm:presLayoutVars>
          <dgm:dir/>
          <dgm:resizeHandles val="exact"/>
        </dgm:presLayoutVars>
      </dgm:prSet>
      <dgm:spPr/>
    </dgm:pt>
    <dgm:pt modelId="{857552A9-7B0A-4599-A570-81AF843807BD}" type="pres">
      <dgm:prSet presAssocID="{F509718B-CCD9-42F8-8E6F-4F9DB50BDBFD}" presName="node" presStyleLbl="node1" presStyleIdx="0" presStyleCnt="5">
        <dgm:presLayoutVars>
          <dgm:bulletEnabled val="1"/>
        </dgm:presLayoutVars>
      </dgm:prSet>
      <dgm:spPr/>
    </dgm:pt>
    <dgm:pt modelId="{8BE9BA25-9E40-4F55-98C7-58B3611CE9A1}" type="pres">
      <dgm:prSet presAssocID="{8B932FD0-DF38-469F-8610-3D48D46613F6}" presName="sibTrans" presStyleCnt="0"/>
      <dgm:spPr/>
    </dgm:pt>
    <dgm:pt modelId="{ACF4A251-02F9-4830-A20A-6C71FA49EBD8}" type="pres">
      <dgm:prSet presAssocID="{7FFD142D-DD5B-444C-B533-3E6E647BEBEE}" presName="node" presStyleLbl="node1" presStyleIdx="1" presStyleCnt="5">
        <dgm:presLayoutVars>
          <dgm:bulletEnabled val="1"/>
        </dgm:presLayoutVars>
      </dgm:prSet>
      <dgm:spPr/>
    </dgm:pt>
    <dgm:pt modelId="{A3CA72EA-B0FE-464E-AB83-69794B648295}" type="pres">
      <dgm:prSet presAssocID="{414AF39A-8288-422A-8EB1-AE5545A2D7A8}" presName="sibTrans" presStyleCnt="0"/>
      <dgm:spPr/>
    </dgm:pt>
    <dgm:pt modelId="{D0569124-2E98-458A-8D14-AF23442D149B}" type="pres">
      <dgm:prSet presAssocID="{C1C053BF-4143-4079-A911-7C1A9183F5DA}" presName="node" presStyleLbl="node1" presStyleIdx="2" presStyleCnt="5">
        <dgm:presLayoutVars>
          <dgm:bulletEnabled val="1"/>
        </dgm:presLayoutVars>
      </dgm:prSet>
      <dgm:spPr/>
    </dgm:pt>
    <dgm:pt modelId="{F25077D6-F40A-4120-A997-CA24976FAFCE}" type="pres">
      <dgm:prSet presAssocID="{23B88D03-41C8-4752-8309-EE4678BF69D1}" presName="sibTrans" presStyleCnt="0"/>
      <dgm:spPr/>
    </dgm:pt>
    <dgm:pt modelId="{4B0F75EE-5004-492E-9471-9AB9F6EBE6BE}" type="pres">
      <dgm:prSet presAssocID="{A10FB075-BFA1-4A11-A963-32BE0DCDC5B2}" presName="node" presStyleLbl="node1" presStyleIdx="3" presStyleCnt="5">
        <dgm:presLayoutVars>
          <dgm:bulletEnabled val="1"/>
        </dgm:presLayoutVars>
      </dgm:prSet>
      <dgm:spPr/>
    </dgm:pt>
    <dgm:pt modelId="{CE3C3B6F-2911-4D85-B71B-6795EA226F79}" type="pres">
      <dgm:prSet presAssocID="{DA4751F9-FA6B-4DBE-AEB7-F796E593C590}" presName="sibTrans" presStyleCnt="0"/>
      <dgm:spPr/>
    </dgm:pt>
    <dgm:pt modelId="{4528C566-D039-4B1A-A2CB-BC3CDA0E8433}" type="pres">
      <dgm:prSet presAssocID="{6F6B0D8C-201E-48B5-AA3F-303444A22340}" presName="node" presStyleLbl="node1" presStyleIdx="4" presStyleCnt="5">
        <dgm:presLayoutVars>
          <dgm:bulletEnabled val="1"/>
        </dgm:presLayoutVars>
      </dgm:prSet>
      <dgm:spPr/>
    </dgm:pt>
  </dgm:ptLst>
  <dgm:cxnLst>
    <dgm:cxn modelId="{2A947311-F99B-48B5-8C0A-65EC3110E999}" type="presOf" srcId="{6F6B0D8C-201E-48B5-AA3F-303444A22340}" destId="{4528C566-D039-4B1A-A2CB-BC3CDA0E8433}" srcOrd="0" destOrd="0" presId="urn:microsoft.com/office/officeart/2005/8/layout/default"/>
    <dgm:cxn modelId="{E0FEA45F-9F1E-4048-8C53-8F7E5F1040F6}" type="presOf" srcId="{7FFD142D-DD5B-444C-B533-3E6E647BEBEE}" destId="{ACF4A251-02F9-4830-A20A-6C71FA49EBD8}" srcOrd="0" destOrd="0" presId="urn:microsoft.com/office/officeart/2005/8/layout/default"/>
    <dgm:cxn modelId="{AAB5C05F-A32D-4705-A4AE-5DC0922F41E9}" type="presOf" srcId="{F509718B-CCD9-42F8-8E6F-4F9DB50BDBFD}" destId="{857552A9-7B0A-4599-A570-81AF843807BD}" srcOrd="0" destOrd="0" presId="urn:microsoft.com/office/officeart/2005/8/layout/default"/>
    <dgm:cxn modelId="{B0F8BD66-D88B-439E-9EB2-FF6C034B11CE}" srcId="{7A568396-C7F7-46E1-A132-D36DFD75EB1C}" destId="{7FFD142D-DD5B-444C-B533-3E6E647BEBEE}" srcOrd="1" destOrd="0" parTransId="{B9438C89-D83E-4F63-A5ED-1F18BC078686}" sibTransId="{414AF39A-8288-422A-8EB1-AE5545A2D7A8}"/>
    <dgm:cxn modelId="{DC4D3055-3C0E-4398-BF28-35BD3E33AD39}" type="presOf" srcId="{C1C053BF-4143-4079-A911-7C1A9183F5DA}" destId="{D0569124-2E98-458A-8D14-AF23442D149B}" srcOrd="0" destOrd="0" presId="urn:microsoft.com/office/officeart/2005/8/layout/default"/>
    <dgm:cxn modelId="{1A03F75A-B976-4B89-9DE7-3301DA606EEC}" type="presOf" srcId="{A10FB075-BFA1-4A11-A963-32BE0DCDC5B2}" destId="{4B0F75EE-5004-492E-9471-9AB9F6EBE6BE}" srcOrd="0" destOrd="0" presId="urn:microsoft.com/office/officeart/2005/8/layout/default"/>
    <dgm:cxn modelId="{0890D27E-5CA2-44E0-ACBA-39F192659B68}" srcId="{7A568396-C7F7-46E1-A132-D36DFD75EB1C}" destId="{F509718B-CCD9-42F8-8E6F-4F9DB50BDBFD}" srcOrd="0" destOrd="0" parTransId="{0432E8B9-89EE-4AC1-BEAC-5007B22A4370}" sibTransId="{8B932FD0-DF38-469F-8610-3D48D46613F6}"/>
    <dgm:cxn modelId="{6E81AF86-3CC3-4AD2-BA11-ED345F7F49E8}" srcId="{7A568396-C7F7-46E1-A132-D36DFD75EB1C}" destId="{6F6B0D8C-201E-48B5-AA3F-303444A22340}" srcOrd="4" destOrd="0" parTransId="{0D5EEB67-F03D-4FB1-B732-B5A64E40A874}" sibTransId="{FED068AD-8D25-4782-9BF2-0C88A6F767B3}"/>
    <dgm:cxn modelId="{FF11E091-D4B9-46D2-9DC8-2C3383F45868}" type="presOf" srcId="{7A568396-C7F7-46E1-A132-D36DFD75EB1C}" destId="{D27300F6-0ED0-4738-902E-2755939709A3}" srcOrd="0" destOrd="0" presId="urn:microsoft.com/office/officeart/2005/8/layout/default"/>
    <dgm:cxn modelId="{6755D4BE-58E4-4642-8794-59C8D74840DC}" srcId="{7A568396-C7F7-46E1-A132-D36DFD75EB1C}" destId="{A10FB075-BFA1-4A11-A963-32BE0DCDC5B2}" srcOrd="3" destOrd="0" parTransId="{3B4A640B-8EAA-44FF-A972-BBC486B2501D}" sibTransId="{DA4751F9-FA6B-4DBE-AEB7-F796E593C590}"/>
    <dgm:cxn modelId="{40DA02E0-B6E8-4ECD-B66C-3993820FE0C3}" srcId="{7A568396-C7F7-46E1-A132-D36DFD75EB1C}" destId="{C1C053BF-4143-4079-A911-7C1A9183F5DA}" srcOrd="2" destOrd="0" parTransId="{4BCA3232-CF7D-4489-8A45-C0FBBBCAEA82}" sibTransId="{23B88D03-41C8-4752-8309-EE4678BF69D1}"/>
    <dgm:cxn modelId="{96C14E74-BB61-4024-BCD8-9767FF50F686}" type="presParOf" srcId="{D27300F6-0ED0-4738-902E-2755939709A3}" destId="{857552A9-7B0A-4599-A570-81AF843807BD}" srcOrd="0" destOrd="0" presId="urn:microsoft.com/office/officeart/2005/8/layout/default"/>
    <dgm:cxn modelId="{39201320-8136-492C-8B44-91F88EE9E8ED}" type="presParOf" srcId="{D27300F6-0ED0-4738-902E-2755939709A3}" destId="{8BE9BA25-9E40-4F55-98C7-58B3611CE9A1}" srcOrd="1" destOrd="0" presId="urn:microsoft.com/office/officeart/2005/8/layout/default"/>
    <dgm:cxn modelId="{146BEA4D-925C-4A43-88C4-8B7138BD941F}" type="presParOf" srcId="{D27300F6-0ED0-4738-902E-2755939709A3}" destId="{ACF4A251-02F9-4830-A20A-6C71FA49EBD8}" srcOrd="2" destOrd="0" presId="urn:microsoft.com/office/officeart/2005/8/layout/default"/>
    <dgm:cxn modelId="{F32AF81F-E40E-45A1-A03B-CF62C836D51A}" type="presParOf" srcId="{D27300F6-0ED0-4738-902E-2755939709A3}" destId="{A3CA72EA-B0FE-464E-AB83-69794B648295}" srcOrd="3" destOrd="0" presId="urn:microsoft.com/office/officeart/2005/8/layout/default"/>
    <dgm:cxn modelId="{8222D054-48FC-41DC-9ACF-6CF881BFA168}" type="presParOf" srcId="{D27300F6-0ED0-4738-902E-2755939709A3}" destId="{D0569124-2E98-458A-8D14-AF23442D149B}" srcOrd="4" destOrd="0" presId="urn:microsoft.com/office/officeart/2005/8/layout/default"/>
    <dgm:cxn modelId="{F19A0F4E-6050-4E07-8C8A-D6EB7F102056}" type="presParOf" srcId="{D27300F6-0ED0-4738-902E-2755939709A3}" destId="{F25077D6-F40A-4120-A997-CA24976FAFCE}" srcOrd="5" destOrd="0" presId="urn:microsoft.com/office/officeart/2005/8/layout/default"/>
    <dgm:cxn modelId="{2B8FF3E2-8B92-4859-A75E-656545B59DD8}" type="presParOf" srcId="{D27300F6-0ED0-4738-902E-2755939709A3}" destId="{4B0F75EE-5004-492E-9471-9AB9F6EBE6BE}" srcOrd="6" destOrd="0" presId="urn:microsoft.com/office/officeart/2005/8/layout/default"/>
    <dgm:cxn modelId="{6FEFA238-8A06-4A00-89E8-FA214103C5C7}" type="presParOf" srcId="{D27300F6-0ED0-4738-902E-2755939709A3}" destId="{CE3C3B6F-2911-4D85-B71B-6795EA226F79}" srcOrd="7" destOrd="0" presId="urn:microsoft.com/office/officeart/2005/8/layout/default"/>
    <dgm:cxn modelId="{236F5A93-74D5-460F-ABE2-F046186A9D28}" type="presParOf" srcId="{D27300F6-0ED0-4738-902E-2755939709A3}" destId="{4528C566-D039-4B1A-A2CB-BC3CDA0E843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B0E96E-6FBC-4E4F-B4B2-29238CD48496}" type="doc">
      <dgm:prSet loTypeId="urn:microsoft.com/office/officeart/2005/8/layout/hChevron3" loCatId="process" qsTypeId="urn:microsoft.com/office/officeart/2005/8/quickstyle/simple1" qsCatId="simple" csTypeId="urn:microsoft.com/office/officeart/2005/8/colors/accent1_2" csCatId="accent1" phldr="1"/>
      <dgm:spPr/>
    </dgm:pt>
    <dgm:pt modelId="{EF8CC16F-829B-489D-89F7-43A56593162F}">
      <dgm:prSet phldrT="[Text]"/>
      <dgm:spPr/>
      <dgm:t>
        <a:bodyPr/>
        <a:lstStyle/>
        <a:p>
          <a:r>
            <a:rPr lang="en-IN" dirty="0"/>
            <a:t>IRN-EWB</a:t>
          </a:r>
        </a:p>
      </dgm:t>
    </dgm:pt>
    <dgm:pt modelId="{4E94605A-FB54-4C3E-9FD4-6C3B90702F40}" type="parTrans" cxnId="{F10C2EFA-EB4E-40E6-899D-E8109D033A08}">
      <dgm:prSet/>
      <dgm:spPr/>
      <dgm:t>
        <a:bodyPr/>
        <a:lstStyle/>
        <a:p>
          <a:endParaRPr lang="en-IN"/>
        </a:p>
      </dgm:t>
    </dgm:pt>
    <dgm:pt modelId="{AC7B98F4-EB20-4F75-9645-4B1DE8A6C666}" type="sibTrans" cxnId="{F10C2EFA-EB4E-40E6-899D-E8109D033A08}">
      <dgm:prSet/>
      <dgm:spPr/>
      <dgm:t>
        <a:bodyPr/>
        <a:lstStyle/>
        <a:p>
          <a:endParaRPr lang="en-IN"/>
        </a:p>
      </dgm:t>
    </dgm:pt>
    <dgm:pt modelId="{5DA495CA-2640-4982-8A8B-3FB2525CE145}">
      <dgm:prSet phldrT="[Text]"/>
      <dgm:spPr/>
      <dgm:t>
        <a:bodyPr/>
        <a:lstStyle/>
        <a:p>
          <a:r>
            <a:rPr lang="en-IN" dirty="0"/>
            <a:t>GSTR-1</a:t>
          </a:r>
        </a:p>
      </dgm:t>
    </dgm:pt>
    <dgm:pt modelId="{F0CC62B7-F4AA-4DCD-8CD2-EBF0DC53072B}" type="parTrans" cxnId="{E64B0078-C35C-4091-9AE6-E970F42F1467}">
      <dgm:prSet/>
      <dgm:spPr/>
      <dgm:t>
        <a:bodyPr/>
        <a:lstStyle/>
        <a:p>
          <a:endParaRPr lang="en-IN"/>
        </a:p>
      </dgm:t>
    </dgm:pt>
    <dgm:pt modelId="{164372B4-F020-4B4E-8803-B14E8593F495}" type="sibTrans" cxnId="{E64B0078-C35C-4091-9AE6-E970F42F1467}">
      <dgm:prSet/>
      <dgm:spPr/>
      <dgm:t>
        <a:bodyPr/>
        <a:lstStyle/>
        <a:p>
          <a:endParaRPr lang="en-IN"/>
        </a:p>
      </dgm:t>
    </dgm:pt>
    <dgm:pt modelId="{B27FC5D9-F112-49AB-B522-608D08B019FA}">
      <dgm:prSet phldrT="[Text]"/>
      <dgm:spPr/>
      <dgm:t>
        <a:bodyPr/>
        <a:lstStyle/>
        <a:p>
          <a:r>
            <a:rPr lang="en-IN" dirty="0"/>
            <a:t>GSTR-2B</a:t>
          </a:r>
        </a:p>
      </dgm:t>
    </dgm:pt>
    <dgm:pt modelId="{E398EC21-501C-4EC3-9FD7-492FD488A280}" type="parTrans" cxnId="{56AFBA50-1132-49AC-A3CD-FDF7D7FD3568}">
      <dgm:prSet/>
      <dgm:spPr/>
      <dgm:t>
        <a:bodyPr/>
        <a:lstStyle/>
        <a:p>
          <a:endParaRPr lang="en-IN"/>
        </a:p>
      </dgm:t>
    </dgm:pt>
    <dgm:pt modelId="{CC0EF0A1-489A-4606-9218-D68626F85FEB}" type="sibTrans" cxnId="{56AFBA50-1132-49AC-A3CD-FDF7D7FD3568}">
      <dgm:prSet/>
      <dgm:spPr/>
      <dgm:t>
        <a:bodyPr/>
        <a:lstStyle/>
        <a:p>
          <a:endParaRPr lang="en-IN"/>
        </a:p>
      </dgm:t>
    </dgm:pt>
    <dgm:pt modelId="{885F307B-77CF-4ECD-96F2-5E1F44D07B09}">
      <dgm:prSet phldrT="[Text]"/>
      <dgm:spPr/>
      <dgm:t>
        <a:bodyPr/>
        <a:lstStyle/>
        <a:p>
          <a:r>
            <a:rPr lang="en-IN" dirty="0"/>
            <a:t>GSTR-3B</a:t>
          </a:r>
        </a:p>
      </dgm:t>
    </dgm:pt>
    <dgm:pt modelId="{186C82C7-9D57-4A27-A60A-6173C49B31B0}" type="parTrans" cxnId="{74F1BDFB-E813-4628-80A3-6E6EB5A894EA}">
      <dgm:prSet/>
      <dgm:spPr/>
      <dgm:t>
        <a:bodyPr/>
        <a:lstStyle/>
        <a:p>
          <a:endParaRPr lang="en-IN"/>
        </a:p>
      </dgm:t>
    </dgm:pt>
    <dgm:pt modelId="{FF44871E-3F88-4D6F-BFD1-8073AA8A64B4}" type="sibTrans" cxnId="{74F1BDFB-E813-4628-80A3-6E6EB5A894EA}">
      <dgm:prSet/>
      <dgm:spPr/>
      <dgm:t>
        <a:bodyPr/>
        <a:lstStyle/>
        <a:p>
          <a:endParaRPr lang="en-IN"/>
        </a:p>
      </dgm:t>
    </dgm:pt>
    <dgm:pt modelId="{6044A294-0759-49D0-81D6-3529169EB1A5}">
      <dgm:prSet phldrT="[Text]"/>
      <dgm:spPr/>
      <dgm:t>
        <a:bodyPr/>
        <a:lstStyle/>
        <a:p>
          <a:r>
            <a:rPr lang="en-IN" dirty="0"/>
            <a:t>GSTR-9/9C</a:t>
          </a:r>
        </a:p>
      </dgm:t>
    </dgm:pt>
    <dgm:pt modelId="{FABBC869-E5D8-4368-9083-40B1FB0C035F}" type="parTrans" cxnId="{333C9EB6-792E-4710-8AF1-CC6738DBDD8E}">
      <dgm:prSet/>
      <dgm:spPr/>
      <dgm:t>
        <a:bodyPr/>
        <a:lstStyle/>
        <a:p>
          <a:endParaRPr lang="en-IN"/>
        </a:p>
      </dgm:t>
    </dgm:pt>
    <dgm:pt modelId="{34F744D6-ACD7-44D2-89F5-E3D45EEC9AD8}" type="sibTrans" cxnId="{333C9EB6-792E-4710-8AF1-CC6738DBDD8E}">
      <dgm:prSet/>
      <dgm:spPr/>
      <dgm:t>
        <a:bodyPr/>
        <a:lstStyle/>
        <a:p>
          <a:endParaRPr lang="en-IN"/>
        </a:p>
      </dgm:t>
    </dgm:pt>
    <dgm:pt modelId="{3010FD7E-A506-411D-B238-F34CC0A65190}" type="pres">
      <dgm:prSet presAssocID="{95B0E96E-6FBC-4E4F-B4B2-29238CD48496}" presName="Name0" presStyleCnt="0">
        <dgm:presLayoutVars>
          <dgm:dir/>
          <dgm:resizeHandles val="exact"/>
        </dgm:presLayoutVars>
      </dgm:prSet>
      <dgm:spPr/>
    </dgm:pt>
    <dgm:pt modelId="{51AB5074-3FAB-4B2A-A5C9-061B0AC1D10B}" type="pres">
      <dgm:prSet presAssocID="{EF8CC16F-829B-489D-89F7-43A56593162F}" presName="parTxOnly" presStyleLbl="node1" presStyleIdx="0" presStyleCnt="5">
        <dgm:presLayoutVars>
          <dgm:bulletEnabled val="1"/>
        </dgm:presLayoutVars>
      </dgm:prSet>
      <dgm:spPr/>
    </dgm:pt>
    <dgm:pt modelId="{A92A9800-F030-405F-83CF-6F43F429431C}" type="pres">
      <dgm:prSet presAssocID="{AC7B98F4-EB20-4F75-9645-4B1DE8A6C666}" presName="parSpace" presStyleCnt="0"/>
      <dgm:spPr/>
    </dgm:pt>
    <dgm:pt modelId="{D41F6EC5-0211-47D9-B15E-D9AE0D228A70}" type="pres">
      <dgm:prSet presAssocID="{5DA495CA-2640-4982-8A8B-3FB2525CE145}" presName="parTxOnly" presStyleLbl="node1" presStyleIdx="1" presStyleCnt="5">
        <dgm:presLayoutVars>
          <dgm:bulletEnabled val="1"/>
        </dgm:presLayoutVars>
      </dgm:prSet>
      <dgm:spPr/>
    </dgm:pt>
    <dgm:pt modelId="{48E096C8-6098-4CBB-A777-F8D50F809432}" type="pres">
      <dgm:prSet presAssocID="{164372B4-F020-4B4E-8803-B14E8593F495}" presName="parSpace" presStyleCnt="0"/>
      <dgm:spPr/>
    </dgm:pt>
    <dgm:pt modelId="{096C3795-F1DF-4542-851A-7DFB92AD15F9}" type="pres">
      <dgm:prSet presAssocID="{B27FC5D9-F112-49AB-B522-608D08B019FA}" presName="parTxOnly" presStyleLbl="node1" presStyleIdx="2" presStyleCnt="5">
        <dgm:presLayoutVars>
          <dgm:bulletEnabled val="1"/>
        </dgm:presLayoutVars>
      </dgm:prSet>
      <dgm:spPr/>
    </dgm:pt>
    <dgm:pt modelId="{7FB531E9-A265-4E91-A306-A510A8290F00}" type="pres">
      <dgm:prSet presAssocID="{CC0EF0A1-489A-4606-9218-D68626F85FEB}" presName="parSpace" presStyleCnt="0"/>
      <dgm:spPr/>
    </dgm:pt>
    <dgm:pt modelId="{73762CCF-4E87-456F-9079-808335107523}" type="pres">
      <dgm:prSet presAssocID="{885F307B-77CF-4ECD-96F2-5E1F44D07B09}" presName="parTxOnly" presStyleLbl="node1" presStyleIdx="3" presStyleCnt="5">
        <dgm:presLayoutVars>
          <dgm:bulletEnabled val="1"/>
        </dgm:presLayoutVars>
      </dgm:prSet>
      <dgm:spPr/>
    </dgm:pt>
    <dgm:pt modelId="{1C387158-5F95-4EAF-981B-CF3340EF6BF1}" type="pres">
      <dgm:prSet presAssocID="{FF44871E-3F88-4D6F-BFD1-8073AA8A64B4}" presName="parSpace" presStyleCnt="0"/>
      <dgm:spPr/>
    </dgm:pt>
    <dgm:pt modelId="{3CD0B6FA-8C6D-4E29-99DD-641FC5C74746}" type="pres">
      <dgm:prSet presAssocID="{6044A294-0759-49D0-81D6-3529169EB1A5}" presName="parTxOnly" presStyleLbl="node1" presStyleIdx="4" presStyleCnt="5">
        <dgm:presLayoutVars>
          <dgm:bulletEnabled val="1"/>
        </dgm:presLayoutVars>
      </dgm:prSet>
      <dgm:spPr/>
    </dgm:pt>
  </dgm:ptLst>
  <dgm:cxnLst>
    <dgm:cxn modelId="{00958532-4046-4092-8078-7E1CA6E99D18}" type="presOf" srcId="{885F307B-77CF-4ECD-96F2-5E1F44D07B09}" destId="{73762CCF-4E87-456F-9079-808335107523}" srcOrd="0" destOrd="0" presId="urn:microsoft.com/office/officeart/2005/8/layout/hChevron3"/>
    <dgm:cxn modelId="{3DFDCC38-1700-48CA-A928-E92D6EC369D7}" type="presOf" srcId="{B27FC5D9-F112-49AB-B522-608D08B019FA}" destId="{096C3795-F1DF-4542-851A-7DFB92AD15F9}" srcOrd="0" destOrd="0" presId="urn:microsoft.com/office/officeart/2005/8/layout/hChevron3"/>
    <dgm:cxn modelId="{8E61E45D-7F57-4586-A0EB-4AD4C3C13717}" type="presOf" srcId="{95B0E96E-6FBC-4E4F-B4B2-29238CD48496}" destId="{3010FD7E-A506-411D-B238-F34CC0A65190}" srcOrd="0" destOrd="0" presId="urn:microsoft.com/office/officeart/2005/8/layout/hChevron3"/>
    <dgm:cxn modelId="{06E2516D-FA55-4F04-AEA7-9BA59AB1DFA7}" type="presOf" srcId="{5DA495CA-2640-4982-8A8B-3FB2525CE145}" destId="{D41F6EC5-0211-47D9-B15E-D9AE0D228A70}" srcOrd="0" destOrd="0" presId="urn:microsoft.com/office/officeart/2005/8/layout/hChevron3"/>
    <dgm:cxn modelId="{56AFBA50-1132-49AC-A3CD-FDF7D7FD3568}" srcId="{95B0E96E-6FBC-4E4F-B4B2-29238CD48496}" destId="{B27FC5D9-F112-49AB-B522-608D08B019FA}" srcOrd="2" destOrd="0" parTransId="{E398EC21-501C-4EC3-9FD7-492FD488A280}" sibTransId="{CC0EF0A1-489A-4606-9218-D68626F85FEB}"/>
    <dgm:cxn modelId="{E64B0078-C35C-4091-9AE6-E970F42F1467}" srcId="{95B0E96E-6FBC-4E4F-B4B2-29238CD48496}" destId="{5DA495CA-2640-4982-8A8B-3FB2525CE145}" srcOrd="1" destOrd="0" parTransId="{F0CC62B7-F4AA-4DCD-8CD2-EBF0DC53072B}" sibTransId="{164372B4-F020-4B4E-8803-B14E8593F495}"/>
    <dgm:cxn modelId="{333C9EB6-792E-4710-8AF1-CC6738DBDD8E}" srcId="{95B0E96E-6FBC-4E4F-B4B2-29238CD48496}" destId="{6044A294-0759-49D0-81D6-3529169EB1A5}" srcOrd="4" destOrd="0" parTransId="{FABBC869-E5D8-4368-9083-40B1FB0C035F}" sibTransId="{34F744D6-ACD7-44D2-89F5-E3D45EEC9AD8}"/>
    <dgm:cxn modelId="{69B52EC6-CD3C-4BD6-833F-A18DCD2842B4}" type="presOf" srcId="{EF8CC16F-829B-489D-89F7-43A56593162F}" destId="{51AB5074-3FAB-4B2A-A5C9-061B0AC1D10B}" srcOrd="0" destOrd="0" presId="urn:microsoft.com/office/officeart/2005/8/layout/hChevron3"/>
    <dgm:cxn modelId="{0CEE8BCD-6BF8-4CFA-82B4-372AB8CBC586}" type="presOf" srcId="{6044A294-0759-49D0-81D6-3529169EB1A5}" destId="{3CD0B6FA-8C6D-4E29-99DD-641FC5C74746}" srcOrd="0" destOrd="0" presId="urn:microsoft.com/office/officeart/2005/8/layout/hChevron3"/>
    <dgm:cxn modelId="{F10C2EFA-EB4E-40E6-899D-E8109D033A08}" srcId="{95B0E96E-6FBC-4E4F-B4B2-29238CD48496}" destId="{EF8CC16F-829B-489D-89F7-43A56593162F}" srcOrd="0" destOrd="0" parTransId="{4E94605A-FB54-4C3E-9FD4-6C3B90702F40}" sibTransId="{AC7B98F4-EB20-4F75-9645-4B1DE8A6C666}"/>
    <dgm:cxn modelId="{74F1BDFB-E813-4628-80A3-6E6EB5A894EA}" srcId="{95B0E96E-6FBC-4E4F-B4B2-29238CD48496}" destId="{885F307B-77CF-4ECD-96F2-5E1F44D07B09}" srcOrd="3" destOrd="0" parTransId="{186C82C7-9D57-4A27-A60A-6173C49B31B0}" sibTransId="{FF44871E-3F88-4D6F-BFD1-8073AA8A64B4}"/>
    <dgm:cxn modelId="{4BC90AE3-1A3D-4B56-BF1D-AAC5E034A834}" type="presParOf" srcId="{3010FD7E-A506-411D-B238-F34CC0A65190}" destId="{51AB5074-3FAB-4B2A-A5C9-061B0AC1D10B}" srcOrd="0" destOrd="0" presId="urn:microsoft.com/office/officeart/2005/8/layout/hChevron3"/>
    <dgm:cxn modelId="{623AABC1-BC8F-4C6D-9000-1F20EF1EF458}" type="presParOf" srcId="{3010FD7E-A506-411D-B238-F34CC0A65190}" destId="{A92A9800-F030-405F-83CF-6F43F429431C}" srcOrd="1" destOrd="0" presId="urn:microsoft.com/office/officeart/2005/8/layout/hChevron3"/>
    <dgm:cxn modelId="{32E256AB-EA49-4FB6-8410-5E32A598F2DC}" type="presParOf" srcId="{3010FD7E-A506-411D-B238-F34CC0A65190}" destId="{D41F6EC5-0211-47D9-B15E-D9AE0D228A70}" srcOrd="2" destOrd="0" presId="urn:microsoft.com/office/officeart/2005/8/layout/hChevron3"/>
    <dgm:cxn modelId="{FCBFF24D-878A-4271-A630-EE05D9DE24ED}" type="presParOf" srcId="{3010FD7E-A506-411D-B238-F34CC0A65190}" destId="{48E096C8-6098-4CBB-A777-F8D50F809432}" srcOrd="3" destOrd="0" presId="urn:microsoft.com/office/officeart/2005/8/layout/hChevron3"/>
    <dgm:cxn modelId="{BDE5B349-B62F-4123-A495-890E76D6E47B}" type="presParOf" srcId="{3010FD7E-A506-411D-B238-F34CC0A65190}" destId="{096C3795-F1DF-4542-851A-7DFB92AD15F9}" srcOrd="4" destOrd="0" presId="urn:microsoft.com/office/officeart/2005/8/layout/hChevron3"/>
    <dgm:cxn modelId="{6E0B9037-1EE9-4EEF-8AE1-D79D90BAC41B}" type="presParOf" srcId="{3010FD7E-A506-411D-B238-F34CC0A65190}" destId="{7FB531E9-A265-4E91-A306-A510A8290F00}" srcOrd="5" destOrd="0" presId="urn:microsoft.com/office/officeart/2005/8/layout/hChevron3"/>
    <dgm:cxn modelId="{5D0C1CEF-CD7B-4D2B-9DC5-533612899E40}" type="presParOf" srcId="{3010FD7E-A506-411D-B238-F34CC0A65190}" destId="{73762CCF-4E87-456F-9079-808335107523}" srcOrd="6" destOrd="0" presId="urn:microsoft.com/office/officeart/2005/8/layout/hChevron3"/>
    <dgm:cxn modelId="{3A3FA088-F005-492D-ABF7-9BBC59F068DB}" type="presParOf" srcId="{3010FD7E-A506-411D-B238-F34CC0A65190}" destId="{1C387158-5F95-4EAF-981B-CF3340EF6BF1}" srcOrd="7" destOrd="0" presId="urn:microsoft.com/office/officeart/2005/8/layout/hChevron3"/>
    <dgm:cxn modelId="{D1C9EB36-7A20-4AA8-A3A4-E115BB9044B8}" type="presParOf" srcId="{3010FD7E-A506-411D-B238-F34CC0A65190}" destId="{3CD0B6FA-8C6D-4E29-99DD-641FC5C74746}"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EAA4C9-DB1A-48FD-B48D-DEDB2598BC4B}" type="doc">
      <dgm:prSet loTypeId="urn:microsoft.com/office/officeart/2005/8/layout/process1" loCatId="process" qsTypeId="urn:microsoft.com/office/officeart/2005/8/quickstyle/simple1" qsCatId="simple" csTypeId="urn:microsoft.com/office/officeart/2005/8/colors/accent1_2" csCatId="accent1" phldr="1"/>
      <dgm:spPr/>
    </dgm:pt>
    <dgm:pt modelId="{78107F8D-40A4-4CBD-963D-E2D75F505E29}">
      <dgm:prSet phldrT="[Text]"/>
      <dgm:spPr/>
      <dgm:t>
        <a:bodyPr/>
        <a:lstStyle/>
        <a:p>
          <a:r>
            <a:rPr lang="en-IN" dirty="0"/>
            <a:t>Select Return with tax period</a:t>
          </a:r>
        </a:p>
      </dgm:t>
    </dgm:pt>
    <dgm:pt modelId="{DCE27C02-9041-445C-AA7B-08F43F8FC3A5}" type="parTrans" cxnId="{9192CDBF-D5CE-4BFD-948B-6F4DF8D56B81}">
      <dgm:prSet/>
      <dgm:spPr/>
      <dgm:t>
        <a:bodyPr/>
        <a:lstStyle/>
        <a:p>
          <a:endParaRPr lang="en-IN"/>
        </a:p>
      </dgm:t>
    </dgm:pt>
    <dgm:pt modelId="{4ECB69D5-CB2A-4F62-B6FB-2BE22DD18A8D}" type="sibTrans" cxnId="{9192CDBF-D5CE-4BFD-948B-6F4DF8D56B81}">
      <dgm:prSet/>
      <dgm:spPr/>
      <dgm:t>
        <a:bodyPr/>
        <a:lstStyle/>
        <a:p>
          <a:endParaRPr lang="en-IN"/>
        </a:p>
      </dgm:t>
    </dgm:pt>
    <dgm:pt modelId="{76425B7D-05A8-40ED-9216-8BFEB7A8A1DF}">
      <dgm:prSet phldrT="[Text]"/>
      <dgm:spPr/>
      <dgm:t>
        <a:bodyPr/>
        <a:lstStyle/>
        <a:p>
          <a:r>
            <a:rPr lang="en-IN" dirty="0"/>
            <a:t>Scrutinize Return and related particulars </a:t>
          </a:r>
        </a:p>
      </dgm:t>
    </dgm:pt>
    <dgm:pt modelId="{A57E2D1E-1EAD-40A3-9B9A-C420EDB55550}" type="parTrans" cxnId="{CA9522F6-ECF1-4A48-9E67-7B73F31BF7A0}">
      <dgm:prSet/>
      <dgm:spPr/>
      <dgm:t>
        <a:bodyPr/>
        <a:lstStyle/>
        <a:p>
          <a:endParaRPr lang="en-IN"/>
        </a:p>
      </dgm:t>
    </dgm:pt>
    <dgm:pt modelId="{BC249145-4CFE-4FAF-B6FF-8C94DFFD2941}" type="sibTrans" cxnId="{CA9522F6-ECF1-4A48-9E67-7B73F31BF7A0}">
      <dgm:prSet/>
      <dgm:spPr/>
      <dgm:t>
        <a:bodyPr/>
        <a:lstStyle/>
        <a:p>
          <a:endParaRPr lang="en-IN"/>
        </a:p>
      </dgm:t>
    </dgm:pt>
    <dgm:pt modelId="{457E435B-3790-46EA-AC51-8BCA029B4ABD}">
      <dgm:prSet phldrT="[Text]"/>
      <dgm:spPr/>
      <dgm:t>
        <a:bodyPr/>
        <a:lstStyle/>
        <a:p>
          <a:r>
            <a:rPr lang="en-IN" dirty="0"/>
            <a:t>Notice for Scrutiny of GSTR-1 cannot be issued directly</a:t>
          </a:r>
        </a:p>
      </dgm:t>
    </dgm:pt>
    <dgm:pt modelId="{93454446-55FF-4170-8B08-62399F4F2005}" type="parTrans" cxnId="{0506A779-95C6-49E7-99C2-A750749E4FAC}">
      <dgm:prSet/>
      <dgm:spPr/>
      <dgm:t>
        <a:bodyPr/>
        <a:lstStyle/>
        <a:p>
          <a:endParaRPr lang="en-IN"/>
        </a:p>
      </dgm:t>
    </dgm:pt>
    <dgm:pt modelId="{C4861133-C3C3-4815-ACDB-4C7580089823}" type="sibTrans" cxnId="{0506A779-95C6-49E7-99C2-A750749E4FAC}">
      <dgm:prSet/>
      <dgm:spPr/>
      <dgm:t>
        <a:bodyPr/>
        <a:lstStyle/>
        <a:p>
          <a:endParaRPr lang="en-IN"/>
        </a:p>
      </dgm:t>
    </dgm:pt>
    <dgm:pt modelId="{CBB86FE6-FA52-45EE-A7A6-B78A0E9470A5}" type="pres">
      <dgm:prSet presAssocID="{28EAA4C9-DB1A-48FD-B48D-DEDB2598BC4B}" presName="Name0" presStyleCnt="0">
        <dgm:presLayoutVars>
          <dgm:dir/>
          <dgm:resizeHandles val="exact"/>
        </dgm:presLayoutVars>
      </dgm:prSet>
      <dgm:spPr/>
    </dgm:pt>
    <dgm:pt modelId="{7BC14AA8-3E8E-4D51-A343-E8116E0D2DA3}" type="pres">
      <dgm:prSet presAssocID="{78107F8D-40A4-4CBD-963D-E2D75F505E29}" presName="node" presStyleLbl="node1" presStyleIdx="0" presStyleCnt="3">
        <dgm:presLayoutVars>
          <dgm:bulletEnabled val="1"/>
        </dgm:presLayoutVars>
      </dgm:prSet>
      <dgm:spPr/>
    </dgm:pt>
    <dgm:pt modelId="{5BD0A174-7CDC-475D-89F1-78D1EACBF51E}" type="pres">
      <dgm:prSet presAssocID="{4ECB69D5-CB2A-4F62-B6FB-2BE22DD18A8D}" presName="sibTrans" presStyleLbl="sibTrans2D1" presStyleIdx="0" presStyleCnt="2"/>
      <dgm:spPr/>
    </dgm:pt>
    <dgm:pt modelId="{E649740A-F2E6-4309-B9C4-5F7C6D3816C6}" type="pres">
      <dgm:prSet presAssocID="{4ECB69D5-CB2A-4F62-B6FB-2BE22DD18A8D}" presName="connectorText" presStyleLbl="sibTrans2D1" presStyleIdx="0" presStyleCnt="2"/>
      <dgm:spPr/>
    </dgm:pt>
    <dgm:pt modelId="{0ABCA854-38C4-40EC-9662-36932188288B}" type="pres">
      <dgm:prSet presAssocID="{76425B7D-05A8-40ED-9216-8BFEB7A8A1DF}" presName="node" presStyleLbl="node1" presStyleIdx="1" presStyleCnt="3">
        <dgm:presLayoutVars>
          <dgm:bulletEnabled val="1"/>
        </dgm:presLayoutVars>
      </dgm:prSet>
      <dgm:spPr/>
    </dgm:pt>
    <dgm:pt modelId="{D8A275FE-11CC-4A4E-8ED7-4EF48985C2B2}" type="pres">
      <dgm:prSet presAssocID="{BC249145-4CFE-4FAF-B6FF-8C94DFFD2941}" presName="sibTrans" presStyleLbl="sibTrans2D1" presStyleIdx="1" presStyleCnt="2"/>
      <dgm:spPr/>
    </dgm:pt>
    <dgm:pt modelId="{825E6E34-7315-426C-8FD5-CFDF2958E628}" type="pres">
      <dgm:prSet presAssocID="{BC249145-4CFE-4FAF-B6FF-8C94DFFD2941}" presName="connectorText" presStyleLbl="sibTrans2D1" presStyleIdx="1" presStyleCnt="2"/>
      <dgm:spPr/>
    </dgm:pt>
    <dgm:pt modelId="{69268342-CB44-495B-BCEC-BAFBA4C1BBB0}" type="pres">
      <dgm:prSet presAssocID="{457E435B-3790-46EA-AC51-8BCA029B4ABD}" presName="node" presStyleLbl="node1" presStyleIdx="2" presStyleCnt="3">
        <dgm:presLayoutVars>
          <dgm:bulletEnabled val="1"/>
        </dgm:presLayoutVars>
      </dgm:prSet>
      <dgm:spPr/>
    </dgm:pt>
  </dgm:ptLst>
  <dgm:cxnLst>
    <dgm:cxn modelId="{A2645A11-93F7-4B7C-AAE5-CE08D6A7A2E7}" type="presOf" srcId="{28EAA4C9-DB1A-48FD-B48D-DEDB2598BC4B}" destId="{CBB86FE6-FA52-45EE-A7A6-B78A0E9470A5}" srcOrd="0" destOrd="0" presId="urn:microsoft.com/office/officeart/2005/8/layout/process1"/>
    <dgm:cxn modelId="{CD6CF934-F301-402C-88FE-54354FD69C5C}" type="presOf" srcId="{76425B7D-05A8-40ED-9216-8BFEB7A8A1DF}" destId="{0ABCA854-38C4-40EC-9662-36932188288B}" srcOrd="0" destOrd="0" presId="urn:microsoft.com/office/officeart/2005/8/layout/process1"/>
    <dgm:cxn modelId="{3480793F-9CA7-495A-B852-F7467A9E9FAF}" type="presOf" srcId="{4ECB69D5-CB2A-4F62-B6FB-2BE22DD18A8D}" destId="{E649740A-F2E6-4309-B9C4-5F7C6D3816C6}" srcOrd="1" destOrd="0" presId="urn:microsoft.com/office/officeart/2005/8/layout/process1"/>
    <dgm:cxn modelId="{E98FDA50-BD88-4572-B8D2-300926799CD8}" type="presOf" srcId="{78107F8D-40A4-4CBD-963D-E2D75F505E29}" destId="{7BC14AA8-3E8E-4D51-A343-E8116E0D2DA3}" srcOrd="0" destOrd="0" presId="urn:microsoft.com/office/officeart/2005/8/layout/process1"/>
    <dgm:cxn modelId="{0506A779-95C6-49E7-99C2-A750749E4FAC}" srcId="{28EAA4C9-DB1A-48FD-B48D-DEDB2598BC4B}" destId="{457E435B-3790-46EA-AC51-8BCA029B4ABD}" srcOrd="2" destOrd="0" parTransId="{93454446-55FF-4170-8B08-62399F4F2005}" sibTransId="{C4861133-C3C3-4815-ACDB-4C7580089823}"/>
    <dgm:cxn modelId="{2E730688-CD46-4F9A-BB2E-97EC0E79C833}" type="presOf" srcId="{BC249145-4CFE-4FAF-B6FF-8C94DFFD2941}" destId="{D8A275FE-11CC-4A4E-8ED7-4EF48985C2B2}" srcOrd="0" destOrd="0" presId="urn:microsoft.com/office/officeart/2005/8/layout/process1"/>
    <dgm:cxn modelId="{6D9CF88B-3177-42F1-97BB-85DF3DC5B751}" type="presOf" srcId="{4ECB69D5-CB2A-4F62-B6FB-2BE22DD18A8D}" destId="{5BD0A174-7CDC-475D-89F1-78D1EACBF51E}" srcOrd="0" destOrd="0" presId="urn:microsoft.com/office/officeart/2005/8/layout/process1"/>
    <dgm:cxn modelId="{86F049A4-8352-4451-A4FF-82391F4F0C84}" type="presOf" srcId="{BC249145-4CFE-4FAF-B6FF-8C94DFFD2941}" destId="{825E6E34-7315-426C-8FD5-CFDF2958E628}" srcOrd="1" destOrd="0" presId="urn:microsoft.com/office/officeart/2005/8/layout/process1"/>
    <dgm:cxn modelId="{9192CDBF-D5CE-4BFD-948B-6F4DF8D56B81}" srcId="{28EAA4C9-DB1A-48FD-B48D-DEDB2598BC4B}" destId="{78107F8D-40A4-4CBD-963D-E2D75F505E29}" srcOrd="0" destOrd="0" parTransId="{DCE27C02-9041-445C-AA7B-08F43F8FC3A5}" sibTransId="{4ECB69D5-CB2A-4F62-B6FB-2BE22DD18A8D}"/>
    <dgm:cxn modelId="{F98F35ED-051A-48B9-ACB0-1A388B11536F}" type="presOf" srcId="{457E435B-3790-46EA-AC51-8BCA029B4ABD}" destId="{69268342-CB44-495B-BCEC-BAFBA4C1BBB0}" srcOrd="0" destOrd="0" presId="urn:microsoft.com/office/officeart/2005/8/layout/process1"/>
    <dgm:cxn modelId="{CA9522F6-ECF1-4A48-9E67-7B73F31BF7A0}" srcId="{28EAA4C9-DB1A-48FD-B48D-DEDB2598BC4B}" destId="{76425B7D-05A8-40ED-9216-8BFEB7A8A1DF}" srcOrd="1" destOrd="0" parTransId="{A57E2D1E-1EAD-40A3-9B9A-C420EDB55550}" sibTransId="{BC249145-4CFE-4FAF-B6FF-8C94DFFD2941}"/>
    <dgm:cxn modelId="{529BD09A-781D-40A0-A620-E466DFF18589}" type="presParOf" srcId="{CBB86FE6-FA52-45EE-A7A6-B78A0E9470A5}" destId="{7BC14AA8-3E8E-4D51-A343-E8116E0D2DA3}" srcOrd="0" destOrd="0" presId="urn:microsoft.com/office/officeart/2005/8/layout/process1"/>
    <dgm:cxn modelId="{9D036ABD-1DAB-43B8-A57B-17668184AA93}" type="presParOf" srcId="{CBB86FE6-FA52-45EE-A7A6-B78A0E9470A5}" destId="{5BD0A174-7CDC-475D-89F1-78D1EACBF51E}" srcOrd="1" destOrd="0" presId="urn:microsoft.com/office/officeart/2005/8/layout/process1"/>
    <dgm:cxn modelId="{F4BC6628-DACA-4A0D-B36E-144D8803FE2B}" type="presParOf" srcId="{5BD0A174-7CDC-475D-89F1-78D1EACBF51E}" destId="{E649740A-F2E6-4309-B9C4-5F7C6D3816C6}" srcOrd="0" destOrd="0" presId="urn:microsoft.com/office/officeart/2005/8/layout/process1"/>
    <dgm:cxn modelId="{16B12468-0190-4F3C-8102-CE9CB0483C87}" type="presParOf" srcId="{CBB86FE6-FA52-45EE-A7A6-B78A0E9470A5}" destId="{0ABCA854-38C4-40EC-9662-36932188288B}" srcOrd="2" destOrd="0" presId="urn:microsoft.com/office/officeart/2005/8/layout/process1"/>
    <dgm:cxn modelId="{7FAFD78B-1CA1-4E5D-8127-D444D39199FD}" type="presParOf" srcId="{CBB86FE6-FA52-45EE-A7A6-B78A0E9470A5}" destId="{D8A275FE-11CC-4A4E-8ED7-4EF48985C2B2}" srcOrd="3" destOrd="0" presId="urn:microsoft.com/office/officeart/2005/8/layout/process1"/>
    <dgm:cxn modelId="{331914DD-2B58-442A-BD2A-D212954AA953}" type="presParOf" srcId="{D8A275FE-11CC-4A4E-8ED7-4EF48985C2B2}" destId="{825E6E34-7315-426C-8FD5-CFDF2958E628}" srcOrd="0" destOrd="0" presId="urn:microsoft.com/office/officeart/2005/8/layout/process1"/>
    <dgm:cxn modelId="{D3FB7733-4D7E-4C7F-842A-A43B9FDC6D03}" type="presParOf" srcId="{CBB86FE6-FA52-45EE-A7A6-B78A0E9470A5}" destId="{69268342-CB44-495B-BCEC-BAFBA4C1BBB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8AE33A-561F-488C-9093-A6E0A86D32E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IN"/>
        </a:p>
      </dgm:t>
    </dgm:pt>
    <dgm:pt modelId="{7D4E7C1A-F963-42F2-8445-ACD33CC1395A}">
      <dgm:prSet phldrT="[Text]"/>
      <dgm:spPr/>
      <dgm:t>
        <a:bodyPr/>
        <a:lstStyle/>
        <a:p>
          <a:r>
            <a:rPr lang="en-IN" b="1" dirty="0"/>
            <a:t>GST Returns Filed </a:t>
          </a:r>
        </a:p>
        <a:p>
          <a:r>
            <a:rPr lang="nb-NO" b="1" dirty="0"/>
            <a:t>(GSTR‑1, 3B, 9, 9C etc.)</a:t>
          </a:r>
          <a:endParaRPr lang="en-IN" dirty="0"/>
        </a:p>
      </dgm:t>
    </dgm:pt>
    <dgm:pt modelId="{F1E27936-09B3-47FB-AEEC-381964CE4AB4}" type="parTrans" cxnId="{8AD70F48-7A2E-4007-A04F-02B53189A69E}">
      <dgm:prSet/>
      <dgm:spPr/>
      <dgm:t>
        <a:bodyPr/>
        <a:lstStyle/>
        <a:p>
          <a:endParaRPr lang="en-IN"/>
        </a:p>
      </dgm:t>
    </dgm:pt>
    <dgm:pt modelId="{2196EF30-F8FE-4A55-9647-86B1070AE45A}" type="sibTrans" cxnId="{8AD70F48-7A2E-4007-A04F-02B53189A69E}">
      <dgm:prSet/>
      <dgm:spPr/>
      <dgm:t>
        <a:bodyPr/>
        <a:lstStyle/>
        <a:p>
          <a:endParaRPr lang="en-IN"/>
        </a:p>
      </dgm:t>
    </dgm:pt>
    <dgm:pt modelId="{B41889E6-8C2E-4D63-B7E7-AE023DFFDC81}">
      <dgm:prSet phldrT="[Text]"/>
      <dgm:spPr/>
      <dgm:t>
        <a:bodyPr/>
        <a:lstStyle/>
        <a:p>
          <a:r>
            <a:rPr lang="en-IN" b="1" dirty="0"/>
            <a:t>Data Analysis by Department</a:t>
          </a:r>
        </a:p>
        <a:p>
          <a:r>
            <a:rPr lang="en-IN" b="1" dirty="0"/>
            <a:t>Mismatch/Red Flags Identified</a:t>
          </a:r>
          <a:endParaRPr lang="en-IN" dirty="0"/>
        </a:p>
      </dgm:t>
    </dgm:pt>
    <dgm:pt modelId="{83ECE527-190E-409C-AA66-13C488782903}" type="parTrans" cxnId="{06804D1B-9F88-4FF7-B1D8-ADB70AF0730E}">
      <dgm:prSet/>
      <dgm:spPr/>
      <dgm:t>
        <a:bodyPr/>
        <a:lstStyle/>
        <a:p>
          <a:endParaRPr lang="en-IN"/>
        </a:p>
      </dgm:t>
    </dgm:pt>
    <dgm:pt modelId="{A9D67B9A-93BE-4160-9F32-2B23A0254BFF}" type="sibTrans" cxnId="{06804D1B-9F88-4FF7-B1D8-ADB70AF0730E}">
      <dgm:prSet/>
      <dgm:spPr/>
      <dgm:t>
        <a:bodyPr/>
        <a:lstStyle/>
        <a:p>
          <a:endParaRPr lang="en-IN"/>
        </a:p>
      </dgm:t>
    </dgm:pt>
    <dgm:pt modelId="{E6B2C9D0-2215-4839-BD2F-C92F2577FE09}">
      <dgm:prSet phldrT="[Text]"/>
      <dgm:spPr/>
      <dgm:t>
        <a:bodyPr/>
        <a:lstStyle/>
        <a:p>
          <a:r>
            <a:rPr lang="en-US" b="1" dirty="0"/>
            <a:t>Notice for Scrutiny u/s 61</a:t>
          </a:r>
        </a:p>
        <a:p>
          <a:r>
            <a:rPr lang="en-IN" b="1" dirty="0"/>
            <a:t>Form ASMT‑10 issued</a:t>
          </a:r>
          <a:endParaRPr lang="en-IN" dirty="0"/>
        </a:p>
      </dgm:t>
    </dgm:pt>
    <dgm:pt modelId="{5CA107DC-F312-4A95-8C09-DDD005051E8A}" type="parTrans" cxnId="{897C052C-AEC8-42EA-9AD4-5CF412A7629D}">
      <dgm:prSet/>
      <dgm:spPr/>
      <dgm:t>
        <a:bodyPr/>
        <a:lstStyle/>
        <a:p>
          <a:endParaRPr lang="en-IN"/>
        </a:p>
      </dgm:t>
    </dgm:pt>
    <dgm:pt modelId="{CBC5137C-2334-4137-B6B1-6020CE14545F}" type="sibTrans" cxnId="{897C052C-AEC8-42EA-9AD4-5CF412A7629D}">
      <dgm:prSet/>
      <dgm:spPr/>
      <dgm:t>
        <a:bodyPr/>
        <a:lstStyle/>
        <a:p>
          <a:endParaRPr lang="en-IN"/>
        </a:p>
      </dgm:t>
    </dgm:pt>
    <dgm:pt modelId="{F02EF752-5688-429C-B279-99740102B74C}">
      <dgm:prSet phldrT="[Text]"/>
      <dgm:spPr/>
      <dgm:t>
        <a:bodyPr/>
        <a:lstStyle/>
        <a:p>
          <a:r>
            <a:rPr lang="en-IN" b="1" dirty="0"/>
            <a:t>Reply Acceptable?</a:t>
          </a:r>
        </a:p>
        <a:p>
          <a:r>
            <a:rPr lang="en-US" b="1" dirty="0"/>
            <a:t>Yes → ASMT‑12 (Proceedings Closed)</a:t>
          </a:r>
          <a:endParaRPr lang="en-IN" b="1" dirty="0"/>
        </a:p>
      </dgm:t>
    </dgm:pt>
    <dgm:pt modelId="{E316A198-2AAA-4A5C-8AA4-E823FCA7F378}" type="sibTrans" cxnId="{AF484B1B-0CD3-4464-AB68-BC9F9FE13F0D}">
      <dgm:prSet/>
      <dgm:spPr/>
      <dgm:t>
        <a:bodyPr/>
        <a:lstStyle/>
        <a:p>
          <a:endParaRPr lang="en-IN"/>
        </a:p>
      </dgm:t>
    </dgm:pt>
    <dgm:pt modelId="{161F647B-466D-4E5C-9D1C-FD68DE9C0F9B}" type="parTrans" cxnId="{AF484B1B-0CD3-4464-AB68-BC9F9FE13F0D}">
      <dgm:prSet/>
      <dgm:spPr/>
      <dgm:t>
        <a:bodyPr/>
        <a:lstStyle/>
        <a:p>
          <a:endParaRPr lang="en-IN"/>
        </a:p>
      </dgm:t>
    </dgm:pt>
    <dgm:pt modelId="{BEE4BB4C-7602-4DC3-A3EC-5A157708F642}">
      <dgm:prSet/>
      <dgm:spPr/>
      <dgm:t>
        <a:bodyPr/>
        <a:lstStyle/>
        <a:p>
          <a:r>
            <a:rPr lang="en-US" b="1"/>
            <a:t>Taxpayer Reply within 30 days in </a:t>
          </a:r>
          <a:r>
            <a:rPr lang="en-IN" b="1"/>
            <a:t>Form ASMT-11 with Reco.</a:t>
          </a:r>
          <a:endParaRPr lang="en-IN" dirty="0"/>
        </a:p>
      </dgm:t>
    </dgm:pt>
    <dgm:pt modelId="{12D9CF61-6576-449C-81E4-B3DBBBFA7DDD}" type="parTrans" cxnId="{629DA14D-05FA-4B15-93CF-7E1A04475FC9}">
      <dgm:prSet/>
      <dgm:spPr/>
      <dgm:t>
        <a:bodyPr/>
        <a:lstStyle/>
        <a:p>
          <a:endParaRPr lang="en-IN"/>
        </a:p>
      </dgm:t>
    </dgm:pt>
    <dgm:pt modelId="{9EC7438C-DEB6-4EC1-AC01-60BBE94433F2}" type="sibTrans" cxnId="{629DA14D-05FA-4B15-93CF-7E1A04475FC9}">
      <dgm:prSet/>
      <dgm:spPr/>
      <dgm:t>
        <a:bodyPr/>
        <a:lstStyle/>
        <a:p>
          <a:endParaRPr lang="en-IN"/>
        </a:p>
      </dgm:t>
    </dgm:pt>
    <dgm:pt modelId="{18BA8E3E-B889-4F19-A023-75A4CB4B50FE}">
      <dgm:prSet/>
      <dgm:spPr/>
      <dgm:t>
        <a:bodyPr/>
        <a:lstStyle/>
        <a:p>
          <a:r>
            <a:rPr lang="en-IN" b="1" dirty="0"/>
            <a:t>If Not Acceptable </a:t>
          </a:r>
        </a:p>
        <a:p>
          <a:r>
            <a:rPr lang="en-IN" b="1" dirty="0"/>
            <a:t>Proceedings u/s 73/ 74/ 74A</a:t>
          </a:r>
        </a:p>
      </dgm:t>
    </dgm:pt>
    <dgm:pt modelId="{B4A1B71A-5CC9-4C71-BCA3-DE4B078B875A}" type="parTrans" cxnId="{514A330F-4D8B-4BD5-9662-25C7155A6DEC}">
      <dgm:prSet/>
      <dgm:spPr/>
      <dgm:t>
        <a:bodyPr/>
        <a:lstStyle/>
        <a:p>
          <a:endParaRPr lang="en-IN"/>
        </a:p>
      </dgm:t>
    </dgm:pt>
    <dgm:pt modelId="{489E12AC-708C-4495-A821-ACD6A3377639}" type="sibTrans" cxnId="{514A330F-4D8B-4BD5-9662-25C7155A6DEC}">
      <dgm:prSet/>
      <dgm:spPr/>
      <dgm:t>
        <a:bodyPr/>
        <a:lstStyle/>
        <a:p>
          <a:endParaRPr lang="en-IN"/>
        </a:p>
      </dgm:t>
    </dgm:pt>
    <dgm:pt modelId="{BBA25E6D-BBC2-4D75-B68E-D45C47C6B272}">
      <dgm:prSet/>
      <dgm:spPr/>
      <dgm:t>
        <a:bodyPr/>
        <a:lstStyle/>
        <a:p>
          <a:r>
            <a:rPr lang="en-IN" b="1" dirty="0"/>
            <a:t>Or Action may be taken u/s 65/ 66/ 67</a:t>
          </a:r>
        </a:p>
      </dgm:t>
    </dgm:pt>
    <dgm:pt modelId="{B7E57D00-1041-4DA1-9834-E91632B21BD0}" type="parTrans" cxnId="{F82E31DD-6207-4039-9239-C8474913ECC5}">
      <dgm:prSet/>
      <dgm:spPr/>
      <dgm:t>
        <a:bodyPr/>
        <a:lstStyle/>
        <a:p>
          <a:endParaRPr lang="en-IN"/>
        </a:p>
      </dgm:t>
    </dgm:pt>
    <dgm:pt modelId="{B3714E67-A4CD-42AC-90A6-1D8D64EE7A97}" type="sibTrans" cxnId="{F82E31DD-6207-4039-9239-C8474913ECC5}">
      <dgm:prSet/>
      <dgm:spPr/>
      <dgm:t>
        <a:bodyPr/>
        <a:lstStyle/>
        <a:p>
          <a:endParaRPr lang="en-IN"/>
        </a:p>
      </dgm:t>
    </dgm:pt>
    <dgm:pt modelId="{D9E7B8CC-FAA4-44E9-BB63-0D326D98C26A}" type="pres">
      <dgm:prSet presAssocID="{208AE33A-561F-488C-9093-A6E0A86D32E6}" presName="diagram" presStyleCnt="0">
        <dgm:presLayoutVars>
          <dgm:dir/>
          <dgm:resizeHandles val="exact"/>
        </dgm:presLayoutVars>
      </dgm:prSet>
      <dgm:spPr/>
    </dgm:pt>
    <dgm:pt modelId="{86F8EEA6-8B10-43E7-838C-587F7E67FFA8}" type="pres">
      <dgm:prSet presAssocID="{7D4E7C1A-F963-42F2-8445-ACD33CC1395A}" presName="node" presStyleLbl="node1" presStyleIdx="0" presStyleCnt="7">
        <dgm:presLayoutVars>
          <dgm:bulletEnabled val="1"/>
        </dgm:presLayoutVars>
      </dgm:prSet>
      <dgm:spPr/>
    </dgm:pt>
    <dgm:pt modelId="{4A2735AD-03C7-4DE7-9A20-EC80F2B5A32E}" type="pres">
      <dgm:prSet presAssocID="{2196EF30-F8FE-4A55-9647-86B1070AE45A}" presName="sibTrans" presStyleLbl="sibTrans2D1" presStyleIdx="0" presStyleCnt="6"/>
      <dgm:spPr/>
    </dgm:pt>
    <dgm:pt modelId="{003F575C-6552-4DAF-9015-FE120D93608E}" type="pres">
      <dgm:prSet presAssocID="{2196EF30-F8FE-4A55-9647-86B1070AE45A}" presName="connectorText" presStyleLbl="sibTrans2D1" presStyleIdx="0" presStyleCnt="6"/>
      <dgm:spPr/>
    </dgm:pt>
    <dgm:pt modelId="{7970014E-9DBF-42F4-9046-44C4A155B08B}" type="pres">
      <dgm:prSet presAssocID="{B41889E6-8C2E-4D63-B7E7-AE023DFFDC81}" presName="node" presStyleLbl="node1" presStyleIdx="1" presStyleCnt="7">
        <dgm:presLayoutVars>
          <dgm:bulletEnabled val="1"/>
        </dgm:presLayoutVars>
      </dgm:prSet>
      <dgm:spPr/>
    </dgm:pt>
    <dgm:pt modelId="{E15FB7AB-9F4F-4506-A2F6-3B26982AB4D5}" type="pres">
      <dgm:prSet presAssocID="{A9D67B9A-93BE-4160-9F32-2B23A0254BFF}" presName="sibTrans" presStyleLbl="sibTrans2D1" presStyleIdx="1" presStyleCnt="6"/>
      <dgm:spPr/>
    </dgm:pt>
    <dgm:pt modelId="{8D6CCA03-1764-4A79-9453-FF78E0356BD6}" type="pres">
      <dgm:prSet presAssocID="{A9D67B9A-93BE-4160-9F32-2B23A0254BFF}" presName="connectorText" presStyleLbl="sibTrans2D1" presStyleIdx="1" presStyleCnt="6"/>
      <dgm:spPr/>
    </dgm:pt>
    <dgm:pt modelId="{0BC3095E-0129-4899-B7FE-506ABBEDA0B6}" type="pres">
      <dgm:prSet presAssocID="{E6B2C9D0-2215-4839-BD2F-C92F2577FE09}" presName="node" presStyleLbl="node1" presStyleIdx="2" presStyleCnt="7">
        <dgm:presLayoutVars>
          <dgm:bulletEnabled val="1"/>
        </dgm:presLayoutVars>
      </dgm:prSet>
      <dgm:spPr/>
    </dgm:pt>
    <dgm:pt modelId="{C63E0589-D3AA-4701-B0FA-B5BF9D77C324}" type="pres">
      <dgm:prSet presAssocID="{CBC5137C-2334-4137-B6B1-6020CE14545F}" presName="sibTrans" presStyleLbl="sibTrans2D1" presStyleIdx="2" presStyleCnt="6"/>
      <dgm:spPr/>
    </dgm:pt>
    <dgm:pt modelId="{629354AE-D4E5-417F-A046-48064D701F1F}" type="pres">
      <dgm:prSet presAssocID="{CBC5137C-2334-4137-B6B1-6020CE14545F}" presName="connectorText" presStyleLbl="sibTrans2D1" presStyleIdx="2" presStyleCnt="6"/>
      <dgm:spPr/>
    </dgm:pt>
    <dgm:pt modelId="{F22E7A34-860A-45B2-9B8B-CBCFC9672D22}" type="pres">
      <dgm:prSet presAssocID="{BEE4BB4C-7602-4DC3-A3EC-5A157708F642}" presName="node" presStyleLbl="node1" presStyleIdx="3" presStyleCnt="7">
        <dgm:presLayoutVars>
          <dgm:bulletEnabled val="1"/>
        </dgm:presLayoutVars>
      </dgm:prSet>
      <dgm:spPr/>
    </dgm:pt>
    <dgm:pt modelId="{33E87DA1-4FD8-4D9A-B6BF-8D71CA782301}" type="pres">
      <dgm:prSet presAssocID="{9EC7438C-DEB6-4EC1-AC01-60BBE94433F2}" presName="sibTrans" presStyleLbl="sibTrans2D1" presStyleIdx="3" presStyleCnt="6"/>
      <dgm:spPr/>
    </dgm:pt>
    <dgm:pt modelId="{4C4D420E-0D3C-4945-88D2-0209AEE225FE}" type="pres">
      <dgm:prSet presAssocID="{9EC7438C-DEB6-4EC1-AC01-60BBE94433F2}" presName="connectorText" presStyleLbl="sibTrans2D1" presStyleIdx="3" presStyleCnt="6"/>
      <dgm:spPr/>
    </dgm:pt>
    <dgm:pt modelId="{1F8BCA68-59BD-49FC-9F19-07AD7CB993C9}" type="pres">
      <dgm:prSet presAssocID="{F02EF752-5688-429C-B279-99740102B74C}" presName="node" presStyleLbl="node1" presStyleIdx="4" presStyleCnt="7" custLinFactNeighborX="-3710">
        <dgm:presLayoutVars>
          <dgm:bulletEnabled val="1"/>
        </dgm:presLayoutVars>
      </dgm:prSet>
      <dgm:spPr/>
    </dgm:pt>
    <dgm:pt modelId="{6586332B-4280-4506-864B-72401D4F1BD9}" type="pres">
      <dgm:prSet presAssocID="{E316A198-2AAA-4A5C-8AA4-E823FCA7F378}" presName="sibTrans" presStyleLbl="sibTrans2D1" presStyleIdx="4" presStyleCnt="6"/>
      <dgm:spPr/>
    </dgm:pt>
    <dgm:pt modelId="{7A1D377D-B49A-4787-A0EF-313E74F7B8BC}" type="pres">
      <dgm:prSet presAssocID="{E316A198-2AAA-4A5C-8AA4-E823FCA7F378}" presName="connectorText" presStyleLbl="sibTrans2D1" presStyleIdx="4" presStyleCnt="6"/>
      <dgm:spPr/>
    </dgm:pt>
    <dgm:pt modelId="{020C62E1-DCCD-4253-9CB9-424D109B3060}" type="pres">
      <dgm:prSet presAssocID="{18BA8E3E-B889-4F19-A023-75A4CB4B50FE}" presName="node" presStyleLbl="node1" presStyleIdx="5" presStyleCnt="7">
        <dgm:presLayoutVars>
          <dgm:bulletEnabled val="1"/>
        </dgm:presLayoutVars>
      </dgm:prSet>
      <dgm:spPr/>
    </dgm:pt>
    <dgm:pt modelId="{943290BB-B9BC-474C-BABE-DD154313BEAD}" type="pres">
      <dgm:prSet presAssocID="{489E12AC-708C-4495-A821-ACD6A3377639}" presName="sibTrans" presStyleLbl="sibTrans2D1" presStyleIdx="5" presStyleCnt="6"/>
      <dgm:spPr/>
    </dgm:pt>
    <dgm:pt modelId="{883DE27C-CD0C-44C1-A309-CD2ACFD9076A}" type="pres">
      <dgm:prSet presAssocID="{489E12AC-708C-4495-A821-ACD6A3377639}" presName="connectorText" presStyleLbl="sibTrans2D1" presStyleIdx="5" presStyleCnt="6"/>
      <dgm:spPr/>
    </dgm:pt>
    <dgm:pt modelId="{C6D1AF05-18D0-4FAF-828C-48BC713EB0E7}" type="pres">
      <dgm:prSet presAssocID="{BBA25E6D-BBC2-4D75-B68E-D45C47C6B272}" presName="node" presStyleLbl="node1" presStyleIdx="6" presStyleCnt="7">
        <dgm:presLayoutVars>
          <dgm:bulletEnabled val="1"/>
        </dgm:presLayoutVars>
      </dgm:prSet>
      <dgm:spPr/>
    </dgm:pt>
  </dgm:ptLst>
  <dgm:cxnLst>
    <dgm:cxn modelId="{514A330F-4D8B-4BD5-9662-25C7155A6DEC}" srcId="{208AE33A-561F-488C-9093-A6E0A86D32E6}" destId="{18BA8E3E-B889-4F19-A023-75A4CB4B50FE}" srcOrd="5" destOrd="0" parTransId="{B4A1B71A-5CC9-4C71-BCA3-DE4B078B875A}" sibTransId="{489E12AC-708C-4495-A821-ACD6A3377639}"/>
    <dgm:cxn modelId="{B0134919-240D-4960-9C62-9979DAB7A778}" type="presOf" srcId="{E316A198-2AAA-4A5C-8AA4-E823FCA7F378}" destId="{7A1D377D-B49A-4787-A0EF-313E74F7B8BC}" srcOrd="1" destOrd="0" presId="urn:microsoft.com/office/officeart/2005/8/layout/process5"/>
    <dgm:cxn modelId="{AF484B1B-0CD3-4464-AB68-BC9F9FE13F0D}" srcId="{208AE33A-561F-488C-9093-A6E0A86D32E6}" destId="{F02EF752-5688-429C-B279-99740102B74C}" srcOrd="4" destOrd="0" parTransId="{161F647B-466D-4E5C-9D1C-FD68DE9C0F9B}" sibTransId="{E316A198-2AAA-4A5C-8AA4-E823FCA7F378}"/>
    <dgm:cxn modelId="{06804D1B-9F88-4FF7-B1D8-ADB70AF0730E}" srcId="{208AE33A-561F-488C-9093-A6E0A86D32E6}" destId="{B41889E6-8C2E-4D63-B7E7-AE023DFFDC81}" srcOrd="1" destOrd="0" parTransId="{83ECE527-190E-409C-AA66-13C488782903}" sibTransId="{A9D67B9A-93BE-4160-9F32-2B23A0254BFF}"/>
    <dgm:cxn modelId="{602BB721-CC43-4A55-900B-487F11FAAC28}" type="presOf" srcId="{208AE33A-561F-488C-9093-A6E0A86D32E6}" destId="{D9E7B8CC-FAA4-44E9-BB63-0D326D98C26A}" srcOrd="0" destOrd="0" presId="urn:microsoft.com/office/officeart/2005/8/layout/process5"/>
    <dgm:cxn modelId="{897C052C-AEC8-42EA-9AD4-5CF412A7629D}" srcId="{208AE33A-561F-488C-9093-A6E0A86D32E6}" destId="{E6B2C9D0-2215-4839-BD2F-C92F2577FE09}" srcOrd="2" destOrd="0" parTransId="{5CA107DC-F312-4A95-8C09-DDD005051E8A}" sibTransId="{CBC5137C-2334-4137-B6B1-6020CE14545F}"/>
    <dgm:cxn modelId="{E1D62B2E-2455-437D-A8DA-FB46C494378F}" type="presOf" srcId="{F02EF752-5688-429C-B279-99740102B74C}" destId="{1F8BCA68-59BD-49FC-9F19-07AD7CB993C9}" srcOrd="0" destOrd="0" presId="urn:microsoft.com/office/officeart/2005/8/layout/process5"/>
    <dgm:cxn modelId="{22D7B035-09FF-47FE-A56A-18C13FFFA63B}" type="presOf" srcId="{CBC5137C-2334-4137-B6B1-6020CE14545F}" destId="{C63E0589-D3AA-4701-B0FA-B5BF9D77C324}" srcOrd="0" destOrd="0" presId="urn:microsoft.com/office/officeart/2005/8/layout/process5"/>
    <dgm:cxn modelId="{29AF0F63-0F0C-4ED2-971A-2BD6E32C45DF}" type="presOf" srcId="{489E12AC-708C-4495-A821-ACD6A3377639}" destId="{883DE27C-CD0C-44C1-A309-CD2ACFD9076A}" srcOrd="1" destOrd="0" presId="urn:microsoft.com/office/officeart/2005/8/layout/process5"/>
    <dgm:cxn modelId="{775C9547-935A-4068-83FC-B17A7EF53ED8}" type="presOf" srcId="{BEE4BB4C-7602-4DC3-A3EC-5A157708F642}" destId="{F22E7A34-860A-45B2-9B8B-CBCFC9672D22}" srcOrd="0" destOrd="0" presId="urn:microsoft.com/office/officeart/2005/8/layout/process5"/>
    <dgm:cxn modelId="{8AD70F48-7A2E-4007-A04F-02B53189A69E}" srcId="{208AE33A-561F-488C-9093-A6E0A86D32E6}" destId="{7D4E7C1A-F963-42F2-8445-ACD33CC1395A}" srcOrd="0" destOrd="0" parTransId="{F1E27936-09B3-47FB-AEEC-381964CE4AB4}" sibTransId="{2196EF30-F8FE-4A55-9647-86B1070AE45A}"/>
    <dgm:cxn modelId="{12BE4669-3F5F-4ADC-A1BF-B958A7B7D6C1}" type="presOf" srcId="{7D4E7C1A-F963-42F2-8445-ACD33CC1395A}" destId="{86F8EEA6-8B10-43E7-838C-587F7E67FFA8}" srcOrd="0" destOrd="0" presId="urn:microsoft.com/office/officeart/2005/8/layout/process5"/>
    <dgm:cxn modelId="{629DA14D-05FA-4B15-93CF-7E1A04475FC9}" srcId="{208AE33A-561F-488C-9093-A6E0A86D32E6}" destId="{BEE4BB4C-7602-4DC3-A3EC-5A157708F642}" srcOrd="3" destOrd="0" parTransId="{12D9CF61-6576-449C-81E4-B3DBBBFA7DDD}" sibTransId="{9EC7438C-DEB6-4EC1-AC01-60BBE94433F2}"/>
    <dgm:cxn modelId="{D7F80572-D604-4CFA-84EC-764D42E304D6}" type="presOf" srcId="{B41889E6-8C2E-4D63-B7E7-AE023DFFDC81}" destId="{7970014E-9DBF-42F4-9046-44C4A155B08B}" srcOrd="0" destOrd="0" presId="urn:microsoft.com/office/officeart/2005/8/layout/process5"/>
    <dgm:cxn modelId="{344E3482-8DDA-46A4-BC1C-C6521ED138CF}" type="presOf" srcId="{18BA8E3E-B889-4F19-A023-75A4CB4B50FE}" destId="{020C62E1-DCCD-4253-9CB9-424D109B3060}" srcOrd="0" destOrd="0" presId="urn:microsoft.com/office/officeart/2005/8/layout/process5"/>
    <dgm:cxn modelId="{7D344182-5D72-462D-A0D1-9C66E7AA795B}" type="presOf" srcId="{2196EF30-F8FE-4A55-9647-86B1070AE45A}" destId="{003F575C-6552-4DAF-9015-FE120D93608E}" srcOrd="1" destOrd="0" presId="urn:microsoft.com/office/officeart/2005/8/layout/process5"/>
    <dgm:cxn modelId="{13380783-AA6B-412F-B1D0-2EC5BE710BDB}" type="presOf" srcId="{A9D67B9A-93BE-4160-9F32-2B23A0254BFF}" destId="{E15FB7AB-9F4F-4506-A2F6-3B26982AB4D5}" srcOrd="0" destOrd="0" presId="urn:microsoft.com/office/officeart/2005/8/layout/process5"/>
    <dgm:cxn modelId="{FE474B8E-D0E5-4E14-B69A-521A424DB7F0}" type="presOf" srcId="{E6B2C9D0-2215-4839-BD2F-C92F2577FE09}" destId="{0BC3095E-0129-4899-B7FE-506ABBEDA0B6}" srcOrd="0" destOrd="0" presId="urn:microsoft.com/office/officeart/2005/8/layout/process5"/>
    <dgm:cxn modelId="{82584CA1-CC3B-4F49-B11C-F8B68EECB07A}" type="presOf" srcId="{2196EF30-F8FE-4A55-9647-86B1070AE45A}" destId="{4A2735AD-03C7-4DE7-9A20-EC80F2B5A32E}" srcOrd="0" destOrd="0" presId="urn:microsoft.com/office/officeart/2005/8/layout/process5"/>
    <dgm:cxn modelId="{7107F6C7-9F71-48DC-AC99-56EE0A84A72E}" type="presOf" srcId="{489E12AC-708C-4495-A821-ACD6A3377639}" destId="{943290BB-B9BC-474C-BABE-DD154313BEAD}" srcOrd="0" destOrd="0" presId="urn:microsoft.com/office/officeart/2005/8/layout/process5"/>
    <dgm:cxn modelId="{8560CCC8-7D6A-42D7-A025-448D5B72A878}" type="presOf" srcId="{9EC7438C-DEB6-4EC1-AC01-60BBE94433F2}" destId="{4C4D420E-0D3C-4945-88D2-0209AEE225FE}" srcOrd="1" destOrd="0" presId="urn:microsoft.com/office/officeart/2005/8/layout/process5"/>
    <dgm:cxn modelId="{C91483D1-2D4E-4B12-B7F7-5531E8A87A59}" type="presOf" srcId="{CBC5137C-2334-4137-B6B1-6020CE14545F}" destId="{629354AE-D4E5-417F-A046-48064D701F1F}" srcOrd="1" destOrd="0" presId="urn:microsoft.com/office/officeart/2005/8/layout/process5"/>
    <dgm:cxn modelId="{8A828BD8-2D30-4B35-8E2D-7766E0C1092A}" type="presOf" srcId="{A9D67B9A-93BE-4160-9F32-2B23A0254BFF}" destId="{8D6CCA03-1764-4A79-9453-FF78E0356BD6}" srcOrd="1" destOrd="0" presId="urn:microsoft.com/office/officeart/2005/8/layout/process5"/>
    <dgm:cxn modelId="{F82E31DD-6207-4039-9239-C8474913ECC5}" srcId="{208AE33A-561F-488C-9093-A6E0A86D32E6}" destId="{BBA25E6D-BBC2-4D75-B68E-D45C47C6B272}" srcOrd="6" destOrd="0" parTransId="{B7E57D00-1041-4DA1-9834-E91632B21BD0}" sibTransId="{B3714E67-A4CD-42AC-90A6-1D8D64EE7A97}"/>
    <dgm:cxn modelId="{5B3BE4F1-B14C-4BC6-937D-9A490B974EBE}" type="presOf" srcId="{BBA25E6D-BBC2-4D75-B68E-D45C47C6B272}" destId="{C6D1AF05-18D0-4FAF-828C-48BC713EB0E7}" srcOrd="0" destOrd="0" presId="urn:microsoft.com/office/officeart/2005/8/layout/process5"/>
    <dgm:cxn modelId="{6B055AF3-BBB4-4F3F-B77A-400B30E20517}" type="presOf" srcId="{9EC7438C-DEB6-4EC1-AC01-60BBE94433F2}" destId="{33E87DA1-4FD8-4D9A-B6BF-8D71CA782301}" srcOrd="0" destOrd="0" presId="urn:microsoft.com/office/officeart/2005/8/layout/process5"/>
    <dgm:cxn modelId="{E3828DF4-F325-4989-AD5F-CEF31B25D295}" type="presOf" srcId="{E316A198-2AAA-4A5C-8AA4-E823FCA7F378}" destId="{6586332B-4280-4506-864B-72401D4F1BD9}" srcOrd="0" destOrd="0" presId="urn:microsoft.com/office/officeart/2005/8/layout/process5"/>
    <dgm:cxn modelId="{69B9D69C-39D3-464D-9B47-775ED9372E6C}" type="presParOf" srcId="{D9E7B8CC-FAA4-44E9-BB63-0D326D98C26A}" destId="{86F8EEA6-8B10-43E7-838C-587F7E67FFA8}" srcOrd="0" destOrd="0" presId="urn:microsoft.com/office/officeart/2005/8/layout/process5"/>
    <dgm:cxn modelId="{F606FC92-5EAE-455E-90F0-2A9705B08EAB}" type="presParOf" srcId="{D9E7B8CC-FAA4-44E9-BB63-0D326D98C26A}" destId="{4A2735AD-03C7-4DE7-9A20-EC80F2B5A32E}" srcOrd="1" destOrd="0" presId="urn:microsoft.com/office/officeart/2005/8/layout/process5"/>
    <dgm:cxn modelId="{9D32395D-27B9-4F2D-811E-78473187D269}" type="presParOf" srcId="{4A2735AD-03C7-4DE7-9A20-EC80F2B5A32E}" destId="{003F575C-6552-4DAF-9015-FE120D93608E}" srcOrd="0" destOrd="0" presId="urn:microsoft.com/office/officeart/2005/8/layout/process5"/>
    <dgm:cxn modelId="{B72975CE-EE45-42A7-8C47-8BA785607F15}" type="presParOf" srcId="{D9E7B8CC-FAA4-44E9-BB63-0D326D98C26A}" destId="{7970014E-9DBF-42F4-9046-44C4A155B08B}" srcOrd="2" destOrd="0" presId="urn:microsoft.com/office/officeart/2005/8/layout/process5"/>
    <dgm:cxn modelId="{19911DF6-87D8-4497-96B5-0AD3F2146FA6}" type="presParOf" srcId="{D9E7B8CC-FAA4-44E9-BB63-0D326D98C26A}" destId="{E15FB7AB-9F4F-4506-A2F6-3B26982AB4D5}" srcOrd="3" destOrd="0" presId="urn:microsoft.com/office/officeart/2005/8/layout/process5"/>
    <dgm:cxn modelId="{419D44D7-4525-4389-A849-641464ED5B9E}" type="presParOf" srcId="{E15FB7AB-9F4F-4506-A2F6-3B26982AB4D5}" destId="{8D6CCA03-1764-4A79-9453-FF78E0356BD6}" srcOrd="0" destOrd="0" presId="urn:microsoft.com/office/officeart/2005/8/layout/process5"/>
    <dgm:cxn modelId="{83CB89C2-B96E-44CC-8E7A-1B366A7F10D6}" type="presParOf" srcId="{D9E7B8CC-FAA4-44E9-BB63-0D326D98C26A}" destId="{0BC3095E-0129-4899-B7FE-506ABBEDA0B6}" srcOrd="4" destOrd="0" presId="urn:microsoft.com/office/officeart/2005/8/layout/process5"/>
    <dgm:cxn modelId="{22003B64-47B6-4270-A33C-F4174BBEDB12}" type="presParOf" srcId="{D9E7B8CC-FAA4-44E9-BB63-0D326D98C26A}" destId="{C63E0589-D3AA-4701-B0FA-B5BF9D77C324}" srcOrd="5" destOrd="0" presId="urn:microsoft.com/office/officeart/2005/8/layout/process5"/>
    <dgm:cxn modelId="{4697AA93-98FD-407A-BCEF-C2EF52F579C6}" type="presParOf" srcId="{C63E0589-D3AA-4701-B0FA-B5BF9D77C324}" destId="{629354AE-D4E5-417F-A046-48064D701F1F}" srcOrd="0" destOrd="0" presId="urn:microsoft.com/office/officeart/2005/8/layout/process5"/>
    <dgm:cxn modelId="{4A63DDCC-7603-4F40-80CC-7D0ABB99658A}" type="presParOf" srcId="{D9E7B8CC-FAA4-44E9-BB63-0D326D98C26A}" destId="{F22E7A34-860A-45B2-9B8B-CBCFC9672D22}" srcOrd="6" destOrd="0" presId="urn:microsoft.com/office/officeart/2005/8/layout/process5"/>
    <dgm:cxn modelId="{E02B11ED-2CAA-433B-B5FC-DBD116009867}" type="presParOf" srcId="{D9E7B8CC-FAA4-44E9-BB63-0D326D98C26A}" destId="{33E87DA1-4FD8-4D9A-B6BF-8D71CA782301}" srcOrd="7" destOrd="0" presId="urn:microsoft.com/office/officeart/2005/8/layout/process5"/>
    <dgm:cxn modelId="{E75B2604-62EE-4D46-8CBF-3D4163827E4C}" type="presParOf" srcId="{33E87DA1-4FD8-4D9A-B6BF-8D71CA782301}" destId="{4C4D420E-0D3C-4945-88D2-0209AEE225FE}" srcOrd="0" destOrd="0" presId="urn:microsoft.com/office/officeart/2005/8/layout/process5"/>
    <dgm:cxn modelId="{AB83C152-E8BD-45B9-A38F-63B129BBC528}" type="presParOf" srcId="{D9E7B8CC-FAA4-44E9-BB63-0D326D98C26A}" destId="{1F8BCA68-59BD-49FC-9F19-07AD7CB993C9}" srcOrd="8" destOrd="0" presId="urn:microsoft.com/office/officeart/2005/8/layout/process5"/>
    <dgm:cxn modelId="{943A50DB-E87A-438B-8259-D06098E36F8D}" type="presParOf" srcId="{D9E7B8CC-FAA4-44E9-BB63-0D326D98C26A}" destId="{6586332B-4280-4506-864B-72401D4F1BD9}" srcOrd="9" destOrd="0" presId="urn:microsoft.com/office/officeart/2005/8/layout/process5"/>
    <dgm:cxn modelId="{FA5DF046-345B-4D55-8629-5277642ECA14}" type="presParOf" srcId="{6586332B-4280-4506-864B-72401D4F1BD9}" destId="{7A1D377D-B49A-4787-A0EF-313E74F7B8BC}" srcOrd="0" destOrd="0" presId="urn:microsoft.com/office/officeart/2005/8/layout/process5"/>
    <dgm:cxn modelId="{D8473459-AF40-4951-96FC-49D7EDA4804C}" type="presParOf" srcId="{D9E7B8CC-FAA4-44E9-BB63-0D326D98C26A}" destId="{020C62E1-DCCD-4253-9CB9-424D109B3060}" srcOrd="10" destOrd="0" presId="urn:microsoft.com/office/officeart/2005/8/layout/process5"/>
    <dgm:cxn modelId="{67FB2BE0-E826-4C88-824A-C948A4F6EC91}" type="presParOf" srcId="{D9E7B8CC-FAA4-44E9-BB63-0D326D98C26A}" destId="{943290BB-B9BC-474C-BABE-DD154313BEAD}" srcOrd="11" destOrd="0" presId="urn:microsoft.com/office/officeart/2005/8/layout/process5"/>
    <dgm:cxn modelId="{A41EBCBF-6AD5-4B39-A685-A24ED71F6AF8}" type="presParOf" srcId="{943290BB-B9BC-474C-BABE-DD154313BEAD}" destId="{883DE27C-CD0C-44C1-A309-CD2ACFD9076A}" srcOrd="0" destOrd="0" presId="urn:microsoft.com/office/officeart/2005/8/layout/process5"/>
    <dgm:cxn modelId="{40AD8177-B9FE-40E3-9D52-1AF89B79728F}" type="presParOf" srcId="{D9E7B8CC-FAA4-44E9-BB63-0D326D98C26A}" destId="{C6D1AF05-18D0-4FAF-828C-48BC713EB0E7}"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38C983-4569-410B-BDE0-42EBA46777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45B47103-67EC-4EBE-9583-52EC17868150}">
      <dgm:prSet phldrT="[Text]" phldr="0"/>
      <dgm:spPr/>
      <dgm:t>
        <a:bodyPr/>
        <a:lstStyle/>
        <a:p>
          <a:r>
            <a:rPr lang="en-IN" dirty="0"/>
            <a:t>Variances in GSTR 1 Vs GSTR 3B</a:t>
          </a:r>
        </a:p>
      </dgm:t>
    </dgm:pt>
    <dgm:pt modelId="{05997F80-4B28-4740-9358-D9030943B156}" type="parTrans" cxnId="{E7B7EB51-1EFA-48BD-983A-E551BE85671D}">
      <dgm:prSet/>
      <dgm:spPr/>
      <dgm:t>
        <a:bodyPr/>
        <a:lstStyle/>
        <a:p>
          <a:endParaRPr lang="en-IN"/>
        </a:p>
      </dgm:t>
    </dgm:pt>
    <dgm:pt modelId="{E4F2EAEF-6A4A-444D-975D-811DBA050593}" type="sibTrans" cxnId="{E7B7EB51-1EFA-48BD-983A-E551BE85671D}">
      <dgm:prSet/>
      <dgm:spPr/>
      <dgm:t>
        <a:bodyPr/>
        <a:lstStyle/>
        <a:p>
          <a:endParaRPr lang="en-IN"/>
        </a:p>
      </dgm:t>
    </dgm:pt>
    <dgm:pt modelId="{DBAC4D73-85D4-4BBD-ACA3-0AE9F78B94FD}">
      <dgm:prSet phldrT="[Text]" phldr="0"/>
      <dgm:spPr/>
      <dgm:t>
        <a:bodyPr/>
        <a:lstStyle/>
        <a:p>
          <a:r>
            <a:rPr lang="en-IN" dirty="0"/>
            <a:t>RCM Liability discharged Vs RCM ITC availed </a:t>
          </a:r>
        </a:p>
      </dgm:t>
    </dgm:pt>
    <dgm:pt modelId="{7603B45F-BE8C-4A93-BD59-817CA706EE4B}" type="parTrans" cxnId="{F483A037-EC67-49F5-8C44-2882EB146CB9}">
      <dgm:prSet/>
      <dgm:spPr/>
      <dgm:t>
        <a:bodyPr/>
        <a:lstStyle/>
        <a:p>
          <a:endParaRPr lang="en-IN"/>
        </a:p>
      </dgm:t>
    </dgm:pt>
    <dgm:pt modelId="{B37F18A1-2875-4FAE-BBD4-D27864B073B7}" type="sibTrans" cxnId="{F483A037-EC67-49F5-8C44-2882EB146CB9}">
      <dgm:prSet/>
      <dgm:spPr/>
      <dgm:t>
        <a:bodyPr/>
        <a:lstStyle/>
        <a:p>
          <a:endParaRPr lang="en-IN"/>
        </a:p>
      </dgm:t>
    </dgm:pt>
    <dgm:pt modelId="{B8AC0CAD-33D4-4135-8889-8DCD82932E4E}">
      <dgm:prSet/>
      <dgm:spPr/>
      <dgm:t>
        <a:bodyPr/>
        <a:lstStyle/>
        <a:p>
          <a:r>
            <a:rPr lang="en-IN" dirty="0"/>
            <a:t>GSTR 3B Vs GSTR 2B/2A </a:t>
          </a:r>
        </a:p>
      </dgm:t>
    </dgm:pt>
    <dgm:pt modelId="{7F0358B1-EFE7-4E0A-8706-346D91ACAC01}" type="parTrans" cxnId="{D62E5986-E534-4F46-BEC2-003A1CAF17EA}">
      <dgm:prSet/>
      <dgm:spPr/>
      <dgm:t>
        <a:bodyPr/>
        <a:lstStyle/>
        <a:p>
          <a:endParaRPr lang="en-IN"/>
        </a:p>
      </dgm:t>
    </dgm:pt>
    <dgm:pt modelId="{EA76A22D-4B39-491A-859E-1276C28C388D}" type="sibTrans" cxnId="{D62E5986-E534-4F46-BEC2-003A1CAF17EA}">
      <dgm:prSet/>
      <dgm:spPr/>
      <dgm:t>
        <a:bodyPr/>
        <a:lstStyle/>
        <a:p>
          <a:endParaRPr lang="en-IN"/>
        </a:p>
      </dgm:t>
    </dgm:pt>
    <dgm:pt modelId="{9BADB42D-0600-4283-B5B4-FCCA4C5095E2}">
      <dgm:prSet/>
      <dgm:spPr/>
      <dgm:t>
        <a:bodyPr/>
        <a:lstStyle/>
        <a:p>
          <a:r>
            <a:rPr lang="en-IN" dirty="0"/>
            <a:t>GSTR 3B Vs GSTR 1 Vs GSTR 7 	</a:t>
          </a:r>
        </a:p>
      </dgm:t>
    </dgm:pt>
    <dgm:pt modelId="{A075712D-757F-4F5D-AF48-0DE72DE068C9}" type="parTrans" cxnId="{4E5A4E3C-B8D4-429D-97B9-78213CBC18B6}">
      <dgm:prSet/>
      <dgm:spPr/>
      <dgm:t>
        <a:bodyPr/>
        <a:lstStyle/>
        <a:p>
          <a:endParaRPr lang="en-IN"/>
        </a:p>
      </dgm:t>
    </dgm:pt>
    <dgm:pt modelId="{2F0B69DF-2C71-407F-9019-6CC41C7AF99D}" type="sibTrans" cxnId="{4E5A4E3C-B8D4-429D-97B9-78213CBC18B6}">
      <dgm:prSet/>
      <dgm:spPr/>
      <dgm:t>
        <a:bodyPr/>
        <a:lstStyle/>
        <a:p>
          <a:endParaRPr lang="en-IN"/>
        </a:p>
      </dgm:t>
    </dgm:pt>
    <dgm:pt modelId="{6861BC9E-0EE2-415C-BBCF-64362534E451}">
      <dgm:prSet/>
      <dgm:spPr/>
      <dgm:t>
        <a:bodyPr/>
        <a:lstStyle/>
        <a:p>
          <a:r>
            <a:rPr lang="en-IN" dirty="0"/>
            <a:t>GST Portal Vs E-way Bill Portal 	</a:t>
          </a:r>
        </a:p>
      </dgm:t>
    </dgm:pt>
    <dgm:pt modelId="{B582D0F6-3EAF-4221-A5BF-264F18906C23}" type="parTrans" cxnId="{4CA68EB3-5C9C-40DE-BCBE-FF130C82BBB9}">
      <dgm:prSet/>
      <dgm:spPr/>
      <dgm:t>
        <a:bodyPr/>
        <a:lstStyle/>
        <a:p>
          <a:endParaRPr lang="en-IN"/>
        </a:p>
      </dgm:t>
    </dgm:pt>
    <dgm:pt modelId="{DE464BDB-AA05-45B2-8363-226C2840DD36}" type="sibTrans" cxnId="{4CA68EB3-5C9C-40DE-BCBE-FF130C82BBB9}">
      <dgm:prSet/>
      <dgm:spPr/>
      <dgm:t>
        <a:bodyPr/>
        <a:lstStyle/>
        <a:p>
          <a:endParaRPr lang="en-IN"/>
        </a:p>
      </dgm:t>
    </dgm:pt>
    <dgm:pt modelId="{05E27F4C-4110-4AA5-8D41-7FA40EDF8A5E}">
      <dgm:prSet/>
      <dgm:spPr/>
      <dgm:t>
        <a:bodyPr/>
        <a:lstStyle/>
        <a:p>
          <a:r>
            <a:rPr lang="en-IN" dirty="0"/>
            <a:t>ITC availed on invoice of Tax payers whose GSTIN cancelled retrospectively </a:t>
          </a:r>
        </a:p>
      </dgm:t>
    </dgm:pt>
    <dgm:pt modelId="{9B5D9925-D67B-46DE-AB62-F7F4A198F565}" type="parTrans" cxnId="{5300AFB7-5306-4AE8-A364-58B6760BED98}">
      <dgm:prSet/>
      <dgm:spPr/>
      <dgm:t>
        <a:bodyPr/>
        <a:lstStyle/>
        <a:p>
          <a:endParaRPr lang="en-IN"/>
        </a:p>
      </dgm:t>
    </dgm:pt>
    <dgm:pt modelId="{0F9D172C-958D-4EE1-87EF-9D6822DC86C4}" type="sibTrans" cxnId="{5300AFB7-5306-4AE8-A364-58B6760BED98}">
      <dgm:prSet/>
      <dgm:spPr/>
      <dgm:t>
        <a:bodyPr/>
        <a:lstStyle/>
        <a:p>
          <a:endParaRPr lang="en-IN"/>
        </a:p>
      </dgm:t>
    </dgm:pt>
    <dgm:pt modelId="{9C626E10-F3C7-41C6-8B9B-FA6318C53306}">
      <dgm:prSet/>
      <dgm:spPr/>
      <dgm:t>
        <a:bodyPr/>
        <a:lstStyle/>
        <a:p>
          <a:r>
            <a:rPr lang="en-US" dirty="0"/>
            <a:t>ITC availed on Invoices of 3B Non-filers </a:t>
          </a:r>
          <a:endParaRPr lang="en-IN" dirty="0"/>
        </a:p>
      </dgm:t>
    </dgm:pt>
    <dgm:pt modelId="{E926945B-EB40-41CA-AF7D-06C813916A77}" type="parTrans" cxnId="{27753861-CF19-4411-83D4-25F0E9FE597C}">
      <dgm:prSet/>
      <dgm:spPr/>
      <dgm:t>
        <a:bodyPr/>
        <a:lstStyle/>
        <a:p>
          <a:endParaRPr lang="en-IN"/>
        </a:p>
      </dgm:t>
    </dgm:pt>
    <dgm:pt modelId="{0D3623F9-0887-4FA8-8B28-60D685A7FDAC}" type="sibTrans" cxnId="{27753861-CF19-4411-83D4-25F0E9FE597C}">
      <dgm:prSet/>
      <dgm:spPr/>
      <dgm:t>
        <a:bodyPr/>
        <a:lstStyle/>
        <a:p>
          <a:endParaRPr lang="en-IN"/>
        </a:p>
      </dgm:t>
    </dgm:pt>
    <dgm:pt modelId="{CBA85279-8FE5-44D8-B627-58FAEF516B9F}" type="pres">
      <dgm:prSet presAssocID="{4438C983-4569-410B-BDE0-42EBA4677784}" presName="linear" presStyleCnt="0">
        <dgm:presLayoutVars>
          <dgm:dir/>
          <dgm:animLvl val="lvl"/>
          <dgm:resizeHandles val="exact"/>
        </dgm:presLayoutVars>
      </dgm:prSet>
      <dgm:spPr/>
    </dgm:pt>
    <dgm:pt modelId="{2F35979E-2793-4AC7-9440-9E4A097871DC}" type="pres">
      <dgm:prSet presAssocID="{45B47103-67EC-4EBE-9583-52EC17868150}" presName="parentLin" presStyleCnt="0"/>
      <dgm:spPr/>
    </dgm:pt>
    <dgm:pt modelId="{2D3197F1-B93A-496B-9BBD-96F5B8B8589B}" type="pres">
      <dgm:prSet presAssocID="{45B47103-67EC-4EBE-9583-52EC17868150}" presName="parentLeftMargin" presStyleLbl="node1" presStyleIdx="0" presStyleCnt="7"/>
      <dgm:spPr/>
    </dgm:pt>
    <dgm:pt modelId="{33EF51EC-E2DE-4EA4-B04B-F526350286E4}" type="pres">
      <dgm:prSet presAssocID="{45B47103-67EC-4EBE-9583-52EC17868150}" presName="parentText" presStyleLbl="node1" presStyleIdx="0" presStyleCnt="7">
        <dgm:presLayoutVars>
          <dgm:chMax val="0"/>
          <dgm:bulletEnabled val="1"/>
        </dgm:presLayoutVars>
      </dgm:prSet>
      <dgm:spPr/>
    </dgm:pt>
    <dgm:pt modelId="{BF6D3A00-517E-4531-87A9-ADEC86E5B0C1}" type="pres">
      <dgm:prSet presAssocID="{45B47103-67EC-4EBE-9583-52EC17868150}" presName="negativeSpace" presStyleCnt="0"/>
      <dgm:spPr/>
    </dgm:pt>
    <dgm:pt modelId="{C1AB11D3-6198-4567-A7D3-23A74614F2BC}" type="pres">
      <dgm:prSet presAssocID="{45B47103-67EC-4EBE-9583-52EC17868150}" presName="childText" presStyleLbl="conFgAcc1" presStyleIdx="0" presStyleCnt="7">
        <dgm:presLayoutVars>
          <dgm:bulletEnabled val="1"/>
        </dgm:presLayoutVars>
      </dgm:prSet>
      <dgm:spPr/>
    </dgm:pt>
    <dgm:pt modelId="{136D81A8-27E8-406D-9C78-591CA1DFAF37}" type="pres">
      <dgm:prSet presAssocID="{E4F2EAEF-6A4A-444D-975D-811DBA050593}" presName="spaceBetweenRectangles" presStyleCnt="0"/>
      <dgm:spPr/>
    </dgm:pt>
    <dgm:pt modelId="{6688F75C-6DC1-4883-B826-CA077FF9EEBE}" type="pres">
      <dgm:prSet presAssocID="{DBAC4D73-85D4-4BBD-ACA3-0AE9F78B94FD}" presName="parentLin" presStyleCnt="0"/>
      <dgm:spPr/>
    </dgm:pt>
    <dgm:pt modelId="{7E699EB0-2C05-4C15-A595-4D4D54DE0E99}" type="pres">
      <dgm:prSet presAssocID="{DBAC4D73-85D4-4BBD-ACA3-0AE9F78B94FD}" presName="parentLeftMargin" presStyleLbl="node1" presStyleIdx="0" presStyleCnt="7"/>
      <dgm:spPr/>
    </dgm:pt>
    <dgm:pt modelId="{FCB72E6B-7F6C-4315-B0B9-D9C96289DD17}" type="pres">
      <dgm:prSet presAssocID="{DBAC4D73-85D4-4BBD-ACA3-0AE9F78B94FD}" presName="parentText" presStyleLbl="node1" presStyleIdx="1" presStyleCnt="7">
        <dgm:presLayoutVars>
          <dgm:chMax val="0"/>
          <dgm:bulletEnabled val="1"/>
        </dgm:presLayoutVars>
      </dgm:prSet>
      <dgm:spPr/>
    </dgm:pt>
    <dgm:pt modelId="{DE4581C8-95DD-4FB6-8290-D54693DE14FF}" type="pres">
      <dgm:prSet presAssocID="{DBAC4D73-85D4-4BBD-ACA3-0AE9F78B94FD}" presName="negativeSpace" presStyleCnt="0"/>
      <dgm:spPr/>
    </dgm:pt>
    <dgm:pt modelId="{9CE62834-5C79-4AE6-8888-A40D46D97B7D}" type="pres">
      <dgm:prSet presAssocID="{DBAC4D73-85D4-4BBD-ACA3-0AE9F78B94FD}" presName="childText" presStyleLbl="conFgAcc1" presStyleIdx="1" presStyleCnt="7">
        <dgm:presLayoutVars>
          <dgm:bulletEnabled val="1"/>
        </dgm:presLayoutVars>
      </dgm:prSet>
      <dgm:spPr/>
    </dgm:pt>
    <dgm:pt modelId="{6B17E8E1-8523-4BCF-BD72-21FF272366D6}" type="pres">
      <dgm:prSet presAssocID="{B37F18A1-2875-4FAE-BBD4-D27864B073B7}" presName="spaceBetweenRectangles" presStyleCnt="0"/>
      <dgm:spPr/>
    </dgm:pt>
    <dgm:pt modelId="{5E43E86B-5153-46AE-96D0-972799423C51}" type="pres">
      <dgm:prSet presAssocID="{B8AC0CAD-33D4-4135-8889-8DCD82932E4E}" presName="parentLin" presStyleCnt="0"/>
      <dgm:spPr/>
    </dgm:pt>
    <dgm:pt modelId="{F1BCF5F9-76DD-4EF9-BB23-12DED03882AB}" type="pres">
      <dgm:prSet presAssocID="{B8AC0CAD-33D4-4135-8889-8DCD82932E4E}" presName="parentLeftMargin" presStyleLbl="node1" presStyleIdx="1" presStyleCnt="7"/>
      <dgm:spPr/>
    </dgm:pt>
    <dgm:pt modelId="{F6DC0EE6-FA99-4CED-A3C9-A3AB0441C84A}" type="pres">
      <dgm:prSet presAssocID="{B8AC0CAD-33D4-4135-8889-8DCD82932E4E}" presName="parentText" presStyleLbl="node1" presStyleIdx="2" presStyleCnt="7">
        <dgm:presLayoutVars>
          <dgm:chMax val="0"/>
          <dgm:bulletEnabled val="1"/>
        </dgm:presLayoutVars>
      </dgm:prSet>
      <dgm:spPr/>
    </dgm:pt>
    <dgm:pt modelId="{FBFA298B-AF4A-4F5F-9B51-6ECF665D2653}" type="pres">
      <dgm:prSet presAssocID="{B8AC0CAD-33D4-4135-8889-8DCD82932E4E}" presName="negativeSpace" presStyleCnt="0"/>
      <dgm:spPr/>
    </dgm:pt>
    <dgm:pt modelId="{61098627-74DC-4323-AA52-D388E272D445}" type="pres">
      <dgm:prSet presAssocID="{B8AC0CAD-33D4-4135-8889-8DCD82932E4E}" presName="childText" presStyleLbl="conFgAcc1" presStyleIdx="2" presStyleCnt="7">
        <dgm:presLayoutVars>
          <dgm:bulletEnabled val="1"/>
        </dgm:presLayoutVars>
      </dgm:prSet>
      <dgm:spPr/>
    </dgm:pt>
    <dgm:pt modelId="{9B9C69BC-E1C4-4D34-9C8F-6CFA46A98F21}" type="pres">
      <dgm:prSet presAssocID="{EA76A22D-4B39-491A-859E-1276C28C388D}" presName="spaceBetweenRectangles" presStyleCnt="0"/>
      <dgm:spPr/>
    </dgm:pt>
    <dgm:pt modelId="{F803E776-EAD4-4FBD-BE7A-326F36A2E287}" type="pres">
      <dgm:prSet presAssocID="{9BADB42D-0600-4283-B5B4-FCCA4C5095E2}" presName="parentLin" presStyleCnt="0"/>
      <dgm:spPr/>
    </dgm:pt>
    <dgm:pt modelId="{3DB7E7CE-CE6D-4BE7-8B0F-B08C76D4FF7D}" type="pres">
      <dgm:prSet presAssocID="{9BADB42D-0600-4283-B5B4-FCCA4C5095E2}" presName="parentLeftMargin" presStyleLbl="node1" presStyleIdx="2" presStyleCnt="7"/>
      <dgm:spPr/>
    </dgm:pt>
    <dgm:pt modelId="{996B2CC3-3F97-44FA-B4FD-35C98BCA3B47}" type="pres">
      <dgm:prSet presAssocID="{9BADB42D-0600-4283-B5B4-FCCA4C5095E2}" presName="parentText" presStyleLbl="node1" presStyleIdx="3" presStyleCnt="7">
        <dgm:presLayoutVars>
          <dgm:chMax val="0"/>
          <dgm:bulletEnabled val="1"/>
        </dgm:presLayoutVars>
      </dgm:prSet>
      <dgm:spPr/>
    </dgm:pt>
    <dgm:pt modelId="{2CE14EB1-1F62-416D-B8A6-BC7A9149669B}" type="pres">
      <dgm:prSet presAssocID="{9BADB42D-0600-4283-B5B4-FCCA4C5095E2}" presName="negativeSpace" presStyleCnt="0"/>
      <dgm:spPr/>
    </dgm:pt>
    <dgm:pt modelId="{9744E80D-4AF0-477F-8B16-4A5D540CFE1E}" type="pres">
      <dgm:prSet presAssocID="{9BADB42D-0600-4283-B5B4-FCCA4C5095E2}" presName="childText" presStyleLbl="conFgAcc1" presStyleIdx="3" presStyleCnt="7">
        <dgm:presLayoutVars>
          <dgm:bulletEnabled val="1"/>
        </dgm:presLayoutVars>
      </dgm:prSet>
      <dgm:spPr/>
    </dgm:pt>
    <dgm:pt modelId="{34E6FD7D-6512-4D25-A5D0-3BB5EDF14B45}" type="pres">
      <dgm:prSet presAssocID="{2F0B69DF-2C71-407F-9019-6CC41C7AF99D}" presName="spaceBetweenRectangles" presStyleCnt="0"/>
      <dgm:spPr/>
    </dgm:pt>
    <dgm:pt modelId="{506E777A-3180-4A21-B19D-BC4129333398}" type="pres">
      <dgm:prSet presAssocID="{6861BC9E-0EE2-415C-BBCF-64362534E451}" presName="parentLin" presStyleCnt="0"/>
      <dgm:spPr/>
    </dgm:pt>
    <dgm:pt modelId="{1CBEACD7-1D23-4358-B39E-2320D08C2FE8}" type="pres">
      <dgm:prSet presAssocID="{6861BC9E-0EE2-415C-BBCF-64362534E451}" presName="parentLeftMargin" presStyleLbl="node1" presStyleIdx="3" presStyleCnt="7"/>
      <dgm:spPr/>
    </dgm:pt>
    <dgm:pt modelId="{4CE8CA8F-8B9E-4E6F-910B-83F358B9ECBD}" type="pres">
      <dgm:prSet presAssocID="{6861BC9E-0EE2-415C-BBCF-64362534E451}" presName="parentText" presStyleLbl="node1" presStyleIdx="4" presStyleCnt="7">
        <dgm:presLayoutVars>
          <dgm:chMax val="0"/>
          <dgm:bulletEnabled val="1"/>
        </dgm:presLayoutVars>
      </dgm:prSet>
      <dgm:spPr/>
    </dgm:pt>
    <dgm:pt modelId="{E0F34B0B-8C5E-4D18-801A-E7270EFDBE3C}" type="pres">
      <dgm:prSet presAssocID="{6861BC9E-0EE2-415C-BBCF-64362534E451}" presName="negativeSpace" presStyleCnt="0"/>
      <dgm:spPr/>
    </dgm:pt>
    <dgm:pt modelId="{1E3F47F5-462D-45B5-ADE8-59CE13CF1786}" type="pres">
      <dgm:prSet presAssocID="{6861BC9E-0EE2-415C-BBCF-64362534E451}" presName="childText" presStyleLbl="conFgAcc1" presStyleIdx="4" presStyleCnt="7">
        <dgm:presLayoutVars>
          <dgm:bulletEnabled val="1"/>
        </dgm:presLayoutVars>
      </dgm:prSet>
      <dgm:spPr/>
    </dgm:pt>
    <dgm:pt modelId="{532E52F5-B2CB-4B1E-8DCB-53C01E6BBC22}" type="pres">
      <dgm:prSet presAssocID="{DE464BDB-AA05-45B2-8363-226C2840DD36}" presName="spaceBetweenRectangles" presStyleCnt="0"/>
      <dgm:spPr/>
    </dgm:pt>
    <dgm:pt modelId="{C985EB42-7A20-4206-BD52-33D792DD9464}" type="pres">
      <dgm:prSet presAssocID="{05E27F4C-4110-4AA5-8D41-7FA40EDF8A5E}" presName="parentLin" presStyleCnt="0"/>
      <dgm:spPr/>
    </dgm:pt>
    <dgm:pt modelId="{B0C46F37-86BF-4A25-B404-D8BEB9019A4E}" type="pres">
      <dgm:prSet presAssocID="{05E27F4C-4110-4AA5-8D41-7FA40EDF8A5E}" presName="parentLeftMargin" presStyleLbl="node1" presStyleIdx="4" presStyleCnt="7"/>
      <dgm:spPr/>
    </dgm:pt>
    <dgm:pt modelId="{EFD06F65-7A98-43D8-B9E6-A30241FACD20}" type="pres">
      <dgm:prSet presAssocID="{05E27F4C-4110-4AA5-8D41-7FA40EDF8A5E}" presName="parentText" presStyleLbl="node1" presStyleIdx="5" presStyleCnt="7">
        <dgm:presLayoutVars>
          <dgm:chMax val="0"/>
          <dgm:bulletEnabled val="1"/>
        </dgm:presLayoutVars>
      </dgm:prSet>
      <dgm:spPr/>
    </dgm:pt>
    <dgm:pt modelId="{FF8B4995-C85B-4670-8A96-7B16969CEF32}" type="pres">
      <dgm:prSet presAssocID="{05E27F4C-4110-4AA5-8D41-7FA40EDF8A5E}" presName="negativeSpace" presStyleCnt="0"/>
      <dgm:spPr/>
    </dgm:pt>
    <dgm:pt modelId="{71F50F03-0318-4712-A69A-BC9664680C81}" type="pres">
      <dgm:prSet presAssocID="{05E27F4C-4110-4AA5-8D41-7FA40EDF8A5E}" presName="childText" presStyleLbl="conFgAcc1" presStyleIdx="5" presStyleCnt="7">
        <dgm:presLayoutVars>
          <dgm:bulletEnabled val="1"/>
        </dgm:presLayoutVars>
      </dgm:prSet>
      <dgm:spPr/>
    </dgm:pt>
    <dgm:pt modelId="{A897B13E-F434-4A50-BA0C-3DBC2D0E731C}" type="pres">
      <dgm:prSet presAssocID="{0F9D172C-958D-4EE1-87EF-9D6822DC86C4}" presName="spaceBetweenRectangles" presStyleCnt="0"/>
      <dgm:spPr/>
    </dgm:pt>
    <dgm:pt modelId="{35A5A940-7847-4E0F-90AE-D4D3909D0114}" type="pres">
      <dgm:prSet presAssocID="{9C626E10-F3C7-41C6-8B9B-FA6318C53306}" presName="parentLin" presStyleCnt="0"/>
      <dgm:spPr/>
    </dgm:pt>
    <dgm:pt modelId="{5E6BE992-F767-4494-AD05-E8B8F784110F}" type="pres">
      <dgm:prSet presAssocID="{9C626E10-F3C7-41C6-8B9B-FA6318C53306}" presName="parentLeftMargin" presStyleLbl="node1" presStyleIdx="5" presStyleCnt="7"/>
      <dgm:spPr/>
    </dgm:pt>
    <dgm:pt modelId="{1B9A032C-4721-47CA-8B03-92D1859DE593}" type="pres">
      <dgm:prSet presAssocID="{9C626E10-F3C7-41C6-8B9B-FA6318C53306}" presName="parentText" presStyleLbl="node1" presStyleIdx="6" presStyleCnt="7">
        <dgm:presLayoutVars>
          <dgm:chMax val="0"/>
          <dgm:bulletEnabled val="1"/>
        </dgm:presLayoutVars>
      </dgm:prSet>
      <dgm:spPr/>
    </dgm:pt>
    <dgm:pt modelId="{0AE0C7D0-2DDB-43FD-BD4B-CE21EC360B1D}" type="pres">
      <dgm:prSet presAssocID="{9C626E10-F3C7-41C6-8B9B-FA6318C53306}" presName="negativeSpace" presStyleCnt="0"/>
      <dgm:spPr/>
    </dgm:pt>
    <dgm:pt modelId="{5A769F6C-FB8F-4434-AE0E-01ECD998195C}" type="pres">
      <dgm:prSet presAssocID="{9C626E10-F3C7-41C6-8B9B-FA6318C53306}" presName="childText" presStyleLbl="conFgAcc1" presStyleIdx="6" presStyleCnt="7">
        <dgm:presLayoutVars>
          <dgm:bulletEnabled val="1"/>
        </dgm:presLayoutVars>
      </dgm:prSet>
      <dgm:spPr/>
    </dgm:pt>
  </dgm:ptLst>
  <dgm:cxnLst>
    <dgm:cxn modelId="{1676F90B-8624-4851-94AA-617794962A60}" type="presOf" srcId="{B8AC0CAD-33D4-4135-8889-8DCD82932E4E}" destId="{F1BCF5F9-76DD-4EF9-BB23-12DED03882AB}" srcOrd="0" destOrd="0" presId="urn:microsoft.com/office/officeart/2005/8/layout/list1"/>
    <dgm:cxn modelId="{0E6F060C-B816-47C3-AA80-76C183BB4513}" type="presOf" srcId="{B8AC0CAD-33D4-4135-8889-8DCD82932E4E}" destId="{F6DC0EE6-FA99-4CED-A3C9-A3AB0441C84A}" srcOrd="1" destOrd="0" presId="urn:microsoft.com/office/officeart/2005/8/layout/list1"/>
    <dgm:cxn modelId="{04DC4B24-3E20-4458-B6E0-690DC38EB586}" type="presOf" srcId="{DBAC4D73-85D4-4BBD-ACA3-0AE9F78B94FD}" destId="{FCB72E6B-7F6C-4315-B0B9-D9C96289DD17}" srcOrd="1" destOrd="0" presId="urn:microsoft.com/office/officeart/2005/8/layout/list1"/>
    <dgm:cxn modelId="{BB22AC2A-8BBC-41FF-81E9-F3E6F64A5EB4}" type="presOf" srcId="{05E27F4C-4110-4AA5-8D41-7FA40EDF8A5E}" destId="{EFD06F65-7A98-43D8-B9E6-A30241FACD20}" srcOrd="1" destOrd="0" presId="urn:microsoft.com/office/officeart/2005/8/layout/list1"/>
    <dgm:cxn modelId="{2DACD62F-A227-4846-AED6-1F427AFCC245}" type="presOf" srcId="{45B47103-67EC-4EBE-9583-52EC17868150}" destId="{33EF51EC-E2DE-4EA4-B04B-F526350286E4}" srcOrd="1" destOrd="0" presId="urn:microsoft.com/office/officeart/2005/8/layout/list1"/>
    <dgm:cxn modelId="{D0008E31-635F-4BFB-B924-573A58953919}" type="presOf" srcId="{6861BC9E-0EE2-415C-BBCF-64362534E451}" destId="{1CBEACD7-1D23-4358-B39E-2320D08C2FE8}" srcOrd="0" destOrd="0" presId="urn:microsoft.com/office/officeart/2005/8/layout/list1"/>
    <dgm:cxn modelId="{F483A037-EC67-49F5-8C44-2882EB146CB9}" srcId="{4438C983-4569-410B-BDE0-42EBA4677784}" destId="{DBAC4D73-85D4-4BBD-ACA3-0AE9F78B94FD}" srcOrd="1" destOrd="0" parTransId="{7603B45F-BE8C-4A93-BD59-817CA706EE4B}" sibTransId="{B37F18A1-2875-4FAE-BBD4-D27864B073B7}"/>
    <dgm:cxn modelId="{4E5A4E3C-B8D4-429D-97B9-78213CBC18B6}" srcId="{4438C983-4569-410B-BDE0-42EBA4677784}" destId="{9BADB42D-0600-4283-B5B4-FCCA4C5095E2}" srcOrd="3" destOrd="0" parTransId="{A075712D-757F-4F5D-AF48-0DE72DE068C9}" sibTransId="{2F0B69DF-2C71-407F-9019-6CC41C7AF99D}"/>
    <dgm:cxn modelId="{DFE51B3F-3562-4F52-8907-1EFAE8299814}" type="presOf" srcId="{9BADB42D-0600-4283-B5B4-FCCA4C5095E2}" destId="{996B2CC3-3F97-44FA-B4FD-35C98BCA3B47}" srcOrd="1" destOrd="0" presId="urn:microsoft.com/office/officeart/2005/8/layout/list1"/>
    <dgm:cxn modelId="{27753861-CF19-4411-83D4-25F0E9FE597C}" srcId="{4438C983-4569-410B-BDE0-42EBA4677784}" destId="{9C626E10-F3C7-41C6-8B9B-FA6318C53306}" srcOrd="6" destOrd="0" parTransId="{E926945B-EB40-41CA-AF7D-06C813916A77}" sibTransId="{0D3623F9-0887-4FA8-8B28-60D685A7FDAC}"/>
    <dgm:cxn modelId="{85366842-CECF-4498-92F8-C9DD30B9BCB8}" type="presOf" srcId="{4438C983-4569-410B-BDE0-42EBA4677784}" destId="{CBA85279-8FE5-44D8-B627-58FAEF516B9F}" srcOrd="0" destOrd="0" presId="urn:microsoft.com/office/officeart/2005/8/layout/list1"/>
    <dgm:cxn modelId="{E7B7EB51-1EFA-48BD-983A-E551BE85671D}" srcId="{4438C983-4569-410B-BDE0-42EBA4677784}" destId="{45B47103-67EC-4EBE-9583-52EC17868150}" srcOrd="0" destOrd="0" parTransId="{05997F80-4B28-4740-9358-D9030943B156}" sibTransId="{E4F2EAEF-6A4A-444D-975D-811DBA050593}"/>
    <dgm:cxn modelId="{DDB98A82-7797-4AF9-AD30-1A27258A5966}" type="presOf" srcId="{6861BC9E-0EE2-415C-BBCF-64362534E451}" destId="{4CE8CA8F-8B9E-4E6F-910B-83F358B9ECBD}" srcOrd="1" destOrd="0" presId="urn:microsoft.com/office/officeart/2005/8/layout/list1"/>
    <dgm:cxn modelId="{D62E5986-E534-4F46-BEC2-003A1CAF17EA}" srcId="{4438C983-4569-410B-BDE0-42EBA4677784}" destId="{B8AC0CAD-33D4-4135-8889-8DCD82932E4E}" srcOrd="2" destOrd="0" parTransId="{7F0358B1-EFE7-4E0A-8706-346D91ACAC01}" sibTransId="{EA76A22D-4B39-491A-859E-1276C28C388D}"/>
    <dgm:cxn modelId="{4648FE86-AA8D-44FB-8F3F-B50FF9EAD18F}" type="presOf" srcId="{DBAC4D73-85D4-4BBD-ACA3-0AE9F78B94FD}" destId="{7E699EB0-2C05-4C15-A595-4D4D54DE0E99}" srcOrd="0" destOrd="0" presId="urn:microsoft.com/office/officeart/2005/8/layout/list1"/>
    <dgm:cxn modelId="{98E42C9A-B830-4829-9CCE-1CB1731EF9C7}" type="presOf" srcId="{9C626E10-F3C7-41C6-8B9B-FA6318C53306}" destId="{5E6BE992-F767-4494-AD05-E8B8F784110F}" srcOrd="0" destOrd="0" presId="urn:microsoft.com/office/officeart/2005/8/layout/list1"/>
    <dgm:cxn modelId="{4CA68EB3-5C9C-40DE-BCBE-FF130C82BBB9}" srcId="{4438C983-4569-410B-BDE0-42EBA4677784}" destId="{6861BC9E-0EE2-415C-BBCF-64362534E451}" srcOrd="4" destOrd="0" parTransId="{B582D0F6-3EAF-4221-A5BF-264F18906C23}" sibTransId="{DE464BDB-AA05-45B2-8363-226C2840DD36}"/>
    <dgm:cxn modelId="{5300AFB7-5306-4AE8-A364-58B6760BED98}" srcId="{4438C983-4569-410B-BDE0-42EBA4677784}" destId="{05E27F4C-4110-4AA5-8D41-7FA40EDF8A5E}" srcOrd="5" destOrd="0" parTransId="{9B5D9925-D67B-46DE-AB62-F7F4A198F565}" sibTransId="{0F9D172C-958D-4EE1-87EF-9D6822DC86C4}"/>
    <dgm:cxn modelId="{97F45FC6-7EF1-43F9-B42B-8062ABD5BC40}" type="presOf" srcId="{45B47103-67EC-4EBE-9583-52EC17868150}" destId="{2D3197F1-B93A-496B-9BBD-96F5B8B8589B}" srcOrd="0" destOrd="0" presId="urn:microsoft.com/office/officeart/2005/8/layout/list1"/>
    <dgm:cxn modelId="{722EA2E4-BBBF-423D-BC0C-8AD6BE60473A}" type="presOf" srcId="{05E27F4C-4110-4AA5-8D41-7FA40EDF8A5E}" destId="{B0C46F37-86BF-4A25-B404-D8BEB9019A4E}" srcOrd="0" destOrd="0" presId="urn:microsoft.com/office/officeart/2005/8/layout/list1"/>
    <dgm:cxn modelId="{1D11B6E9-04C5-4F41-9A18-E9D09C2B1F74}" type="presOf" srcId="{9BADB42D-0600-4283-B5B4-FCCA4C5095E2}" destId="{3DB7E7CE-CE6D-4BE7-8B0F-B08C76D4FF7D}" srcOrd="0" destOrd="0" presId="urn:microsoft.com/office/officeart/2005/8/layout/list1"/>
    <dgm:cxn modelId="{4EE618F5-A6A3-436D-B3BF-53063AFF9F1E}" type="presOf" srcId="{9C626E10-F3C7-41C6-8B9B-FA6318C53306}" destId="{1B9A032C-4721-47CA-8B03-92D1859DE593}" srcOrd="1" destOrd="0" presId="urn:microsoft.com/office/officeart/2005/8/layout/list1"/>
    <dgm:cxn modelId="{135D6A5D-9E5C-45A1-8486-322D25DEE025}" type="presParOf" srcId="{CBA85279-8FE5-44D8-B627-58FAEF516B9F}" destId="{2F35979E-2793-4AC7-9440-9E4A097871DC}" srcOrd="0" destOrd="0" presId="urn:microsoft.com/office/officeart/2005/8/layout/list1"/>
    <dgm:cxn modelId="{F2B9568E-52DC-458E-8F96-54BC205D99AF}" type="presParOf" srcId="{2F35979E-2793-4AC7-9440-9E4A097871DC}" destId="{2D3197F1-B93A-496B-9BBD-96F5B8B8589B}" srcOrd="0" destOrd="0" presId="urn:microsoft.com/office/officeart/2005/8/layout/list1"/>
    <dgm:cxn modelId="{7146A277-15DD-4731-97BB-CB966B941CCF}" type="presParOf" srcId="{2F35979E-2793-4AC7-9440-9E4A097871DC}" destId="{33EF51EC-E2DE-4EA4-B04B-F526350286E4}" srcOrd="1" destOrd="0" presId="urn:microsoft.com/office/officeart/2005/8/layout/list1"/>
    <dgm:cxn modelId="{1B3330FD-7804-4A61-A7D9-2CACE67515A8}" type="presParOf" srcId="{CBA85279-8FE5-44D8-B627-58FAEF516B9F}" destId="{BF6D3A00-517E-4531-87A9-ADEC86E5B0C1}" srcOrd="1" destOrd="0" presId="urn:microsoft.com/office/officeart/2005/8/layout/list1"/>
    <dgm:cxn modelId="{92B413EB-E324-450D-8535-17C716B6426E}" type="presParOf" srcId="{CBA85279-8FE5-44D8-B627-58FAEF516B9F}" destId="{C1AB11D3-6198-4567-A7D3-23A74614F2BC}" srcOrd="2" destOrd="0" presId="urn:microsoft.com/office/officeart/2005/8/layout/list1"/>
    <dgm:cxn modelId="{6F9339E2-DC61-4F1C-B477-63F83B49FA6C}" type="presParOf" srcId="{CBA85279-8FE5-44D8-B627-58FAEF516B9F}" destId="{136D81A8-27E8-406D-9C78-591CA1DFAF37}" srcOrd="3" destOrd="0" presId="urn:microsoft.com/office/officeart/2005/8/layout/list1"/>
    <dgm:cxn modelId="{B1E46E93-2B35-4C51-A74C-654F369665AB}" type="presParOf" srcId="{CBA85279-8FE5-44D8-B627-58FAEF516B9F}" destId="{6688F75C-6DC1-4883-B826-CA077FF9EEBE}" srcOrd="4" destOrd="0" presId="urn:microsoft.com/office/officeart/2005/8/layout/list1"/>
    <dgm:cxn modelId="{E8AF0898-5286-49E6-A339-D60A9AC1AD93}" type="presParOf" srcId="{6688F75C-6DC1-4883-B826-CA077FF9EEBE}" destId="{7E699EB0-2C05-4C15-A595-4D4D54DE0E99}" srcOrd="0" destOrd="0" presId="urn:microsoft.com/office/officeart/2005/8/layout/list1"/>
    <dgm:cxn modelId="{97EC0480-C137-41A1-89AE-68C05C3689D1}" type="presParOf" srcId="{6688F75C-6DC1-4883-B826-CA077FF9EEBE}" destId="{FCB72E6B-7F6C-4315-B0B9-D9C96289DD17}" srcOrd="1" destOrd="0" presId="urn:microsoft.com/office/officeart/2005/8/layout/list1"/>
    <dgm:cxn modelId="{56146D6B-EF36-4A64-BC48-6E2D1BA9DD5A}" type="presParOf" srcId="{CBA85279-8FE5-44D8-B627-58FAEF516B9F}" destId="{DE4581C8-95DD-4FB6-8290-D54693DE14FF}" srcOrd="5" destOrd="0" presId="urn:microsoft.com/office/officeart/2005/8/layout/list1"/>
    <dgm:cxn modelId="{D84D1040-7F84-4D69-8EC8-BA63D4B90708}" type="presParOf" srcId="{CBA85279-8FE5-44D8-B627-58FAEF516B9F}" destId="{9CE62834-5C79-4AE6-8888-A40D46D97B7D}" srcOrd="6" destOrd="0" presId="urn:microsoft.com/office/officeart/2005/8/layout/list1"/>
    <dgm:cxn modelId="{1FBE87D4-BF38-4311-895E-163DCDE971DA}" type="presParOf" srcId="{CBA85279-8FE5-44D8-B627-58FAEF516B9F}" destId="{6B17E8E1-8523-4BCF-BD72-21FF272366D6}" srcOrd="7" destOrd="0" presId="urn:microsoft.com/office/officeart/2005/8/layout/list1"/>
    <dgm:cxn modelId="{98865534-E076-47A8-8EE6-8A5657286067}" type="presParOf" srcId="{CBA85279-8FE5-44D8-B627-58FAEF516B9F}" destId="{5E43E86B-5153-46AE-96D0-972799423C51}" srcOrd="8" destOrd="0" presId="urn:microsoft.com/office/officeart/2005/8/layout/list1"/>
    <dgm:cxn modelId="{2F14542F-B406-4BE3-A7A7-21C811D77018}" type="presParOf" srcId="{5E43E86B-5153-46AE-96D0-972799423C51}" destId="{F1BCF5F9-76DD-4EF9-BB23-12DED03882AB}" srcOrd="0" destOrd="0" presId="urn:microsoft.com/office/officeart/2005/8/layout/list1"/>
    <dgm:cxn modelId="{F93046D8-DF55-4F6B-BC83-AF4BE46D2899}" type="presParOf" srcId="{5E43E86B-5153-46AE-96D0-972799423C51}" destId="{F6DC0EE6-FA99-4CED-A3C9-A3AB0441C84A}" srcOrd="1" destOrd="0" presId="urn:microsoft.com/office/officeart/2005/8/layout/list1"/>
    <dgm:cxn modelId="{AA3A92FF-F6DA-4753-8C05-5054C76F43AD}" type="presParOf" srcId="{CBA85279-8FE5-44D8-B627-58FAEF516B9F}" destId="{FBFA298B-AF4A-4F5F-9B51-6ECF665D2653}" srcOrd="9" destOrd="0" presId="urn:microsoft.com/office/officeart/2005/8/layout/list1"/>
    <dgm:cxn modelId="{35EC96E8-3E12-4C95-A2CD-C6D76F445507}" type="presParOf" srcId="{CBA85279-8FE5-44D8-B627-58FAEF516B9F}" destId="{61098627-74DC-4323-AA52-D388E272D445}" srcOrd="10" destOrd="0" presId="urn:microsoft.com/office/officeart/2005/8/layout/list1"/>
    <dgm:cxn modelId="{E8DEF109-BBE8-4DCE-80FF-78FCBD182DAB}" type="presParOf" srcId="{CBA85279-8FE5-44D8-B627-58FAEF516B9F}" destId="{9B9C69BC-E1C4-4D34-9C8F-6CFA46A98F21}" srcOrd="11" destOrd="0" presId="urn:microsoft.com/office/officeart/2005/8/layout/list1"/>
    <dgm:cxn modelId="{6C3B23AE-E5C7-438A-A5BA-3C94323592A4}" type="presParOf" srcId="{CBA85279-8FE5-44D8-B627-58FAEF516B9F}" destId="{F803E776-EAD4-4FBD-BE7A-326F36A2E287}" srcOrd="12" destOrd="0" presId="urn:microsoft.com/office/officeart/2005/8/layout/list1"/>
    <dgm:cxn modelId="{29C49F6A-DE5C-4AA7-A215-F0C919097ABA}" type="presParOf" srcId="{F803E776-EAD4-4FBD-BE7A-326F36A2E287}" destId="{3DB7E7CE-CE6D-4BE7-8B0F-B08C76D4FF7D}" srcOrd="0" destOrd="0" presId="urn:microsoft.com/office/officeart/2005/8/layout/list1"/>
    <dgm:cxn modelId="{3955E2ED-DBC9-4A73-9075-6B7558AB3F49}" type="presParOf" srcId="{F803E776-EAD4-4FBD-BE7A-326F36A2E287}" destId="{996B2CC3-3F97-44FA-B4FD-35C98BCA3B47}" srcOrd="1" destOrd="0" presId="urn:microsoft.com/office/officeart/2005/8/layout/list1"/>
    <dgm:cxn modelId="{6B246ADE-2413-44AD-9BE3-0D083C228F06}" type="presParOf" srcId="{CBA85279-8FE5-44D8-B627-58FAEF516B9F}" destId="{2CE14EB1-1F62-416D-B8A6-BC7A9149669B}" srcOrd="13" destOrd="0" presId="urn:microsoft.com/office/officeart/2005/8/layout/list1"/>
    <dgm:cxn modelId="{50B4346C-A456-4313-AFE2-5D22B8B91AA4}" type="presParOf" srcId="{CBA85279-8FE5-44D8-B627-58FAEF516B9F}" destId="{9744E80D-4AF0-477F-8B16-4A5D540CFE1E}" srcOrd="14" destOrd="0" presId="urn:microsoft.com/office/officeart/2005/8/layout/list1"/>
    <dgm:cxn modelId="{63C51497-A8E0-4D4B-8BA8-E3219A2A4EC0}" type="presParOf" srcId="{CBA85279-8FE5-44D8-B627-58FAEF516B9F}" destId="{34E6FD7D-6512-4D25-A5D0-3BB5EDF14B45}" srcOrd="15" destOrd="0" presId="urn:microsoft.com/office/officeart/2005/8/layout/list1"/>
    <dgm:cxn modelId="{442B7C20-6906-4886-94C7-F0B0F74E7665}" type="presParOf" srcId="{CBA85279-8FE5-44D8-B627-58FAEF516B9F}" destId="{506E777A-3180-4A21-B19D-BC4129333398}" srcOrd="16" destOrd="0" presId="urn:microsoft.com/office/officeart/2005/8/layout/list1"/>
    <dgm:cxn modelId="{F2254DEF-3267-4A91-A5F4-29C04F059588}" type="presParOf" srcId="{506E777A-3180-4A21-B19D-BC4129333398}" destId="{1CBEACD7-1D23-4358-B39E-2320D08C2FE8}" srcOrd="0" destOrd="0" presId="urn:microsoft.com/office/officeart/2005/8/layout/list1"/>
    <dgm:cxn modelId="{F7958F2E-9219-4DCC-91FE-746F55CC8E25}" type="presParOf" srcId="{506E777A-3180-4A21-B19D-BC4129333398}" destId="{4CE8CA8F-8B9E-4E6F-910B-83F358B9ECBD}" srcOrd="1" destOrd="0" presId="urn:microsoft.com/office/officeart/2005/8/layout/list1"/>
    <dgm:cxn modelId="{C6A6FB07-78A9-4E8E-9EFF-551F852D9BD6}" type="presParOf" srcId="{CBA85279-8FE5-44D8-B627-58FAEF516B9F}" destId="{E0F34B0B-8C5E-4D18-801A-E7270EFDBE3C}" srcOrd="17" destOrd="0" presId="urn:microsoft.com/office/officeart/2005/8/layout/list1"/>
    <dgm:cxn modelId="{6CAD974B-2CC7-407C-8DE2-2C1AE0D23803}" type="presParOf" srcId="{CBA85279-8FE5-44D8-B627-58FAEF516B9F}" destId="{1E3F47F5-462D-45B5-ADE8-59CE13CF1786}" srcOrd="18" destOrd="0" presId="urn:microsoft.com/office/officeart/2005/8/layout/list1"/>
    <dgm:cxn modelId="{B185D076-E15C-4882-BC0C-8F02613369E7}" type="presParOf" srcId="{CBA85279-8FE5-44D8-B627-58FAEF516B9F}" destId="{532E52F5-B2CB-4B1E-8DCB-53C01E6BBC22}" srcOrd="19" destOrd="0" presId="urn:microsoft.com/office/officeart/2005/8/layout/list1"/>
    <dgm:cxn modelId="{10C1FD3A-4414-4394-8B86-D9377C351C09}" type="presParOf" srcId="{CBA85279-8FE5-44D8-B627-58FAEF516B9F}" destId="{C985EB42-7A20-4206-BD52-33D792DD9464}" srcOrd="20" destOrd="0" presId="urn:microsoft.com/office/officeart/2005/8/layout/list1"/>
    <dgm:cxn modelId="{26B3E265-5CF0-42B4-9A2F-8F04D3584839}" type="presParOf" srcId="{C985EB42-7A20-4206-BD52-33D792DD9464}" destId="{B0C46F37-86BF-4A25-B404-D8BEB9019A4E}" srcOrd="0" destOrd="0" presId="urn:microsoft.com/office/officeart/2005/8/layout/list1"/>
    <dgm:cxn modelId="{6A15360A-B0E7-4F71-B94F-A41EEA4388F5}" type="presParOf" srcId="{C985EB42-7A20-4206-BD52-33D792DD9464}" destId="{EFD06F65-7A98-43D8-B9E6-A30241FACD20}" srcOrd="1" destOrd="0" presId="urn:microsoft.com/office/officeart/2005/8/layout/list1"/>
    <dgm:cxn modelId="{52816DFE-1638-4001-8E47-A763DBE44A20}" type="presParOf" srcId="{CBA85279-8FE5-44D8-B627-58FAEF516B9F}" destId="{FF8B4995-C85B-4670-8A96-7B16969CEF32}" srcOrd="21" destOrd="0" presId="urn:microsoft.com/office/officeart/2005/8/layout/list1"/>
    <dgm:cxn modelId="{94C0E0DB-BC8D-4BE6-9AE8-7BF20513C6AD}" type="presParOf" srcId="{CBA85279-8FE5-44D8-B627-58FAEF516B9F}" destId="{71F50F03-0318-4712-A69A-BC9664680C81}" srcOrd="22" destOrd="0" presId="urn:microsoft.com/office/officeart/2005/8/layout/list1"/>
    <dgm:cxn modelId="{C4DBD17E-0AAF-4254-94BC-F9294C0EAB86}" type="presParOf" srcId="{CBA85279-8FE5-44D8-B627-58FAEF516B9F}" destId="{A897B13E-F434-4A50-BA0C-3DBC2D0E731C}" srcOrd="23" destOrd="0" presId="urn:microsoft.com/office/officeart/2005/8/layout/list1"/>
    <dgm:cxn modelId="{762477CF-5AFD-4EF2-AB3C-20A597A12ACF}" type="presParOf" srcId="{CBA85279-8FE5-44D8-B627-58FAEF516B9F}" destId="{35A5A940-7847-4E0F-90AE-D4D3909D0114}" srcOrd="24" destOrd="0" presId="urn:microsoft.com/office/officeart/2005/8/layout/list1"/>
    <dgm:cxn modelId="{7FACC3A8-52FB-40B6-98E7-80DFB1259EA9}" type="presParOf" srcId="{35A5A940-7847-4E0F-90AE-D4D3909D0114}" destId="{5E6BE992-F767-4494-AD05-E8B8F784110F}" srcOrd="0" destOrd="0" presId="urn:microsoft.com/office/officeart/2005/8/layout/list1"/>
    <dgm:cxn modelId="{6D617730-24F1-4CFC-BC39-2EC7D6C7768D}" type="presParOf" srcId="{35A5A940-7847-4E0F-90AE-D4D3909D0114}" destId="{1B9A032C-4721-47CA-8B03-92D1859DE593}" srcOrd="1" destOrd="0" presId="urn:microsoft.com/office/officeart/2005/8/layout/list1"/>
    <dgm:cxn modelId="{DB5F4716-F578-48F5-B910-B686E826BD53}" type="presParOf" srcId="{CBA85279-8FE5-44D8-B627-58FAEF516B9F}" destId="{0AE0C7D0-2DDB-43FD-BD4B-CE21EC360B1D}" srcOrd="25" destOrd="0" presId="urn:microsoft.com/office/officeart/2005/8/layout/list1"/>
    <dgm:cxn modelId="{D279C3DF-6618-468E-90FA-83EAB1633F5A}" type="presParOf" srcId="{CBA85279-8FE5-44D8-B627-58FAEF516B9F}" destId="{5A769F6C-FB8F-4434-AE0E-01ECD998195C}"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38C983-4569-410B-BDE0-42EBA46777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45B47103-67EC-4EBE-9583-52EC17868150}">
      <dgm:prSet phldrT="[Text]" phldr="0"/>
      <dgm:spPr/>
      <dgm:t>
        <a:bodyPr/>
        <a:lstStyle/>
        <a:p>
          <a:r>
            <a:rPr lang="en-IN" dirty="0"/>
            <a:t>ITC on import of Goods Vs GSTR 2A Vs ICEGATE Portal </a:t>
          </a:r>
        </a:p>
      </dgm:t>
    </dgm:pt>
    <dgm:pt modelId="{05997F80-4B28-4740-9358-D9030943B156}" type="parTrans" cxnId="{E7B7EB51-1EFA-48BD-983A-E551BE85671D}">
      <dgm:prSet/>
      <dgm:spPr/>
      <dgm:t>
        <a:bodyPr/>
        <a:lstStyle/>
        <a:p>
          <a:endParaRPr lang="en-IN"/>
        </a:p>
      </dgm:t>
    </dgm:pt>
    <dgm:pt modelId="{E4F2EAEF-6A4A-444D-975D-811DBA050593}" type="sibTrans" cxnId="{E7B7EB51-1EFA-48BD-983A-E551BE85671D}">
      <dgm:prSet/>
      <dgm:spPr/>
      <dgm:t>
        <a:bodyPr/>
        <a:lstStyle/>
        <a:p>
          <a:endParaRPr lang="en-IN"/>
        </a:p>
      </dgm:t>
    </dgm:pt>
    <dgm:pt modelId="{DBAC4D73-85D4-4BBD-ACA3-0AE9F78B94FD}">
      <dgm:prSet phldrT="[Text]" phldr="0"/>
      <dgm:spPr/>
      <dgm:t>
        <a:bodyPr/>
        <a:lstStyle/>
        <a:p>
          <a:r>
            <a:rPr lang="en-IN" dirty="0"/>
            <a:t>Reversal under Rule 42/ 43 if exempt income has been reported in GSTR 1 and GSTR 3B</a:t>
          </a:r>
        </a:p>
      </dgm:t>
    </dgm:pt>
    <dgm:pt modelId="{7603B45F-BE8C-4A93-BD59-817CA706EE4B}" type="parTrans" cxnId="{F483A037-EC67-49F5-8C44-2882EB146CB9}">
      <dgm:prSet/>
      <dgm:spPr/>
      <dgm:t>
        <a:bodyPr/>
        <a:lstStyle/>
        <a:p>
          <a:endParaRPr lang="en-IN"/>
        </a:p>
      </dgm:t>
    </dgm:pt>
    <dgm:pt modelId="{B37F18A1-2875-4FAE-BBD4-D27864B073B7}" type="sibTrans" cxnId="{F483A037-EC67-49F5-8C44-2882EB146CB9}">
      <dgm:prSet/>
      <dgm:spPr/>
      <dgm:t>
        <a:bodyPr/>
        <a:lstStyle/>
        <a:p>
          <a:endParaRPr lang="en-IN"/>
        </a:p>
      </dgm:t>
    </dgm:pt>
    <dgm:pt modelId="{B8AC0CAD-33D4-4135-8889-8DCD82932E4E}">
      <dgm:prSet/>
      <dgm:spPr/>
      <dgm:t>
        <a:bodyPr/>
        <a:lstStyle/>
        <a:p>
          <a:r>
            <a:rPr lang="en-IN" dirty="0"/>
            <a:t>Non payment of Interest u/s 50 Liability on delayed payment of Tax </a:t>
          </a:r>
        </a:p>
      </dgm:t>
    </dgm:pt>
    <dgm:pt modelId="{7F0358B1-EFE7-4E0A-8706-346D91ACAC01}" type="parTrans" cxnId="{D62E5986-E534-4F46-BEC2-003A1CAF17EA}">
      <dgm:prSet/>
      <dgm:spPr/>
      <dgm:t>
        <a:bodyPr/>
        <a:lstStyle/>
        <a:p>
          <a:endParaRPr lang="en-IN"/>
        </a:p>
      </dgm:t>
    </dgm:pt>
    <dgm:pt modelId="{EA76A22D-4B39-491A-859E-1276C28C388D}" type="sibTrans" cxnId="{D62E5986-E534-4F46-BEC2-003A1CAF17EA}">
      <dgm:prSet/>
      <dgm:spPr/>
      <dgm:t>
        <a:bodyPr/>
        <a:lstStyle/>
        <a:p>
          <a:endParaRPr lang="en-IN"/>
        </a:p>
      </dgm:t>
    </dgm:pt>
    <dgm:pt modelId="{9BADB42D-0600-4283-B5B4-FCCA4C5095E2}">
      <dgm:prSet/>
      <dgm:spPr/>
      <dgm:t>
        <a:bodyPr/>
        <a:lstStyle/>
        <a:p>
          <a:r>
            <a:rPr lang="en-IN" dirty="0"/>
            <a:t>Non-payment of Late fee on delayed filing of returns 	</a:t>
          </a:r>
        </a:p>
      </dgm:t>
    </dgm:pt>
    <dgm:pt modelId="{A075712D-757F-4F5D-AF48-0DE72DE068C9}" type="parTrans" cxnId="{4E5A4E3C-B8D4-429D-97B9-78213CBC18B6}">
      <dgm:prSet/>
      <dgm:spPr/>
      <dgm:t>
        <a:bodyPr/>
        <a:lstStyle/>
        <a:p>
          <a:endParaRPr lang="en-IN"/>
        </a:p>
      </dgm:t>
    </dgm:pt>
    <dgm:pt modelId="{2F0B69DF-2C71-407F-9019-6CC41C7AF99D}" type="sibTrans" cxnId="{4E5A4E3C-B8D4-429D-97B9-78213CBC18B6}">
      <dgm:prSet/>
      <dgm:spPr/>
      <dgm:t>
        <a:bodyPr/>
        <a:lstStyle/>
        <a:p>
          <a:endParaRPr lang="en-IN"/>
        </a:p>
      </dgm:t>
    </dgm:pt>
    <dgm:pt modelId="{003F4F9B-60C1-4453-933A-C2CC6D7BB388}">
      <dgm:prSet phldrT="[Text]" phldr="0"/>
      <dgm:spPr/>
      <dgm:t>
        <a:bodyPr/>
        <a:lstStyle/>
        <a:p>
          <a:r>
            <a:rPr lang="en-IN" dirty="0"/>
            <a:t>ITC availed beyond time limit u/s 16(4)</a:t>
          </a:r>
        </a:p>
      </dgm:t>
    </dgm:pt>
    <dgm:pt modelId="{23953CF8-052E-4225-B469-95EB423C59AA}" type="parTrans" cxnId="{5FF6A8B8-7112-42AA-AED9-A3C681CDD801}">
      <dgm:prSet/>
      <dgm:spPr/>
      <dgm:t>
        <a:bodyPr/>
        <a:lstStyle/>
        <a:p>
          <a:endParaRPr lang="en-IN"/>
        </a:p>
      </dgm:t>
    </dgm:pt>
    <dgm:pt modelId="{CFE82EC2-3A52-4B59-A22D-CA345CBCF1FD}" type="sibTrans" cxnId="{5FF6A8B8-7112-42AA-AED9-A3C681CDD801}">
      <dgm:prSet/>
      <dgm:spPr/>
      <dgm:t>
        <a:bodyPr/>
        <a:lstStyle/>
        <a:p>
          <a:endParaRPr lang="en-IN"/>
        </a:p>
      </dgm:t>
    </dgm:pt>
    <dgm:pt modelId="{CBA85279-8FE5-44D8-B627-58FAEF516B9F}" type="pres">
      <dgm:prSet presAssocID="{4438C983-4569-410B-BDE0-42EBA4677784}" presName="linear" presStyleCnt="0">
        <dgm:presLayoutVars>
          <dgm:dir/>
          <dgm:animLvl val="lvl"/>
          <dgm:resizeHandles val="exact"/>
        </dgm:presLayoutVars>
      </dgm:prSet>
      <dgm:spPr/>
    </dgm:pt>
    <dgm:pt modelId="{2F35979E-2793-4AC7-9440-9E4A097871DC}" type="pres">
      <dgm:prSet presAssocID="{45B47103-67EC-4EBE-9583-52EC17868150}" presName="parentLin" presStyleCnt="0"/>
      <dgm:spPr/>
    </dgm:pt>
    <dgm:pt modelId="{2D3197F1-B93A-496B-9BBD-96F5B8B8589B}" type="pres">
      <dgm:prSet presAssocID="{45B47103-67EC-4EBE-9583-52EC17868150}" presName="parentLeftMargin" presStyleLbl="node1" presStyleIdx="0" presStyleCnt="5"/>
      <dgm:spPr/>
    </dgm:pt>
    <dgm:pt modelId="{33EF51EC-E2DE-4EA4-B04B-F526350286E4}" type="pres">
      <dgm:prSet presAssocID="{45B47103-67EC-4EBE-9583-52EC17868150}" presName="parentText" presStyleLbl="node1" presStyleIdx="0" presStyleCnt="5">
        <dgm:presLayoutVars>
          <dgm:chMax val="0"/>
          <dgm:bulletEnabled val="1"/>
        </dgm:presLayoutVars>
      </dgm:prSet>
      <dgm:spPr/>
    </dgm:pt>
    <dgm:pt modelId="{BF6D3A00-517E-4531-87A9-ADEC86E5B0C1}" type="pres">
      <dgm:prSet presAssocID="{45B47103-67EC-4EBE-9583-52EC17868150}" presName="negativeSpace" presStyleCnt="0"/>
      <dgm:spPr/>
    </dgm:pt>
    <dgm:pt modelId="{C1AB11D3-6198-4567-A7D3-23A74614F2BC}" type="pres">
      <dgm:prSet presAssocID="{45B47103-67EC-4EBE-9583-52EC17868150}" presName="childText" presStyleLbl="conFgAcc1" presStyleIdx="0" presStyleCnt="5">
        <dgm:presLayoutVars>
          <dgm:bulletEnabled val="1"/>
        </dgm:presLayoutVars>
      </dgm:prSet>
      <dgm:spPr/>
    </dgm:pt>
    <dgm:pt modelId="{136D81A8-27E8-406D-9C78-591CA1DFAF37}" type="pres">
      <dgm:prSet presAssocID="{E4F2EAEF-6A4A-444D-975D-811DBA050593}" presName="spaceBetweenRectangles" presStyleCnt="0"/>
      <dgm:spPr/>
    </dgm:pt>
    <dgm:pt modelId="{CA058AD2-9249-483F-B386-F3E3F983EF8F}" type="pres">
      <dgm:prSet presAssocID="{003F4F9B-60C1-4453-933A-C2CC6D7BB388}" presName="parentLin" presStyleCnt="0"/>
      <dgm:spPr/>
    </dgm:pt>
    <dgm:pt modelId="{82430DE2-F251-4458-BA0E-40E16AAF404B}" type="pres">
      <dgm:prSet presAssocID="{003F4F9B-60C1-4453-933A-C2CC6D7BB388}" presName="parentLeftMargin" presStyleLbl="node1" presStyleIdx="0" presStyleCnt="5"/>
      <dgm:spPr/>
    </dgm:pt>
    <dgm:pt modelId="{3F1996FB-E8BF-4385-A504-7BAF2FA05C39}" type="pres">
      <dgm:prSet presAssocID="{003F4F9B-60C1-4453-933A-C2CC6D7BB388}" presName="parentText" presStyleLbl="node1" presStyleIdx="1" presStyleCnt="5">
        <dgm:presLayoutVars>
          <dgm:chMax val="0"/>
          <dgm:bulletEnabled val="1"/>
        </dgm:presLayoutVars>
      </dgm:prSet>
      <dgm:spPr/>
    </dgm:pt>
    <dgm:pt modelId="{3FD35185-D1B7-4BA4-BDBB-CD1EA5E6D5B8}" type="pres">
      <dgm:prSet presAssocID="{003F4F9B-60C1-4453-933A-C2CC6D7BB388}" presName="negativeSpace" presStyleCnt="0"/>
      <dgm:spPr/>
    </dgm:pt>
    <dgm:pt modelId="{CE9C3977-7CCD-4234-AB7A-CEDFC53DC5FE}" type="pres">
      <dgm:prSet presAssocID="{003F4F9B-60C1-4453-933A-C2CC6D7BB388}" presName="childText" presStyleLbl="conFgAcc1" presStyleIdx="1" presStyleCnt="5">
        <dgm:presLayoutVars>
          <dgm:bulletEnabled val="1"/>
        </dgm:presLayoutVars>
      </dgm:prSet>
      <dgm:spPr/>
    </dgm:pt>
    <dgm:pt modelId="{79C9B077-F0FB-45D5-8780-6521A5FFE21A}" type="pres">
      <dgm:prSet presAssocID="{CFE82EC2-3A52-4B59-A22D-CA345CBCF1FD}" presName="spaceBetweenRectangles" presStyleCnt="0"/>
      <dgm:spPr/>
    </dgm:pt>
    <dgm:pt modelId="{6688F75C-6DC1-4883-B826-CA077FF9EEBE}" type="pres">
      <dgm:prSet presAssocID="{DBAC4D73-85D4-4BBD-ACA3-0AE9F78B94FD}" presName="parentLin" presStyleCnt="0"/>
      <dgm:spPr/>
    </dgm:pt>
    <dgm:pt modelId="{7E699EB0-2C05-4C15-A595-4D4D54DE0E99}" type="pres">
      <dgm:prSet presAssocID="{DBAC4D73-85D4-4BBD-ACA3-0AE9F78B94FD}" presName="parentLeftMargin" presStyleLbl="node1" presStyleIdx="1" presStyleCnt="5"/>
      <dgm:spPr/>
    </dgm:pt>
    <dgm:pt modelId="{FCB72E6B-7F6C-4315-B0B9-D9C96289DD17}" type="pres">
      <dgm:prSet presAssocID="{DBAC4D73-85D4-4BBD-ACA3-0AE9F78B94FD}" presName="parentText" presStyleLbl="node1" presStyleIdx="2" presStyleCnt="5">
        <dgm:presLayoutVars>
          <dgm:chMax val="0"/>
          <dgm:bulletEnabled val="1"/>
        </dgm:presLayoutVars>
      </dgm:prSet>
      <dgm:spPr/>
    </dgm:pt>
    <dgm:pt modelId="{DE4581C8-95DD-4FB6-8290-D54693DE14FF}" type="pres">
      <dgm:prSet presAssocID="{DBAC4D73-85D4-4BBD-ACA3-0AE9F78B94FD}" presName="negativeSpace" presStyleCnt="0"/>
      <dgm:spPr/>
    </dgm:pt>
    <dgm:pt modelId="{9CE62834-5C79-4AE6-8888-A40D46D97B7D}" type="pres">
      <dgm:prSet presAssocID="{DBAC4D73-85D4-4BBD-ACA3-0AE9F78B94FD}" presName="childText" presStyleLbl="conFgAcc1" presStyleIdx="2" presStyleCnt="5">
        <dgm:presLayoutVars>
          <dgm:bulletEnabled val="1"/>
        </dgm:presLayoutVars>
      </dgm:prSet>
      <dgm:spPr/>
    </dgm:pt>
    <dgm:pt modelId="{6B17E8E1-8523-4BCF-BD72-21FF272366D6}" type="pres">
      <dgm:prSet presAssocID="{B37F18A1-2875-4FAE-BBD4-D27864B073B7}" presName="spaceBetweenRectangles" presStyleCnt="0"/>
      <dgm:spPr/>
    </dgm:pt>
    <dgm:pt modelId="{5E43E86B-5153-46AE-96D0-972799423C51}" type="pres">
      <dgm:prSet presAssocID="{B8AC0CAD-33D4-4135-8889-8DCD82932E4E}" presName="parentLin" presStyleCnt="0"/>
      <dgm:spPr/>
    </dgm:pt>
    <dgm:pt modelId="{F1BCF5F9-76DD-4EF9-BB23-12DED03882AB}" type="pres">
      <dgm:prSet presAssocID="{B8AC0CAD-33D4-4135-8889-8DCD82932E4E}" presName="parentLeftMargin" presStyleLbl="node1" presStyleIdx="2" presStyleCnt="5"/>
      <dgm:spPr/>
    </dgm:pt>
    <dgm:pt modelId="{F6DC0EE6-FA99-4CED-A3C9-A3AB0441C84A}" type="pres">
      <dgm:prSet presAssocID="{B8AC0CAD-33D4-4135-8889-8DCD82932E4E}" presName="parentText" presStyleLbl="node1" presStyleIdx="3" presStyleCnt="5">
        <dgm:presLayoutVars>
          <dgm:chMax val="0"/>
          <dgm:bulletEnabled val="1"/>
        </dgm:presLayoutVars>
      </dgm:prSet>
      <dgm:spPr/>
    </dgm:pt>
    <dgm:pt modelId="{FBFA298B-AF4A-4F5F-9B51-6ECF665D2653}" type="pres">
      <dgm:prSet presAssocID="{B8AC0CAD-33D4-4135-8889-8DCD82932E4E}" presName="negativeSpace" presStyleCnt="0"/>
      <dgm:spPr/>
    </dgm:pt>
    <dgm:pt modelId="{61098627-74DC-4323-AA52-D388E272D445}" type="pres">
      <dgm:prSet presAssocID="{B8AC0CAD-33D4-4135-8889-8DCD82932E4E}" presName="childText" presStyleLbl="conFgAcc1" presStyleIdx="3" presStyleCnt="5">
        <dgm:presLayoutVars>
          <dgm:bulletEnabled val="1"/>
        </dgm:presLayoutVars>
      </dgm:prSet>
      <dgm:spPr/>
    </dgm:pt>
    <dgm:pt modelId="{9B9C69BC-E1C4-4D34-9C8F-6CFA46A98F21}" type="pres">
      <dgm:prSet presAssocID="{EA76A22D-4B39-491A-859E-1276C28C388D}" presName="spaceBetweenRectangles" presStyleCnt="0"/>
      <dgm:spPr/>
    </dgm:pt>
    <dgm:pt modelId="{F803E776-EAD4-4FBD-BE7A-326F36A2E287}" type="pres">
      <dgm:prSet presAssocID="{9BADB42D-0600-4283-B5B4-FCCA4C5095E2}" presName="parentLin" presStyleCnt="0"/>
      <dgm:spPr/>
    </dgm:pt>
    <dgm:pt modelId="{3DB7E7CE-CE6D-4BE7-8B0F-B08C76D4FF7D}" type="pres">
      <dgm:prSet presAssocID="{9BADB42D-0600-4283-B5B4-FCCA4C5095E2}" presName="parentLeftMargin" presStyleLbl="node1" presStyleIdx="3" presStyleCnt="5"/>
      <dgm:spPr/>
    </dgm:pt>
    <dgm:pt modelId="{996B2CC3-3F97-44FA-B4FD-35C98BCA3B47}" type="pres">
      <dgm:prSet presAssocID="{9BADB42D-0600-4283-B5B4-FCCA4C5095E2}" presName="parentText" presStyleLbl="node1" presStyleIdx="4" presStyleCnt="5">
        <dgm:presLayoutVars>
          <dgm:chMax val="0"/>
          <dgm:bulletEnabled val="1"/>
        </dgm:presLayoutVars>
      </dgm:prSet>
      <dgm:spPr/>
    </dgm:pt>
    <dgm:pt modelId="{2CE14EB1-1F62-416D-B8A6-BC7A9149669B}" type="pres">
      <dgm:prSet presAssocID="{9BADB42D-0600-4283-B5B4-FCCA4C5095E2}" presName="negativeSpace" presStyleCnt="0"/>
      <dgm:spPr/>
    </dgm:pt>
    <dgm:pt modelId="{9744E80D-4AF0-477F-8B16-4A5D540CFE1E}" type="pres">
      <dgm:prSet presAssocID="{9BADB42D-0600-4283-B5B4-FCCA4C5095E2}" presName="childText" presStyleLbl="conFgAcc1" presStyleIdx="4" presStyleCnt="5">
        <dgm:presLayoutVars>
          <dgm:bulletEnabled val="1"/>
        </dgm:presLayoutVars>
      </dgm:prSet>
      <dgm:spPr/>
    </dgm:pt>
  </dgm:ptLst>
  <dgm:cxnLst>
    <dgm:cxn modelId="{1676F90B-8624-4851-94AA-617794962A60}" type="presOf" srcId="{B8AC0CAD-33D4-4135-8889-8DCD82932E4E}" destId="{F1BCF5F9-76DD-4EF9-BB23-12DED03882AB}" srcOrd="0" destOrd="0" presId="urn:microsoft.com/office/officeart/2005/8/layout/list1"/>
    <dgm:cxn modelId="{0E6F060C-B816-47C3-AA80-76C183BB4513}" type="presOf" srcId="{B8AC0CAD-33D4-4135-8889-8DCD82932E4E}" destId="{F6DC0EE6-FA99-4CED-A3C9-A3AB0441C84A}" srcOrd="1" destOrd="0" presId="urn:microsoft.com/office/officeart/2005/8/layout/list1"/>
    <dgm:cxn modelId="{04DC4B24-3E20-4458-B6E0-690DC38EB586}" type="presOf" srcId="{DBAC4D73-85D4-4BBD-ACA3-0AE9F78B94FD}" destId="{FCB72E6B-7F6C-4315-B0B9-D9C96289DD17}" srcOrd="1" destOrd="0" presId="urn:microsoft.com/office/officeart/2005/8/layout/list1"/>
    <dgm:cxn modelId="{2DACD62F-A227-4846-AED6-1F427AFCC245}" type="presOf" srcId="{45B47103-67EC-4EBE-9583-52EC17868150}" destId="{33EF51EC-E2DE-4EA4-B04B-F526350286E4}" srcOrd="1" destOrd="0" presId="urn:microsoft.com/office/officeart/2005/8/layout/list1"/>
    <dgm:cxn modelId="{F483A037-EC67-49F5-8C44-2882EB146CB9}" srcId="{4438C983-4569-410B-BDE0-42EBA4677784}" destId="{DBAC4D73-85D4-4BBD-ACA3-0AE9F78B94FD}" srcOrd="2" destOrd="0" parTransId="{7603B45F-BE8C-4A93-BD59-817CA706EE4B}" sibTransId="{B37F18A1-2875-4FAE-BBD4-D27864B073B7}"/>
    <dgm:cxn modelId="{2118DA37-B94A-4CE4-AF2A-11A0F418F610}" type="presOf" srcId="{003F4F9B-60C1-4453-933A-C2CC6D7BB388}" destId="{3F1996FB-E8BF-4385-A504-7BAF2FA05C39}" srcOrd="1" destOrd="0" presId="urn:microsoft.com/office/officeart/2005/8/layout/list1"/>
    <dgm:cxn modelId="{4E5A4E3C-B8D4-429D-97B9-78213CBC18B6}" srcId="{4438C983-4569-410B-BDE0-42EBA4677784}" destId="{9BADB42D-0600-4283-B5B4-FCCA4C5095E2}" srcOrd="4" destOrd="0" parTransId="{A075712D-757F-4F5D-AF48-0DE72DE068C9}" sibTransId="{2F0B69DF-2C71-407F-9019-6CC41C7AF99D}"/>
    <dgm:cxn modelId="{DFE51B3F-3562-4F52-8907-1EFAE8299814}" type="presOf" srcId="{9BADB42D-0600-4283-B5B4-FCCA4C5095E2}" destId="{996B2CC3-3F97-44FA-B4FD-35C98BCA3B47}" srcOrd="1" destOrd="0" presId="urn:microsoft.com/office/officeart/2005/8/layout/list1"/>
    <dgm:cxn modelId="{85366842-CECF-4498-92F8-C9DD30B9BCB8}" type="presOf" srcId="{4438C983-4569-410B-BDE0-42EBA4677784}" destId="{CBA85279-8FE5-44D8-B627-58FAEF516B9F}" srcOrd="0" destOrd="0" presId="urn:microsoft.com/office/officeart/2005/8/layout/list1"/>
    <dgm:cxn modelId="{E7B7EB51-1EFA-48BD-983A-E551BE85671D}" srcId="{4438C983-4569-410B-BDE0-42EBA4677784}" destId="{45B47103-67EC-4EBE-9583-52EC17868150}" srcOrd="0" destOrd="0" parTransId="{05997F80-4B28-4740-9358-D9030943B156}" sibTransId="{E4F2EAEF-6A4A-444D-975D-811DBA050593}"/>
    <dgm:cxn modelId="{D62E5986-E534-4F46-BEC2-003A1CAF17EA}" srcId="{4438C983-4569-410B-BDE0-42EBA4677784}" destId="{B8AC0CAD-33D4-4135-8889-8DCD82932E4E}" srcOrd="3" destOrd="0" parTransId="{7F0358B1-EFE7-4E0A-8706-346D91ACAC01}" sibTransId="{EA76A22D-4B39-491A-859E-1276C28C388D}"/>
    <dgm:cxn modelId="{4648FE86-AA8D-44FB-8F3F-B50FF9EAD18F}" type="presOf" srcId="{DBAC4D73-85D4-4BBD-ACA3-0AE9F78B94FD}" destId="{7E699EB0-2C05-4C15-A595-4D4D54DE0E99}" srcOrd="0" destOrd="0" presId="urn:microsoft.com/office/officeart/2005/8/layout/list1"/>
    <dgm:cxn modelId="{450B8594-B376-4A15-9F81-2882ABDF3AF0}" type="presOf" srcId="{003F4F9B-60C1-4453-933A-C2CC6D7BB388}" destId="{82430DE2-F251-4458-BA0E-40E16AAF404B}" srcOrd="0" destOrd="0" presId="urn:microsoft.com/office/officeart/2005/8/layout/list1"/>
    <dgm:cxn modelId="{5FF6A8B8-7112-42AA-AED9-A3C681CDD801}" srcId="{4438C983-4569-410B-BDE0-42EBA4677784}" destId="{003F4F9B-60C1-4453-933A-C2CC6D7BB388}" srcOrd="1" destOrd="0" parTransId="{23953CF8-052E-4225-B469-95EB423C59AA}" sibTransId="{CFE82EC2-3A52-4B59-A22D-CA345CBCF1FD}"/>
    <dgm:cxn modelId="{97F45FC6-7EF1-43F9-B42B-8062ABD5BC40}" type="presOf" srcId="{45B47103-67EC-4EBE-9583-52EC17868150}" destId="{2D3197F1-B93A-496B-9BBD-96F5B8B8589B}" srcOrd="0" destOrd="0" presId="urn:microsoft.com/office/officeart/2005/8/layout/list1"/>
    <dgm:cxn modelId="{1D11B6E9-04C5-4F41-9A18-E9D09C2B1F74}" type="presOf" srcId="{9BADB42D-0600-4283-B5B4-FCCA4C5095E2}" destId="{3DB7E7CE-CE6D-4BE7-8B0F-B08C76D4FF7D}" srcOrd="0" destOrd="0" presId="urn:microsoft.com/office/officeart/2005/8/layout/list1"/>
    <dgm:cxn modelId="{135D6A5D-9E5C-45A1-8486-322D25DEE025}" type="presParOf" srcId="{CBA85279-8FE5-44D8-B627-58FAEF516B9F}" destId="{2F35979E-2793-4AC7-9440-9E4A097871DC}" srcOrd="0" destOrd="0" presId="urn:microsoft.com/office/officeart/2005/8/layout/list1"/>
    <dgm:cxn modelId="{F2B9568E-52DC-458E-8F96-54BC205D99AF}" type="presParOf" srcId="{2F35979E-2793-4AC7-9440-9E4A097871DC}" destId="{2D3197F1-B93A-496B-9BBD-96F5B8B8589B}" srcOrd="0" destOrd="0" presId="urn:microsoft.com/office/officeart/2005/8/layout/list1"/>
    <dgm:cxn modelId="{7146A277-15DD-4731-97BB-CB966B941CCF}" type="presParOf" srcId="{2F35979E-2793-4AC7-9440-9E4A097871DC}" destId="{33EF51EC-E2DE-4EA4-B04B-F526350286E4}" srcOrd="1" destOrd="0" presId="urn:microsoft.com/office/officeart/2005/8/layout/list1"/>
    <dgm:cxn modelId="{1B3330FD-7804-4A61-A7D9-2CACE67515A8}" type="presParOf" srcId="{CBA85279-8FE5-44D8-B627-58FAEF516B9F}" destId="{BF6D3A00-517E-4531-87A9-ADEC86E5B0C1}" srcOrd="1" destOrd="0" presId="urn:microsoft.com/office/officeart/2005/8/layout/list1"/>
    <dgm:cxn modelId="{92B413EB-E324-450D-8535-17C716B6426E}" type="presParOf" srcId="{CBA85279-8FE5-44D8-B627-58FAEF516B9F}" destId="{C1AB11D3-6198-4567-A7D3-23A74614F2BC}" srcOrd="2" destOrd="0" presId="urn:microsoft.com/office/officeart/2005/8/layout/list1"/>
    <dgm:cxn modelId="{6F9339E2-DC61-4F1C-B477-63F83B49FA6C}" type="presParOf" srcId="{CBA85279-8FE5-44D8-B627-58FAEF516B9F}" destId="{136D81A8-27E8-406D-9C78-591CA1DFAF37}" srcOrd="3" destOrd="0" presId="urn:microsoft.com/office/officeart/2005/8/layout/list1"/>
    <dgm:cxn modelId="{19822820-C8E8-4CBC-956D-973C37B4E9D1}" type="presParOf" srcId="{CBA85279-8FE5-44D8-B627-58FAEF516B9F}" destId="{CA058AD2-9249-483F-B386-F3E3F983EF8F}" srcOrd="4" destOrd="0" presId="urn:microsoft.com/office/officeart/2005/8/layout/list1"/>
    <dgm:cxn modelId="{F7208383-C2A0-4B84-B755-42758C7A01E4}" type="presParOf" srcId="{CA058AD2-9249-483F-B386-F3E3F983EF8F}" destId="{82430DE2-F251-4458-BA0E-40E16AAF404B}" srcOrd="0" destOrd="0" presId="urn:microsoft.com/office/officeart/2005/8/layout/list1"/>
    <dgm:cxn modelId="{4568E629-D7E9-472C-8F3C-BDE39678F20B}" type="presParOf" srcId="{CA058AD2-9249-483F-B386-F3E3F983EF8F}" destId="{3F1996FB-E8BF-4385-A504-7BAF2FA05C39}" srcOrd="1" destOrd="0" presId="urn:microsoft.com/office/officeart/2005/8/layout/list1"/>
    <dgm:cxn modelId="{429CA573-9CDC-4623-8287-7CC660BDD60D}" type="presParOf" srcId="{CBA85279-8FE5-44D8-B627-58FAEF516B9F}" destId="{3FD35185-D1B7-4BA4-BDBB-CD1EA5E6D5B8}" srcOrd="5" destOrd="0" presId="urn:microsoft.com/office/officeart/2005/8/layout/list1"/>
    <dgm:cxn modelId="{875EDE51-12BB-4365-AD9C-2972B6E0A5B4}" type="presParOf" srcId="{CBA85279-8FE5-44D8-B627-58FAEF516B9F}" destId="{CE9C3977-7CCD-4234-AB7A-CEDFC53DC5FE}" srcOrd="6" destOrd="0" presId="urn:microsoft.com/office/officeart/2005/8/layout/list1"/>
    <dgm:cxn modelId="{9665F9FB-0C86-43F5-A510-658964FDF7B8}" type="presParOf" srcId="{CBA85279-8FE5-44D8-B627-58FAEF516B9F}" destId="{79C9B077-F0FB-45D5-8780-6521A5FFE21A}" srcOrd="7" destOrd="0" presId="urn:microsoft.com/office/officeart/2005/8/layout/list1"/>
    <dgm:cxn modelId="{B1E46E93-2B35-4C51-A74C-654F369665AB}" type="presParOf" srcId="{CBA85279-8FE5-44D8-B627-58FAEF516B9F}" destId="{6688F75C-6DC1-4883-B826-CA077FF9EEBE}" srcOrd="8" destOrd="0" presId="urn:microsoft.com/office/officeart/2005/8/layout/list1"/>
    <dgm:cxn modelId="{E8AF0898-5286-49E6-A339-D60A9AC1AD93}" type="presParOf" srcId="{6688F75C-6DC1-4883-B826-CA077FF9EEBE}" destId="{7E699EB0-2C05-4C15-A595-4D4D54DE0E99}" srcOrd="0" destOrd="0" presId="urn:microsoft.com/office/officeart/2005/8/layout/list1"/>
    <dgm:cxn modelId="{97EC0480-C137-41A1-89AE-68C05C3689D1}" type="presParOf" srcId="{6688F75C-6DC1-4883-B826-CA077FF9EEBE}" destId="{FCB72E6B-7F6C-4315-B0B9-D9C96289DD17}" srcOrd="1" destOrd="0" presId="urn:microsoft.com/office/officeart/2005/8/layout/list1"/>
    <dgm:cxn modelId="{56146D6B-EF36-4A64-BC48-6E2D1BA9DD5A}" type="presParOf" srcId="{CBA85279-8FE5-44D8-B627-58FAEF516B9F}" destId="{DE4581C8-95DD-4FB6-8290-D54693DE14FF}" srcOrd="9" destOrd="0" presId="urn:microsoft.com/office/officeart/2005/8/layout/list1"/>
    <dgm:cxn modelId="{D84D1040-7F84-4D69-8EC8-BA63D4B90708}" type="presParOf" srcId="{CBA85279-8FE5-44D8-B627-58FAEF516B9F}" destId="{9CE62834-5C79-4AE6-8888-A40D46D97B7D}" srcOrd="10" destOrd="0" presId="urn:microsoft.com/office/officeart/2005/8/layout/list1"/>
    <dgm:cxn modelId="{1FBE87D4-BF38-4311-895E-163DCDE971DA}" type="presParOf" srcId="{CBA85279-8FE5-44D8-B627-58FAEF516B9F}" destId="{6B17E8E1-8523-4BCF-BD72-21FF272366D6}" srcOrd="11" destOrd="0" presId="urn:microsoft.com/office/officeart/2005/8/layout/list1"/>
    <dgm:cxn modelId="{98865534-E076-47A8-8EE6-8A5657286067}" type="presParOf" srcId="{CBA85279-8FE5-44D8-B627-58FAEF516B9F}" destId="{5E43E86B-5153-46AE-96D0-972799423C51}" srcOrd="12" destOrd="0" presId="urn:microsoft.com/office/officeart/2005/8/layout/list1"/>
    <dgm:cxn modelId="{2F14542F-B406-4BE3-A7A7-21C811D77018}" type="presParOf" srcId="{5E43E86B-5153-46AE-96D0-972799423C51}" destId="{F1BCF5F9-76DD-4EF9-BB23-12DED03882AB}" srcOrd="0" destOrd="0" presId="urn:microsoft.com/office/officeart/2005/8/layout/list1"/>
    <dgm:cxn modelId="{F93046D8-DF55-4F6B-BC83-AF4BE46D2899}" type="presParOf" srcId="{5E43E86B-5153-46AE-96D0-972799423C51}" destId="{F6DC0EE6-FA99-4CED-A3C9-A3AB0441C84A}" srcOrd="1" destOrd="0" presId="urn:microsoft.com/office/officeart/2005/8/layout/list1"/>
    <dgm:cxn modelId="{AA3A92FF-F6DA-4753-8C05-5054C76F43AD}" type="presParOf" srcId="{CBA85279-8FE5-44D8-B627-58FAEF516B9F}" destId="{FBFA298B-AF4A-4F5F-9B51-6ECF665D2653}" srcOrd="13" destOrd="0" presId="urn:microsoft.com/office/officeart/2005/8/layout/list1"/>
    <dgm:cxn modelId="{35EC96E8-3E12-4C95-A2CD-C6D76F445507}" type="presParOf" srcId="{CBA85279-8FE5-44D8-B627-58FAEF516B9F}" destId="{61098627-74DC-4323-AA52-D388E272D445}" srcOrd="14" destOrd="0" presId="urn:microsoft.com/office/officeart/2005/8/layout/list1"/>
    <dgm:cxn modelId="{E8DEF109-BBE8-4DCE-80FF-78FCBD182DAB}" type="presParOf" srcId="{CBA85279-8FE5-44D8-B627-58FAEF516B9F}" destId="{9B9C69BC-E1C4-4D34-9C8F-6CFA46A98F21}" srcOrd="15" destOrd="0" presId="urn:microsoft.com/office/officeart/2005/8/layout/list1"/>
    <dgm:cxn modelId="{6C3B23AE-E5C7-438A-A5BA-3C94323592A4}" type="presParOf" srcId="{CBA85279-8FE5-44D8-B627-58FAEF516B9F}" destId="{F803E776-EAD4-4FBD-BE7A-326F36A2E287}" srcOrd="16" destOrd="0" presId="urn:microsoft.com/office/officeart/2005/8/layout/list1"/>
    <dgm:cxn modelId="{29C49F6A-DE5C-4AA7-A215-F0C919097ABA}" type="presParOf" srcId="{F803E776-EAD4-4FBD-BE7A-326F36A2E287}" destId="{3DB7E7CE-CE6D-4BE7-8B0F-B08C76D4FF7D}" srcOrd="0" destOrd="0" presId="urn:microsoft.com/office/officeart/2005/8/layout/list1"/>
    <dgm:cxn modelId="{3955E2ED-DBC9-4A73-9075-6B7558AB3F49}" type="presParOf" srcId="{F803E776-EAD4-4FBD-BE7A-326F36A2E287}" destId="{996B2CC3-3F97-44FA-B4FD-35C98BCA3B47}" srcOrd="1" destOrd="0" presId="urn:microsoft.com/office/officeart/2005/8/layout/list1"/>
    <dgm:cxn modelId="{6B246ADE-2413-44AD-9BE3-0D083C228F06}" type="presParOf" srcId="{CBA85279-8FE5-44D8-B627-58FAEF516B9F}" destId="{2CE14EB1-1F62-416D-B8A6-BC7A9149669B}" srcOrd="17" destOrd="0" presId="urn:microsoft.com/office/officeart/2005/8/layout/list1"/>
    <dgm:cxn modelId="{50B4346C-A456-4313-AFE2-5D22B8B91AA4}" type="presParOf" srcId="{CBA85279-8FE5-44D8-B627-58FAEF516B9F}" destId="{9744E80D-4AF0-477F-8B16-4A5D540CFE1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8AE33A-561F-488C-9093-A6E0A86D32E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IN"/>
        </a:p>
      </dgm:t>
    </dgm:pt>
    <dgm:pt modelId="{7D4E7C1A-F963-42F2-8445-ACD33CC1395A}">
      <dgm:prSet phldrT="[Text]" custT="1"/>
      <dgm:spPr/>
      <dgm:t>
        <a:bodyPr/>
        <a:lstStyle/>
        <a:p>
          <a:r>
            <a:rPr lang="en-US" sz="1600" b="1" dirty="0"/>
            <a:t>Selection of Taxpayer for Departmental Audit</a:t>
          </a:r>
          <a:endParaRPr lang="en-IN" sz="1600" dirty="0"/>
        </a:p>
      </dgm:t>
    </dgm:pt>
    <dgm:pt modelId="{F1E27936-09B3-47FB-AEEC-381964CE4AB4}" type="parTrans" cxnId="{8AD70F48-7A2E-4007-A04F-02B53189A69E}">
      <dgm:prSet/>
      <dgm:spPr/>
      <dgm:t>
        <a:bodyPr/>
        <a:lstStyle/>
        <a:p>
          <a:endParaRPr lang="en-IN"/>
        </a:p>
      </dgm:t>
    </dgm:pt>
    <dgm:pt modelId="{2196EF30-F8FE-4A55-9647-86B1070AE45A}" type="sibTrans" cxnId="{8AD70F48-7A2E-4007-A04F-02B53189A69E}">
      <dgm:prSet/>
      <dgm:spPr/>
      <dgm:t>
        <a:bodyPr/>
        <a:lstStyle/>
        <a:p>
          <a:endParaRPr lang="en-IN"/>
        </a:p>
      </dgm:t>
    </dgm:pt>
    <dgm:pt modelId="{B41889E6-8C2E-4D63-B7E7-AE023DFFDC81}">
      <dgm:prSet phldrT="[Text]" custT="1"/>
      <dgm:spPr/>
      <dgm:t>
        <a:bodyPr/>
        <a:lstStyle/>
        <a:p>
          <a:r>
            <a:rPr lang="en-US" sz="1600" b="1" dirty="0"/>
            <a:t>Notice u/s 65 in Form ADT-01 intimating initiation of Audit</a:t>
          </a:r>
        </a:p>
        <a:p>
          <a:r>
            <a:rPr lang="en-IN" sz="1600" dirty="0"/>
            <a:t>(15 days prior)</a:t>
          </a:r>
        </a:p>
      </dgm:t>
    </dgm:pt>
    <dgm:pt modelId="{83ECE527-190E-409C-AA66-13C488782903}" type="parTrans" cxnId="{06804D1B-9F88-4FF7-B1D8-ADB70AF0730E}">
      <dgm:prSet/>
      <dgm:spPr/>
      <dgm:t>
        <a:bodyPr/>
        <a:lstStyle/>
        <a:p>
          <a:endParaRPr lang="en-IN"/>
        </a:p>
      </dgm:t>
    </dgm:pt>
    <dgm:pt modelId="{A9D67B9A-93BE-4160-9F32-2B23A0254BFF}" type="sibTrans" cxnId="{06804D1B-9F88-4FF7-B1D8-ADB70AF0730E}">
      <dgm:prSet/>
      <dgm:spPr/>
      <dgm:t>
        <a:bodyPr/>
        <a:lstStyle/>
        <a:p>
          <a:endParaRPr lang="en-IN"/>
        </a:p>
      </dgm:t>
    </dgm:pt>
    <dgm:pt modelId="{E6B2C9D0-2215-4839-BD2F-C92F2577FE09}">
      <dgm:prSet phldrT="[Text]" custT="1"/>
      <dgm:spPr/>
      <dgm:t>
        <a:bodyPr/>
        <a:lstStyle/>
        <a:p>
          <a:r>
            <a:rPr lang="en-IN" sz="1600" b="1" dirty="0"/>
            <a:t>Data submission by Auditee</a:t>
          </a:r>
          <a:endParaRPr lang="en-IN" sz="1600" dirty="0"/>
        </a:p>
      </dgm:t>
    </dgm:pt>
    <dgm:pt modelId="{5CA107DC-F312-4A95-8C09-DDD005051E8A}" type="parTrans" cxnId="{897C052C-AEC8-42EA-9AD4-5CF412A7629D}">
      <dgm:prSet/>
      <dgm:spPr/>
      <dgm:t>
        <a:bodyPr/>
        <a:lstStyle/>
        <a:p>
          <a:endParaRPr lang="en-IN"/>
        </a:p>
      </dgm:t>
    </dgm:pt>
    <dgm:pt modelId="{CBC5137C-2334-4137-B6B1-6020CE14545F}" type="sibTrans" cxnId="{897C052C-AEC8-42EA-9AD4-5CF412A7629D}">
      <dgm:prSet/>
      <dgm:spPr/>
      <dgm:t>
        <a:bodyPr/>
        <a:lstStyle/>
        <a:p>
          <a:endParaRPr lang="en-IN"/>
        </a:p>
      </dgm:t>
    </dgm:pt>
    <dgm:pt modelId="{F02EF752-5688-429C-B279-99740102B74C}">
      <dgm:prSet phldrT="[Text]" custT="1"/>
      <dgm:spPr/>
      <dgm:t>
        <a:bodyPr/>
        <a:lstStyle/>
        <a:p>
          <a:r>
            <a:rPr lang="en-IN" sz="1600" b="1" dirty="0"/>
            <a:t>Audit Observation/ Paras Communicated vide Audit Memo</a:t>
          </a:r>
        </a:p>
        <a:p>
          <a:endParaRPr lang="en-IN" sz="1600" b="1" dirty="0"/>
        </a:p>
      </dgm:t>
    </dgm:pt>
    <dgm:pt modelId="{E316A198-2AAA-4A5C-8AA4-E823FCA7F378}" type="sibTrans" cxnId="{AF484B1B-0CD3-4464-AB68-BC9F9FE13F0D}">
      <dgm:prSet/>
      <dgm:spPr/>
      <dgm:t>
        <a:bodyPr/>
        <a:lstStyle/>
        <a:p>
          <a:endParaRPr lang="en-IN"/>
        </a:p>
      </dgm:t>
    </dgm:pt>
    <dgm:pt modelId="{161F647B-466D-4E5C-9D1C-FD68DE9C0F9B}" type="parTrans" cxnId="{AF484B1B-0CD3-4464-AB68-BC9F9FE13F0D}">
      <dgm:prSet/>
      <dgm:spPr/>
      <dgm:t>
        <a:bodyPr/>
        <a:lstStyle/>
        <a:p>
          <a:endParaRPr lang="en-IN"/>
        </a:p>
      </dgm:t>
    </dgm:pt>
    <dgm:pt modelId="{BEE4BB4C-7602-4DC3-A3EC-5A157708F642}">
      <dgm:prSet custT="1"/>
      <dgm:spPr/>
      <dgm:t>
        <a:bodyPr/>
        <a:lstStyle/>
        <a:p>
          <a:r>
            <a:rPr lang="en-US" sz="1600" b="1" dirty="0"/>
            <a:t>Departmental Audit Conducted (On-site/Desk)</a:t>
          </a:r>
        </a:p>
        <a:p>
          <a:r>
            <a:rPr lang="en-IN" sz="1600" b="1" dirty="0"/>
            <a:t>(Time Limit – Within 3 + 6 Months form the date of Commencement)</a:t>
          </a:r>
        </a:p>
      </dgm:t>
    </dgm:pt>
    <dgm:pt modelId="{12D9CF61-6576-449C-81E4-B3DBBBFA7DDD}" type="parTrans" cxnId="{629DA14D-05FA-4B15-93CF-7E1A04475FC9}">
      <dgm:prSet/>
      <dgm:spPr/>
      <dgm:t>
        <a:bodyPr/>
        <a:lstStyle/>
        <a:p>
          <a:endParaRPr lang="en-IN"/>
        </a:p>
      </dgm:t>
    </dgm:pt>
    <dgm:pt modelId="{9EC7438C-DEB6-4EC1-AC01-60BBE94433F2}" type="sibTrans" cxnId="{629DA14D-05FA-4B15-93CF-7E1A04475FC9}">
      <dgm:prSet/>
      <dgm:spPr/>
      <dgm:t>
        <a:bodyPr/>
        <a:lstStyle/>
        <a:p>
          <a:endParaRPr lang="en-IN"/>
        </a:p>
      </dgm:t>
    </dgm:pt>
    <dgm:pt modelId="{18BA8E3E-B889-4F19-A023-75A4CB4B50FE}">
      <dgm:prSet custT="1"/>
      <dgm:spPr/>
      <dgm:t>
        <a:bodyPr/>
        <a:lstStyle/>
        <a:p>
          <a:r>
            <a:rPr lang="en-IN" sz="1600" b="1" dirty="0"/>
            <a:t>Explanation by Auditee</a:t>
          </a:r>
        </a:p>
      </dgm:t>
    </dgm:pt>
    <dgm:pt modelId="{B4A1B71A-5CC9-4C71-BCA3-DE4B078B875A}" type="parTrans" cxnId="{514A330F-4D8B-4BD5-9662-25C7155A6DEC}">
      <dgm:prSet/>
      <dgm:spPr/>
      <dgm:t>
        <a:bodyPr/>
        <a:lstStyle/>
        <a:p>
          <a:endParaRPr lang="en-IN"/>
        </a:p>
      </dgm:t>
    </dgm:pt>
    <dgm:pt modelId="{489E12AC-708C-4495-A821-ACD6A3377639}" type="sibTrans" cxnId="{514A330F-4D8B-4BD5-9662-25C7155A6DEC}">
      <dgm:prSet/>
      <dgm:spPr/>
      <dgm:t>
        <a:bodyPr/>
        <a:lstStyle/>
        <a:p>
          <a:endParaRPr lang="en-IN"/>
        </a:p>
      </dgm:t>
    </dgm:pt>
    <dgm:pt modelId="{C5C0B375-E1EA-4BE1-B9BD-5A708A813707}">
      <dgm:prSet custT="1"/>
      <dgm:spPr/>
      <dgm:t>
        <a:bodyPr/>
        <a:lstStyle/>
        <a:p>
          <a:r>
            <a:rPr lang="en-IN" sz="1600" b="1" dirty="0"/>
            <a:t>Audit Report issued – ADT-02</a:t>
          </a:r>
        </a:p>
      </dgm:t>
    </dgm:pt>
    <dgm:pt modelId="{D7A0AA26-77E0-42CE-AD70-87569AAC7322}" type="parTrans" cxnId="{57A79A98-D4C5-4E5D-9A8E-F045E0CFD49F}">
      <dgm:prSet/>
      <dgm:spPr/>
      <dgm:t>
        <a:bodyPr/>
        <a:lstStyle/>
        <a:p>
          <a:endParaRPr lang="en-IN"/>
        </a:p>
      </dgm:t>
    </dgm:pt>
    <dgm:pt modelId="{E019983B-0B70-47C4-9FCB-2A48E1ACAA76}" type="sibTrans" cxnId="{57A79A98-D4C5-4E5D-9A8E-F045E0CFD49F}">
      <dgm:prSet/>
      <dgm:spPr/>
      <dgm:t>
        <a:bodyPr/>
        <a:lstStyle/>
        <a:p>
          <a:endParaRPr lang="en-IN"/>
        </a:p>
      </dgm:t>
    </dgm:pt>
    <dgm:pt modelId="{39127D90-78E3-4E8E-92AC-E00F2150B64B}">
      <dgm:prSet custT="1"/>
      <dgm:spPr/>
      <dgm:t>
        <a:bodyPr/>
        <a:lstStyle/>
        <a:p>
          <a:r>
            <a:rPr lang="en-IN" sz="1600" b="1" dirty="0"/>
            <a:t>No further proceedings if Para settled </a:t>
          </a:r>
        </a:p>
      </dgm:t>
    </dgm:pt>
    <dgm:pt modelId="{BF082EDD-247B-4822-B452-B712B6FBE096}" type="parTrans" cxnId="{D5C40166-A558-4A8E-91F3-D4E250F869E5}">
      <dgm:prSet/>
      <dgm:spPr/>
      <dgm:t>
        <a:bodyPr/>
        <a:lstStyle/>
        <a:p>
          <a:endParaRPr lang="en-IN"/>
        </a:p>
      </dgm:t>
    </dgm:pt>
    <dgm:pt modelId="{E1F966E0-9CD3-455E-9DAA-95E69A6DEAA6}" type="sibTrans" cxnId="{D5C40166-A558-4A8E-91F3-D4E250F869E5}">
      <dgm:prSet/>
      <dgm:spPr/>
      <dgm:t>
        <a:bodyPr/>
        <a:lstStyle/>
        <a:p>
          <a:endParaRPr lang="en-IN"/>
        </a:p>
      </dgm:t>
    </dgm:pt>
    <dgm:pt modelId="{3E43A934-2D54-4462-95E1-6458EE4CFE8D}">
      <dgm:prSet custT="1"/>
      <dgm:spPr/>
      <dgm:t>
        <a:bodyPr/>
        <a:lstStyle/>
        <a:p>
          <a:r>
            <a:rPr lang="en-IN" sz="1600" b="1" dirty="0"/>
            <a:t>If Not – Proceedings u/s 73/ 74/ 74A</a:t>
          </a:r>
        </a:p>
      </dgm:t>
    </dgm:pt>
    <dgm:pt modelId="{801DDA6A-BA5D-467A-A657-A62D1A75D2E8}" type="parTrans" cxnId="{305CE6AB-D7E3-4B15-8D79-7E6EDB7CF75F}">
      <dgm:prSet/>
      <dgm:spPr/>
      <dgm:t>
        <a:bodyPr/>
        <a:lstStyle/>
        <a:p>
          <a:endParaRPr lang="en-IN"/>
        </a:p>
      </dgm:t>
    </dgm:pt>
    <dgm:pt modelId="{89F24BE1-A21C-43D7-84EE-8EBFD1B65E95}" type="sibTrans" cxnId="{305CE6AB-D7E3-4B15-8D79-7E6EDB7CF75F}">
      <dgm:prSet/>
      <dgm:spPr/>
      <dgm:t>
        <a:bodyPr/>
        <a:lstStyle/>
        <a:p>
          <a:endParaRPr lang="en-IN"/>
        </a:p>
      </dgm:t>
    </dgm:pt>
    <dgm:pt modelId="{D9E7B8CC-FAA4-44E9-BB63-0D326D98C26A}" type="pres">
      <dgm:prSet presAssocID="{208AE33A-561F-488C-9093-A6E0A86D32E6}" presName="diagram" presStyleCnt="0">
        <dgm:presLayoutVars>
          <dgm:dir/>
          <dgm:resizeHandles val="exact"/>
        </dgm:presLayoutVars>
      </dgm:prSet>
      <dgm:spPr/>
    </dgm:pt>
    <dgm:pt modelId="{86F8EEA6-8B10-43E7-838C-587F7E67FFA8}" type="pres">
      <dgm:prSet presAssocID="{7D4E7C1A-F963-42F2-8445-ACD33CC1395A}" presName="node" presStyleLbl="node1" presStyleIdx="0" presStyleCnt="9">
        <dgm:presLayoutVars>
          <dgm:bulletEnabled val="1"/>
        </dgm:presLayoutVars>
      </dgm:prSet>
      <dgm:spPr/>
    </dgm:pt>
    <dgm:pt modelId="{4A2735AD-03C7-4DE7-9A20-EC80F2B5A32E}" type="pres">
      <dgm:prSet presAssocID="{2196EF30-F8FE-4A55-9647-86B1070AE45A}" presName="sibTrans" presStyleLbl="sibTrans2D1" presStyleIdx="0" presStyleCnt="8"/>
      <dgm:spPr/>
    </dgm:pt>
    <dgm:pt modelId="{003F575C-6552-4DAF-9015-FE120D93608E}" type="pres">
      <dgm:prSet presAssocID="{2196EF30-F8FE-4A55-9647-86B1070AE45A}" presName="connectorText" presStyleLbl="sibTrans2D1" presStyleIdx="0" presStyleCnt="8"/>
      <dgm:spPr/>
    </dgm:pt>
    <dgm:pt modelId="{7970014E-9DBF-42F4-9046-44C4A155B08B}" type="pres">
      <dgm:prSet presAssocID="{B41889E6-8C2E-4D63-B7E7-AE023DFFDC81}" presName="node" presStyleLbl="node1" presStyleIdx="1" presStyleCnt="9">
        <dgm:presLayoutVars>
          <dgm:bulletEnabled val="1"/>
        </dgm:presLayoutVars>
      </dgm:prSet>
      <dgm:spPr/>
    </dgm:pt>
    <dgm:pt modelId="{E15FB7AB-9F4F-4506-A2F6-3B26982AB4D5}" type="pres">
      <dgm:prSet presAssocID="{A9D67B9A-93BE-4160-9F32-2B23A0254BFF}" presName="sibTrans" presStyleLbl="sibTrans2D1" presStyleIdx="1" presStyleCnt="8"/>
      <dgm:spPr/>
    </dgm:pt>
    <dgm:pt modelId="{8D6CCA03-1764-4A79-9453-FF78E0356BD6}" type="pres">
      <dgm:prSet presAssocID="{A9D67B9A-93BE-4160-9F32-2B23A0254BFF}" presName="connectorText" presStyleLbl="sibTrans2D1" presStyleIdx="1" presStyleCnt="8"/>
      <dgm:spPr/>
    </dgm:pt>
    <dgm:pt modelId="{0BC3095E-0129-4899-B7FE-506ABBEDA0B6}" type="pres">
      <dgm:prSet presAssocID="{E6B2C9D0-2215-4839-BD2F-C92F2577FE09}" presName="node" presStyleLbl="node1" presStyleIdx="2" presStyleCnt="9">
        <dgm:presLayoutVars>
          <dgm:bulletEnabled val="1"/>
        </dgm:presLayoutVars>
      </dgm:prSet>
      <dgm:spPr/>
    </dgm:pt>
    <dgm:pt modelId="{C63E0589-D3AA-4701-B0FA-B5BF9D77C324}" type="pres">
      <dgm:prSet presAssocID="{CBC5137C-2334-4137-B6B1-6020CE14545F}" presName="sibTrans" presStyleLbl="sibTrans2D1" presStyleIdx="2" presStyleCnt="8"/>
      <dgm:spPr/>
    </dgm:pt>
    <dgm:pt modelId="{629354AE-D4E5-417F-A046-48064D701F1F}" type="pres">
      <dgm:prSet presAssocID="{CBC5137C-2334-4137-B6B1-6020CE14545F}" presName="connectorText" presStyleLbl="sibTrans2D1" presStyleIdx="2" presStyleCnt="8"/>
      <dgm:spPr/>
    </dgm:pt>
    <dgm:pt modelId="{F22E7A34-860A-45B2-9B8B-CBCFC9672D22}" type="pres">
      <dgm:prSet presAssocID="{BEE4BB4C-7602-4DC3-A3EC-5A157708F642}" presName="node" presStyleLbl="node1" presStyleIdx="3" presStyleCnt="9" custScaleY="114599">
        <dgm:presLayoutVars>
          <dgm:bulletEnabled val="1"/>
        </dgm:presLayoutVars>
      </dgm:prSet>
      <dgm:spPr/>
    </dgm:pt>
    <dgm:pt modelId="{33E87DA1-4FD8-4D9A-B6BF-8D71CA782301}" type="pres">
      <dgm:prSet presAssocID="{9EC7438C-DEB6-4EC1-AC01-60BBE94433F2}" presName="sibTrans" presStyleLbl="sibTrans2D1" presStyleIdx="3" presStyleCnt="8"/>
      <dgm:spPr/>
    </dgm:pt>
    <dgm:pt modelId="{4C4D420E-0D3C-4945-88D2-0209AEE225FE}" type="pres">
      <dgm:prSet presAssocID="{9EC7438C-DEB6-4EC1-AC01-60BBE94433F2}" presName="connectorText" presStyleLbl="sibTrans2D1" presStyleIdx="3" presStyleCnt="8"/>
      <dgm:spPr/>
    </dgm:pt>
    <dgm:pt modelId="{1F8BCA68-59BD-49FC-9F19-07AD7CB993C9}" type="pres">
      <dgm:prSet presAssocID="{F02EF752-5688-429C-B279-99740102B74C}" presName="node" presStyleLbl="node1" presStyleIdx="4" presStyleCnt="9" custLinFactNeighborX="-3710">
        <dgm:presLayoutVars>
          <dgm:bulletEnabled val="1"/>
        </dgm:presLayoutVars>
      </dgm:prSet>
      <dgm:spPr/>
    </dgm:pt>
    <dgm:pt modelId="{6586332B-4280-4506-864B-72401D4F1BD9}" type="pres">
      <dgm:prSet presAssocID="{E316A198-2AAA-4A5C-8AA4-E823FCA7F378}" presName="sibTrans" presStyleLbl="sibTrans2D1" presStyleIdx="4" presStyleCnt="8"/>
      <dgm:spPr/>
    </dgm:pt>
    <dgm:pt modelId="{7A1D377D-B49A-4787-A0EF-313E74F7B8BC}" type="pres">
      <dgm:prSet presAssocID="{E316A198-2AAA-4A5C-8AA4-E823FCA7F378}" presName="connectorText" presStyleLbl="sibTrans2D1" presStyleIdx="4" presStyleCnt="8"/>
      <dgm:spPr/>
    </dgm:pt>
    <dgm:pt modelId="{020C62E1-DCCD-4253-9CB9-424D109B3060}" type="pres">
      <dgm:prSet presAssocID="{18BA8E3E-B889-4F19-A023-75A4CB4B50FE}" presName="node" presStyleLbl="node1" presStyleIdx="5" presStyleCnt="9">
        <dgm:presLayoutVars>
          <dgm:bulletEnabled val="1"/>
        </dgm:presLayoutVars>
      </dgm:prSet>
      <dgm:spPr/>
    </dgm:pt>
    <dgm:pt modelId="{44DD274A-5A62-40AC-94D6-D32529FA5EB3}" type="pres">
      <dgm:prSet presAssocID="{489E12AC-708C-4495-A821-ACD6A3377639}" presName="sibTrans" presStyleLbl="sibTrans2D1" presStyleIdx="5" presStyleCnt="8"/>
      <dgm:spPr/>
    </dgm:pt>
    <dgm:pt modelId="{6C2736DD-7A8A-48F9-AD76-DED8888C80D1}" type="pres">
      <dgm:prSet presAssocID="{489E12AC-708C-4495-A821-ACD6A3377639}" presName="connectorText" presStyleLbl="sibTrans2D1" presStyleIdx="5" presStyleCnt="8"/>
      <dgm:spPr/>
    </dgm:pt>
    <dgm:pt modelId="{176BDA05-4373-48F8-ABDC-03B1F2003C76}" type="pres">
      <dgm:prSet presAssocID="{C5C0B375-E1EA-4BE1-B9BD-5A708A813707}" presName="node" presStyleLbl="node1" presStyleIdx="6" presStyleCnt="9">
        <dgm:presLayoutVars>
          <dgm:bulletEnabled val="1"/>
        </dgm:presLayoutVars>
      </dgm:prSet>
      <dgm:spPr/>
    </dgm:pt>
    <dgm:pt modelId="{DB50D9A5-F608-4A63-8A2D-51CD14EC8E53}" type="pres">
      <dgm:prSet presAssocID="{E019983B-0B70-47C4-9FCB-2A48E1ACAA76}" presName="sibTrans" presStyleLbl="sibTrans2D1" presStyleIdx="6" presStyleCnt="8"/>
      <dgm:spPr/>
    </dgm:pt>
    <dgm:pt modelId="{F57F434D-3FFF-4FA2-A910-F0F15B889909}" type="pres">
      <dgm:prSet presAssocID="{E019983B-0B70-47C4-9FCB-2A48E1ACAA76}" presName="connectorText" presStyleLbl="sibTrans2D1" presStyleIdx="6" presStyleCnt="8"/>
      <dgm:spPr/>
    </dgm:pt>
    <dgm:pt modelId="{24479759-4199-4724-9F2A-63345986F9CF}" type="pres">
      <dgm:prSet presAssocID="{39127D90-78E3-4E8E-92AC-E00F2150B64B}" presName="node" presStyleLbl="node1" presStyleIdx="7" presStyleCnt="9">
        <dgm:presLayoutVars>
          <dgm:bulletEnabled val="1"/>
        </dgm:presLayoutVars>
      </dgm:prSet>
      <dgm:spPr/>
    </dgm:pt>
    <dgm:pt modelId="{3379A9F9-58A3-4F1D-9F87-C45FABE8CE79}" type="pres">
      <dgm:prSet presAssocID="{E1F966E0-9CD3-455E-9DAA-95E69A6DEAA6}" presName="sibTrans" presStyleLbl="sibTrans2D1" presStyleIdx="7" presStyleCnt="8"/>
      <dgm:spPr/>
    </dgm:pt>
    <dgm:pt modelId="{B7453D04-933E-4BDE-8BBC-27946127B588}" type="pres">
      <dgm:prSet presAssocID="{E1F966E0-9CD3-455E-9DAA-95E69A6DEAA6}" presName="connectorText" presStyleLbl="sibTrans2D1" presStyleIdx="7" presStyleCnt="8"/>
      <dgm:spPr/>
    </dgm:pt>
    <dgm:pt modelId="{19BAB319-68FD-4E19-B45E-6E7E3F41D8FC}" type="pres">
      <dgm:prSet presAssocID="{3E43A934-2D54-4462-95E1-6458EE4CFE8D}" presName="node" presStyleLbl="node1" presStyleIdx="8" presStyleCnt="9">
        <dgm:presLayoutVars>
          <dgm:bulletEnabled val="1"/>
        </dgm:presLayoutVars>
      </dgm:prSet>
      <dgm:spPr/>
    </dgm:pt>
  </dgm:ptLst>
  <dgm:cxnLst>
    <dgm:cxn modelId="{DF51470D-1693-465B-A942-FE35668DD1CE}" type="presOf" srcId="{E019983B-0B70-47C4-9FCB-2A48E1ACAA76}" destId="{DB50D9A5-F608-4A63-8A2D-51CD14EC8E53}" srcOrd="0" destOrd="0" presId="urn:microsoft.com/office/officeart/2005/8/layout/process5"/>
    <dgm:cxn modelId="{514A330F-4D8B-4BD5-9662-25C7155A6DEC}" srcId="{208AE33A-561F-488C-9093-A6E0A86D32E6}" destId="{18BA8E3E-B889-4F19-A023-75A4CB4B50FE}" srcOrd="5" destOrd="0" parTransId="{B4A1B71A-5CC9-4C71-BCA3-DE4B078B875A}" sibTransId="{489E12AC-708C-4495-A821-ACD6A3377639}"/>
    <dgm:cxn modelId="{B0134919-240D-4960-9C62-9979DAB7A778}" type="presOf" srcId="{E316A198-2AAA-4A5C-8AA4-E823FCA7F378}" destId="{7A1D377D-B49A-4787-A0EF-313E74F7B8BC}" srcOrd="1" destOrd="0" presId="urn:microsoft.com/office/officeart/2005/8/layout/process5"/>
    <dgm:cxn modelId="{AF484B1B-0CD3-4464-AB68-BC9F9FE13F0D}" srcId="{208AE33A-561F-488C-9093-A6E0A86D32E6}" destId="{F02EF752-5688-429C-B279-99740102B74C}" srcOrd="4" destOrd="0" parTransId="{161F647B-466D-4E5C-9D1C-FD68DE9C0F9B}" sibTransId="{E316A198-2AAA-4A5C-8AA4-E823FCA7F378}"/>
    <dgm:cxn modelId="{06804D1B-9F88-4FF7-B1D8-ADB70AF0730E}" srcId="{208AE33A-561F-488C-9093-A6E0A86D32E6}" destId="{B41889E6-8C2E-4D63-B7E7-AE023DFFDC81}" srcOrd="1" destOrd="0" parTransId="{83ECE527-190E-409C-AA66-13C488782903}" sibTransId="{A9D67B9A-93BE-4160-9F32-2B23A0254BFF}"/>
    <dgm:cxn modelId="{602BB721-CC43-4A55-900B-487F11FAAC28}" type="presOf" srcId="{208AE33A-561F-488C-9093-A6E0A86D32E6}" destId="{D9E7B8CC-FAA4-44E9-BB63-0D326D98C26A}" srcOrd="0" destOrd="0" presId="urn:microsoft.com/office/officeart/2005/8/layout/process5"/>
    <dgm:cxn modelId="{897C052C-AEC8-42EA-9AD4-5CF412A7629D}" srcId="{208AE33A-561F-488C-9093-A6E0A86D32E6}" destId="{E6B2C9D0-2215-4839-BD2F-C92F2577FE09}" srcOrd="2" destOrd="0" parTransId="{5CA107DC-F312-4A95-8C09-DDD005051E8A}" sibTransId="{CBC5137C-2334-4137-B6B1-6020CE14545F}"/>
    <dgm:cxn modelId="{E1D62B2E-2455-437D-A8DA-FB46C494378F}" type="presOf" srcId="{F02EF752-5688-429C-B279-99740102B74C}" destId="{1F8BCA68-59BD-49FC-9F19-07AD7CB993C9}" srcOrd="0" destOrd="0" presId="urn:microsoft.com/office/officeart/2005/8/layout/process5"/>
    <dgm:cxn modelId="{22D7B035-09FF-47FE-A56A-18C13FFFA63B}" type="presOf" srcId="{CBC5137C-2334-4137-B6B1-6020CE14545F}" destId="{C63E0589-D3AA-4701-B0FA-B5BF9D77C324}" srcOrd="0" destOrd="0" presId="urn:microsoft.com/office/officeart/2005/8/layout/process5"/>
    <dgm:cxn modelId="{81944336-FC45-4000-A94E-6C259331035F}" type="presOf" srcId="{E1F966E0-9CD3-455E-9DAA-95E69A6DEAA6}" destId="{3379A9F9-58A3-4F1D-9F87-C45FABE8CE79}" srcOrd="0" destOrd="0" presId="urn:microsoft.com/office/officeart/2005/8/layout/process5"/>
    <dgm:cxn modelId="{BC280941-3443-4005-A610-8B674AF3840C}" type="presOf" srcId="{E1F966E0-9CD3-455E-9DAA-95E69A6DEAA6}" destId="{B7453D04-933E-4BDE-8BBC-27946127B588}" srcOrd="1" destOrd="0" presId="urn:microsoft.com/office/officeart/2005/8/layout/process5"/>
    <dgm:cxn modelId="{D5C40166-A558-4A8E-91F3-D4E250F869E5}" srcId="{208AE33A-561F-488C-9093-A6E0A86D32E6}" destId="{39127D90-78E3-4E8E-92AC-E00F2150B64B}" srcOrd="7" destOrd="0" parTransId="{BF082EDD-247B-4822-B452-B712B6FBE096}" sibTransId="{E1F966E0-9CD3-455E-9DAA-95E69A6DEAA6}"/>
    <dgm:cxn modelId="{775C9547-935A-4068-83FC-B17A7EF53ED8}" type="presOf" srcId="{BEE4BB4C-7602-4DC3-A3EC-5A157708F642}" destId="{F22E7A34-860A-45B2-9B8B-CBCFC9672D22}" srcOrd="0" destOrd="0" presId="urn:microsoft.com/office/officeart/2005/8/layout/process5"/>
    <dgm:cxn modelId="{8AD70F48-7A2E-4007-A04F-02B53189A69E}" srcId="{208AE33A-561F-488C-9093-A6E0A86D32E6}" destId="{7D4E7C1A-F963-42F2-8445-ACD33CC1395A}" srcOrd="0" destOrd="0" parTransId="{F1E27936-09B3-47FB-AEEC-381964CE4AB4}" sibTransId="{2196EF30-F8FE-4A55-9647-86B1070AE45A}"/>
    <dgm:cxn modelId="{12BE4669-3F5F-4ADC-A1BF-B958A7B7D6C1}" type="presOf" srcId="{7D4E7C1A-F963-42F2-8445-ACD33CC1395A}" destId="{86F8EEA6-8B10-43E7-838C-587F7E67FFA8}" srcOrd="0" destOrd="0" presId="urn:microsoft.com/office/officeart/2005/8/layout/process5"/>
    <dgm:cxn modelId="{F2E5986B-CE5B-404A-B6E5-C3CBC54C6EA4}" type="presOf" srcId="{E019983B-0B70-47C4-9FCB-2A48E1ACAA76}" destId="{F57F434D-3FFF-4FA2-A910-F0F15B889909}" srcOrd="1" destOrd="0" presId="urn:microsoft.com/office/officeart/2005/8/layout/process5"/>
    <dgm:cxn modelId="{629DA14D-05FA-4B15-93CF-7E1A04475FC9}" srcId="{208AE33A-561F-488C-9093-A6E0A86D32E6}" destId="{BEE4BB4C-7602-4DC3-A3EC-5A157708F642}" srcOrd="3" destOrd="0" parTransId="{12D9CF61-6576-449C-81E4-B3DBBBFA7DDD}" sibTransId="{9EC7438C-DEB6-4EC1-AC01-60BBE94433F2}"/>
    <dgm:cxn modelId="{D7F80572-D604-4CFA-84EC-764D42E304D6}" type="presOf" srcId="{B41889E6-8C2E-4D63-B7E7-AE023DFFDC81}" destId="{7970014E-9DBF-42F4-9046-44C4A155B08B}" srcOrd="0" destOrd="0" presId="urn:microsoft.com/office/officeart/2005/8/layout/process5"/>
    <dgm:cxn modelId="{D3B85B76-8467-4ABF-9A05-DDE9D6D978F7}" type="presOf" srcId="{3E43A934-2D54-4462-95E1-6458EE4CFE8D}" destId="{19BAB319-68FD-4E19-B45E-6E7E3F41D8FC}" srcOrd="0" destOrd="0" presId="urn:microsoft.com/office/officeart/2005/8/layout/process5"/>
    <dgm:cxn modelId="{CCD5A35A-8FD9-4D82-9D7E-22A133F02472}" type="presOf" srcId="{489E12AC-708C-4495-A821-ACD6A3377639}" destId="{44DD274A-5A62-40AC-94D6-D32529FA5EB3}" srcOrd="0" destOrd="0" presId="urn:microsoft.com/office/officeart/2005/8/layout/process5"/>
    <dgm:cxn modelId="{344E3482-8DDA-46A4-BC1C-C6521ED138CF}" type="presOf" srcId="{18BA8E3E-B889-4F19-A023-75A4CB4B50FE}" destId="{020C62E1-DCCD-4253-9CB9-424D109B3060}" srcOrd="0" destOrd="0" presId="urn:microsoft.com/office/officeart/2005/8/layout/process5"/>
    <dgm:cxn modelId="{7D344182-5D72-462D-A0D1-9C66E7AA795B}" type="presOf" srcId="{2196EF30-F8FE-4A55-9647-86B1070AE45A}" destId="{003F575C-6552-4DAF-9015-FE120D93608E}" srcOrd="1" destOrd="0" presId="urn:microsoft.com/office/officeart/2005/8/layout/process5"/>
    <dgm:cxn modelId="{13380783-AA6B-412F-B1D0-2EC5BE710BDB}" type="presOf" srcId="{A9D67B9A-93BE-4160-9F32-2B23A0254BFF}" destId="{E15FB7AB-9F4F-4506-A2F6-3B26982AB4D5}" srcOrd="0" destOrd="0" presId="urn:microsoft.com/office/officeart/2005/8/layout/process5"/>
    <dgm:cxn modelId="{FE474B8E-D0E5-4E14-B69A-521A424DB7F0}" type="presOf" srcId="{E6B2C9D0-2215-4839-BD2F-C92F2577FE09}" destId="{0BC3095E-0129-4899-B7FE-506ABBEDA0B6}" srcOrd="0" destOrd="0" presId="urn:microsoft.com/office/officeart/2005/8/layout/process5"/>
    <dgm:cxn modelId="{57A79A98-D4C5-4E5D-9A8E-F045E0CFD49F}" srcId="{208AE33A-561F-488C-9093-A6E0A86D32E6}" destId="{C5C0B375-E1EA-4BE1-B9BD-5A708A813707}" srcOrd="6" destOrd="0" parTransId="{D7A0AA26-77E0-42CE-AD70-87569AAC7322}" sibTransId="{E019983B-0B70-47C4-9FCB-2A48E1ACAA76}"/>
    <dgm:cxn modelId="{82584CA1-CC3B-4F49-B11C-F8B68EECB07A}" type="presOf" srcId="{2196EF30-F8FE-4A55-9647-86B1070AE45A}" destId="{4A2735AD-03C7-4DE7-9A20-EC80F2B5A32E}" srcOrd="0" destOrd="0" presId="urn:microsoft.com/office/officeart/2005/8/layout/process5"/>
    <dgm:cxn modelId="{305CE6AB-D7E3-4B15-8D79-7E6EDB7CF75F}" srcId="{208AE33A-561F-488C-9093-A6E0A86D32E6}" destId="{3E43A934-2D54-4462-95E1-6458EE4CFE8D}" srcOrd="8" destOrd="0" parTransId="{801DDA6A-BA5D-467A-A657-A62D1A75D2E8}" sibTransId="{89F24BE1-A21C-43D7-84EE-8EBFD1B65E95}"/>
    <dgm:cxn modelId="{8560CCC8-7D6A-42D7-A025-448D5B72A878}" type="presOf" srcId="{9EC7438C-DEB6-4EC1-AC01-60BBE94433F2}" destId="{4C4D420E-0D3C-4945-88D2-0209AEE225FE}" srcOrd="1" destOrd="0" presId="urn:microsoft.com/office/officeart/2005/8/layout/process5"/>
    <dgm:cxn modelId="{C91483D1-2D4E-4B12-B7F7-5531E8A87A59}" type="presOf" srcId="{CBC5137C-2334-4137-B6B1-6020CE14545F}" destId="{629354AE-D4E5-417F-A046-48064D701F1F}" srcOrd="1" destOrd="0" presId="urn:microsoft.com/office/officeart/2005/8/layout/process5"/>
    <dgm:cxn modelId="{08BC7ED4-4DA3-4B9F-9CD4-EBE8019F6F44}" type="presOf" srcId="{39127D90-78E3-4E8E-92AC-E00F2150B64B}" destId="{24479759-4199-4724-9F2A-63345986F9CF}" srcOrd="0" destOrd="0" presId="urn:microsoft.com/office/officeart/2005/8/layout/process5"/>
    <dgm:cxn modelId="{8A828BD8-2D30-4B35-8E2D-7766E0C1092A}" type="presOf" srcId="{A9D67B9A-93BE-4160-9F32-2B23A0254BFF}" destId="{8D6CCA03-1764-4A79-9453-FF78E0356BD6}" srcOrd="1" destOrd="0" presId="urn:microsoft.com/office/officeart/2005/8/layout/process5"/>
    <dgm:cxn modelId="{72CBD4E3-127F-4EB7-95DA-2F92A772A567}" type="presOf" srcId="{489E12AC-708C-4495-A821-ACD6A3377639}" destId="{6C2736DD-7A8A-48F9-AD76-DED8888C80D1}" srcOrd="1" destOrd="0" presId="urn:microsoft.com/office/officeart/2005/8/layout/process5"/>
    <dgm:cxn modelId="{A39405E5-C0DC-49A5-BD67-51B920C355AC}" type="presOf" srcId="{C5C0B375-E1EA-4BE1-B9BD-5A708A813707}" destId="{176BDA05-4373-48F8-ABDC-03B1F2003C76}" srcOrd="0" destOrd="0" presId="urn:microsoft.com/office/officeart/2005/8/layout/process5"/>
    <dgm:cxn modelId="{6B055AF3-BBB4-4F3F-B77A-400B30E20517}" type="presOf" srcId="{9EC7438C-DEB6-4EC1-AC01-60BBE94433F2}" destId="{33E87DA1-4FD8-4D9A-B6BF-8D71CA782301}" srcOrd="0" destOrd="0" presId="urn:microsoft.com/office/officeart/2005/8/layout/process5"/>
    <dgm:cxn modelId="{E3828DF4-F325-4989-AD5F-CEF31B25D295}" type="presOf" srcId="{E316A198-2AAA-4A5C-8AA4-E823FCA7F378}" destId="{6586332B-4280-4506-864B-72401D4F1BD9}" srcOrd="0" destOrd="0" presId="urn:microsoft.com/office/officeart/2005/8/layout/process5"/>
    <dgm:cxn modelId="{69B9D69C-39D3-464D-9B47-775ED9372E6C}" type="presParOf" srcId="{D9E7B8CC-FAA4-44E9-BB63-0D326D98C26A}" destId="{86F8EEA6-8B10-43E7-838C-587F7E67FFA8}" srcOrd="0" destOrd="0" presId="urn:microsoft.com/office/officeart/2005/8/layout/process5"/>
    <dgm:cxn modelId="{F606FC92-5EAE-455E-90F0-2A9705B08EAB}" type="presParOf" srcId="{D9E7B8CC-FAA4-44E9-BB63-0D326D98C26A}" destId="{4A2735AD-03C7-4DE7-9A20-EC80F2B5A32E}" srcOrd="1" destOrd="0" presId="urn:microsoft.com/office/officeart/2005/8/layout/process5"/>
    <dgm:cxn modelId="{9D32395D-27B9-4F2D-811E-78473187D269}" type="presParOf" srcId="{4A2735AD-03C7-4DE7-9A20-EC80F2B5A32E}" destId="{003F575C-6552-4DAF-9015-FE120D93608E}" srcOrd="0" destOrd="0" presId="urn:microsoft.com/office/officeart/2005/8/layout/process5"/>
    <dgm:cxn modelId="{B72975CE-EE45-42A7-8C47-8BA785607F15}" type="presParOf" srcId="{D9E7B8CC-FAA4-44E9-BB63-0D326D98C26A}" destId="{7970014E-9DBF-42F4-9046-44C4A155B08B}" srcOrd="2" destOrd="0" presId="urn:microsoft.com/office/officeart/2005/8/layout/process5"/>
    <dgm:cxn modelId="{19911DF6-87D8-4497-96B5-0AD3F2146FA6}" type="presParOf" srcId="{D9E7B8CC-FAA4-44E9-BB63-0D326D98C26A}" destId="{E15FB7AB-9F4F-4506-A2F6-3B26982AB4D5}" srcOrd="3" destOrd="0" presId="urn:microsoft.com/office/officeart/2005/8/layout/process5"/>
    <dgm:cxn modelId="{419D44D7-4525-4389-A849-641464ED5B9E}" type="presParOf" srcId="{E15FB7AB-9F4F-4506-A2F6-3B26982AB4D5}" destId="{8D6CCA03-1764-4A79-9453-FF78E0356BD6}" srcOrd="0" destOrd="0" presId="urn:microsoft.com/office/officeart/2005/8/layout/process5"/>
    <dgm:cxn modelId="{83CB89C2-B96E-44CC-8E7A-1B366A7F10D6}" type="presParOf" srcId="{D9E7B8CC-FAA4-44E9-BB63-0D326D98C26A}" destId="{0BC3095E-0129-4899-B7FE-506ABBEDA0B6}" srcOrd="4" destOrd="0" presId="urn:microsoft.com/office/officeart/2005/8/layout/process5"/>
    <dgm:cxn modelId="{22003B64-47B6-4270-A33C-F4174BBEDB12}" type="presParOf" srcId="{D9E7B8CC-FAA4-44E9-BB63-0D326D98C26A}" destId="{C63E0589-D3AA-4701-B0FA-B5BF9D77C324}" srcOrd="5" destOrd="0" presId="urn:microsoft.com/office/officeart/2005/8/layout/process5"/>
    <dgm:cxn modelId="{4697AA93-98FD-407A-BCEF-C2EF52F579C6}" type="presParOf" srcId="{C63E0589-D3AA-4701-B0FA-B5BF9D77C324}" destId="{629354AE-D4E5-417F-A046-48064D701F1F}" srcOrd="0" destOrd="0" presId="urn:microsoft.com/office/officeart/2005/8/layout/process5"/>
    <dgm:cxn modelId="{4A63DDCC-7603-4F40-80CC-7D0ABB99658A}" type="presParOf" srcId="{D9E7B8CC-FAA4-44E9-BB63-0D326D98C26A}" destId="{F22E7A34-860A-45B2-9B8B-CBCFC9672D22}" srcOrd="6" destOrd="0" presId="urn:microsoft.com/office/officeart/2005/8/layout/process5"/>
    <dgm:cxn modelId="{E02B11ED-2CAA-433B-B5FC-DBD116009867}" type="presParOf" srcId="{D9E7B8CC-FAA4-44E9-BB63-0D326D98C26A}" destId="{33E87DA1-4FD8-4D9A-B6BF-8D71CA782301}" srcOrd="7" destOrd="0" presId="urn:microsoft.com/office/officeart/2005/8/layout/process5"/>
    <dgm:cxn modelId="{E75B2604-62EE-4D46-8CBF-3D4163827E4C}" type="presParOf" srcId="{33E87DA1-4FD8-4D9A-B6BF-8D71CA782301}" destId="{4C4D420E-0D3C-4945-88D2-0209AEE225FE}" srcOrd="0" destOrd="0" presId="urn:microsoft.com/office/officeart/2005/8/layout/process5"/>
    <dgm:cxn modelId="{AB83C152-E8BD-45B9-A38F-63B129BBC528}" type="presParOf" srcId="{D9E7B8CC-FAA4-44E9-BB63-0D326D98C26A}" destId="{1F8BCA68-59BD-49FC-9F19-07AD7CB993C9}" srcOrd="8" destOrd="0" presId="urn:microsoft.com/office/officeart/2005/8/layout/process5"/>
    <dgm:cxn modelId="{943A50DB-E87A-438B-8259-D06098E36F8D}" type="presParOf" srcId="{D9E7B8CC-FAA4-44E9-BB63-0D326D98C26A}" destId="{6586332B-4280-4506-864B-72401D4F1BD9}" srcOrd="9" destOrd="0" presId="urn:microsoft.com/office/officeart/2005/8/layout/process5"/>
    <dgm:cxn modelId="{FA5DF046-345B-4D55-8629-5277642ECA14}" type="presParOf" srcId="{6586332B-4280-4506-864B-72401D4F1BD9}" destId="{7A1D377D-B49A-4787-A0EF-313E74F7B8BC}" srcOrd="0" destOrd="0" presId="urn:microsoft.com/office/officeart/2005/8/layout/process5"/>
    <dgm:cxn modelId="{D8473459-AF40-4951-96FC-49D7EDA4804C}" type="presParOf" srcId="{D9E7B8CC-FAA4-44E9-BB63-0D326D98C26A}" destId="{020C62E1-DCCD-4253-9CB9-424D109B3060}" srcOrd="10" destOrd="0" presId="urn:microsoft.com/office/officeart/2005/8/layout/process5"/>
    <dgm:cxn modelId="{A730B8EA-6D15-40FA-8199-B6077903AD92}" type="presParOf" srcId="{D9E7B8CC-FAA4-44E9-BB63-0D326D98C26A}" destId="{44DD274A-5A62-40AC-94D6-D32529FA5EB3}" srcOrd="11" destOrd="0" presId="urn:microsoft.com/office/officeart/2005/8/layout/process5"/>
    <dgm:cxn modelId="{1BE84612-075D-47C2-876F-C80E4F194DFD}" type="presParOf" srcId="{44DD274A-5A62-40AC-94D6-D32529FA5EB3}" destId="{6C2736DD-7A8A-48F9-AD76-DED8888C80D1}" srcOrd="0" destOrd="0" presId="urn:microsoft.com/office/officeart/2005/8/layout/process5"/>
    <dgm:cxn modelId="{A3972568-6935-420E-8B02-B5091A5AEB7C}" type="presParOf" srcId="{D9E7B8CC-FAA4-44E9-BB63-0D326D98C26A}" destId="{176BDA05-4373-48F8-ABDC-03B1F2003C76}" srcOrd="12" destOrd="0" presId="urn:microsoft.com/office/officeart/2005/8/layout/process5"/>
    <dgm:cxn modelId="{3F57E221-05AF-4C99-9A2D-B49ADE76B817}" type="presParOf" srcId="{D9E7B8CC-FAA4-44E9-BB63-0D326D98C26A}" destId="{DB50D9A5-F608-4A63-8A2D-51CD14EC8E53}" srcOrd="13" destOrd="0" presId="urn:microsoft.com/office/officeart/2005/8/layout/process5"/>
    <dgm:cxn modelId="{B91351CD-750F-4B35-B267-CBD4FB819190}" type="presParOf" srcId="{DB50D9A5-F608-4A63-8A2D-51CD14EC8E53}" destId="{F57F434D-3FFF-4FA2-A910-F0F15B889909}" srcOrd="0" destOrd="0" presId="urn:microsoft.com/office/officeart/2005/8/layout/process5"/>
    <dgm:cxn modelId="{44DB4DAA-F27A-4448-AA48-703995645FCA}" type="presParOf" srcId="{D9E7B8CC-FAA4-44E9-BB63-0D326D98C26A}" destId="{24479759-4199-4724-9F2A-63345986F9CF}" srcOrd="14" destOrd="0" presId="urn:microsoft.com/office/officeart/2005/8/layout/process5"/>
    <dgm:cxn modelId="{AF13E576-D586-43F6-B818-EE79750B13DE}" type="presParOf" srcId="{D9E7B8CC-FAA4-44E9-BB63-0D326D98C26A}" destId="{3379A9F9-58A3-4F1D-9F87-C45FABE8CE79}" srcOrd="15" destOrd="0" presId="urn:microsoft.com/office/officeart/2005/8/layout/process5"/>
    <dgm:cxn modelId="{86983573-A40D-4821-A254-345CD5CE971F}" type="presParOf" srcId="{3379A9F9-58A3-4F1D-9F87-C45FABE8CE79}" destId="{B7453D04-933E-4BDE-8BBC-27946127B588}" srcOrd="0" destOrd="0" presId="urn:microsoft.com/office/officeart/2005/8/layout/process5"/>
    <dgm:cxn modelId="{38FBA47A-585B-4176-88DD-51EF87926F64}" type="presParOf" srcId="{D9E7B8CC-FAA4-44E9-BB63-0D326D98C26A}" destId="{19BAB319-68FD-4E19-B45E-6E7E3F41D8FC}"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38C983-4569-410B-BDE0-42EBA46777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45B47103-67EC-4EBE-9583-52EC17868150}">
      <dgm:prSet phldrT="[Text]" phldr="0"/>
      <dgm:spPr/>
      <dgm:t>
        <a:bodyPr/>
        <a:lstStyle/>
        <a:p>
          <a:r>
            <a:rPr lang="en-IN" dirty="0"/>
            <a:t>Turnover of the Taxpayer and unexpected change in turnover </a:t>
          </a:r>
        </a:p>
      </dgm:t>
    </dgm:pt>
    <dgm:pt modelId="{05997F80-4B28-4740-9358-D9030943B156}" type="parTrans" cxnId="{E7B7EB51-1EFA-48BD-983A-E551BE85671D}">
      <dgm:prSet/>
      <dgm:spPr/>
      <dgm:t>
        <a:bodyPr/>
        <a:lstStyle/>
        <a:p>
          <a:endParaRPr lang="en-IN"/>
        </a:p>
      </dgm:t>
    </dgm:pt>
    <dgm:pt modelId="{E4F2EAEF-6A4A-444D-975D-811DBA050593}" type="sibTrans" cxnId="{E7B7EB51-1EFA-48BD-983A-E551BE85671D}">
      <dgm:prSet/>
      <dgm:spPr/>
      <dgm:t>
        <a:bodyPr/>
        <a:lstStyle/>
        <a:p>
          <a:endParaRPr lang="en-IN"/>
        </a:p>
      </dgm:t>
    </dgm:pt>
    <dgm:pt modelId="{DBAC4D73-85D4-4BBD-ACA3-0AE9F78B94FD}">
      <dgm:prSet phldrT="[Text]" phldr="0"/>
      <dgm:spPr/>
      <dgm:t>
        <a:bodyPr/>
        <a:lstStyle/>
        <a:p>
          <a:r>
            <a:rPr lang="en-IN" dirty="0"/>
            <a:t>High variation in ITC as per GSTR 3B and GSTR 2A/2B</a:t>
          </a:r>
        </a:p>
      </dgm:t>
    </dgm:pt>
    <dgm:pt modelId="{7603B45F-BE8C-4A93-BD59-817CA706EE4B}" type="parTrans" cxnId="{F483A037-EC67-49F5-8C44-2882EB146CB9}">
      <dgm:prSet/>
      <dgm:spPr/>
      <dgm:t>
        <a:bodyPr/>
        <a:lstStyle/>
        <a:p>
          <a:endParaRPr lang="en-IN"/>
        </a:p>
      </dgm:t>
    </dgm:pt>
    <dgm:pt modelId="{B37F18A1-2875-4FAE-BBD4-D27864B073B7}" type="sibTrans" cxnId="{F483A037-EC67-49F5-8C44-2882EB146CB9}">
      <dgm:prSet/>
      <dgm:spPr/>
      <dgm:t>
        <a:bodyPr/>
        <a:lstStyle/>
        <a:p>
          <a:endParaRPr lang="en-IN"/>
        </a:p>
      </dgm:t>
    </dgm:pt>
    <dgm:pt modelId="{09ED03B6-4095-4664-B4DF-84849C50EB41}">
      <dgm:prSet phldrT="[Text]" phldr="0"/>
      <dgm:spPr/>
      <dgm:t>
        <a:bodyPr/>
        <a:lstStyle/>
        <a:p>
          <a:r>
            <a:rPr lang="en-IN" dirty="0"/>
            <a:t>Taxpayers claiming high refunds</a:t>
          </a:r>
        </a:p>
      </dgm:t>
    </dgm:pt>
    <dgm:pt modelId="{841C23EA-6C20-4117-9519-9C7248BBC504}" type="parTrans" cxnId="{AC8609AF-266A-4153-ADC6-2F4A54F51B2B}">
      <dgm:prSet/>
      <dgm:spPr/>
      <dgm:t>
        <a:bodyPr/>
        <a:lstStyle/>
        <a:p>
          <a:endParaRPr lang="en-IN"/>
        </a:p>
      </dgm:t>
    </dgm:pt>
    <dgm:pt modelId="{BBD8FFB2-C858-46AB-B689-65B81679A83D}" type="sibTrans" cxnId="{AC8609AF-266A-4153-ADC6-2F4A54F51B2B}">
      <dgm:prSet/>
      <dgm:spPr/>
      <dgm:t>
        <a:bodyPr/>
        <a:lstStyle/>
        <a:p>
          <a:endParaRPr lang="en-IN"/>
        </a:p>
      </dgm:t>
    </dgm:pt>
    <dgm:pt modelId="{B8AC0CAD-33D4-4135-8889-8DCD82932E4E}">
      <dgm:prSet/>
      <dgm:spPr/>
      <dgm:t>
        <a:bodyPr/>
        <a:lstStyle/>
        <a:p>
          <a:r>
            <a:rPr lang="en-IN" dirty="0"/>
            <a:t>Non-Complaint Taxpayers </a:t>
          </a:r>
        </a:p>
      </dgm:t>
    </dgm:pt>
    <dgm:pt modelId="{7F0358B1-EFE7-4E0A-8706-346D91ACAC01}" type="parTrans" cxnId="{D62E5986-E534-4F46-BEC2-003A1CAF17EA}">
      <dgm:prSet/>
      <dgm:spPr/>
      <dgm:t>
        <a:bodyPr/>
        <a:lstStyle/>
        <a:p>
          <a:endParaRPr lang="en-IN"/>
        </a:p>
      </dgm:t>
    </dgm:pt>
    <dgm:pt modelId="{EA76A22D-4B39-491A-859E-1276C28C388D}" type="sibTrans" cxnId="{D62E5986-E534-4F46-BEC2-003A1CAF17EA}">
      <dgm:prSet/>
      <dgm:spPr/>
      <dgm:t>
        <a:bodyPr/>
        <a:lstStyle/>
        <a:p>
          <a:endParaRPr lang="en-IN"/>
        </a:p>
      </dgm:t>
    </dgm:pt>
    <dgm:pt modelId="{9BADB42D-0600-4283-B5B4-FCCA4C5095E2}">
      <dgm:prSet/>
      <dgm:spPr/>
      <dgm:t>
        <a:bodyPr/>
        <a:lstStyle/>
        <a:p>
          <a:r>
            <a:rPr lang="en-IN"/>
            <a:t>Higher incidence of supply without issuance of E-way bills 	</a:t>
          </a:r>
          <a:endParaRPr lang="en-IN" dirty="0"/>
        </a:p>
      </dgm:t>
    </dgm:pt>
    <dgm:pt modelId="{A075712D-757F-4F5D-AF48-0DE72DE068C9}" type="parTrans" cxnId="{4E5A4E3C-B8D4-429D-97B9-78213CBC18B6}">
      <dgm:prSet/>
      <dgm:spPr/>
      <dgm:t>
        <a:bodyPr/>
        <a:lstStyle/>
        <a:p>
          <a:endParaRPr lang="en-IN"/>
        </a:p>
      </dgm:t>
    </dgm:pt>
    <dgm:pt modelId="{2F0B69DF-2C71-407F-9019-6CC41C7AF99D}" type="sibTrans" cxnId="{4E5A4E3C-B8D4-429D-97B9-78213CBC18B6}">
      <dgm:prSet/>
      <dgm:spPr/>
      <dgm:t>
        <a:bodyPr/>
        <a:lstStyle/>
        <a:p>
          <a:endParaRPr lang="en-IN"/>
        </a:p>
      </dgm:t>
    </dgm:pt>
    <dgm:pt modelId="{6861BC9E-0EE2-415C-BBCF-64362534E451}">
      <dgm:prSet/>
      <dgm:spPr/>
      <dgm:t>
        <a:bodyPr/>
        <a:lstStyle/>
        <a:p>
          <a:r>
            <a:rPr lang="en-IN" dirty="0"/>
            <a:t>Financial Ratio analysis </a:t>
          </a:r>
        </a:p>
      </dgm:t>
    </dgm:pt>
    <dgm:pt modelId="{B582D0F6-3EAF-4221-A5BF-264F18906C23}" type="parTrans" cxnId="{4CA68EB3-5C9C-40DE-BCBE-FF130C82BBB9}">
      <dgm:prSet/>
      <dgm:spPr/>
      <dgm:t>
        <a:bodyPr/>
        <a:lstStyle/>
        <a:p>
          <a:endParaRPr lang="en-IN"/>
        </a:p>
      </dgm:t>
    </dgm:pt>
    <dgm:pt modelId="{DE464BDB-AA05-45B2-8363-226C2840DD36}" type="sibTrans" cxnId="{4CA68EB3-5C9C-40DE-BCBE-FF130C82BBB9}">
      <dgm:prSet/>
      <dgm:spPr/>
      <dgm:t>
        <a:bodyPr/>
        <a:lstStyle/>
        <a:p>
          <a:endParaRPr lang="en-IN"/>
        </a:p>
      </dgm:t>
    </dgm:pt>
    <dgm:pt modelId="{05E27F4C-4110-4AA5-8D41-7FA40EDF8A5E}">
      <dgm:prSet/>
      <dgm:spPr/>
      <dgm:t>
        <a:bodyPr/>
        <a:lstStyle/>
        <a:p>
          <a:r>
            <a:rPr lang="en-IN" dirty="0"/>
            <a:t>Sector Specific </a:t>
          </a:r>
        </a:p>
      </dgm:t>
    </dgm:pt>
    <dgm:pt modelId="{9B5D9925-D67B-46DE-AB62-F7F4A198F565}" type="parTrans" cxnId="{5300AFB7-5306-4AE8-A364-58B6760BED98}">
      <dgm:prSet/>
      <dgm:spPr/>
      <dgm:t>
        <a:bodyPr/>
        <a:lstStyle/>
        <a:p>
          <a:endParaRPr lang="en-IN"/>
        </a:p>
      </dgm:t>
    </dgm:pt>
    <dgm:pt modelId="{0F9D172C-958D-4EE1-87EF-9D6822DC86C4}" type="sibTrans" cxnId="{5300AFB7-5306-4AE8-A364-58B6760BED98}">
      <dgm:prSet/>
      <dgm:spPr/>
      <dgm:t>
        <a:bodyPr/>
        <a:lstStyle/>
        <a:p>
          <a:endParaRPr lang="en-IN"/>
        </a:p>
      </dgm:t>
    </dgm:pt>
    <dgm:pt modelId="{9C626E10-F3C7-41C6-8B9B-FA6318C53306}">
      <dgm:prSet/>
      <dgm:spPr/>
      <dgm:t>
        <a:bodyPr/>
        <a:lstStyle/>
        <a:p>
          <a:r>
            <a:rPr lang="en-US" dirty="0"/>
            <a:t>Based on specific information received from other governmental authorities</a:t>
          </a:r>
          <a:endParaRPr lang="en-IN" dirty="0"/>
        </a:p>
      </dgm:t>
    </dgm:pt>
    <dgm:pt modelId="{E926945B-EB40-41CA-AF7D-06C813916A77}" type="parTrans" cxnId="{27753861-CF19-4411-83D4-25F0E9FE597C}">
      <dgm:prSet/>
      <dgm:spPr/>
      <dgm:t>
        <a:bodyPr/>
        <a:lstStyle/>
        <a:p>
          <a:endParaRPr lang="en-IN"/>
        </a:p>
      </dgm:t>
    </dgm:pt>
    <dgm:pt modelId="{0D3623F9-0887-4FA8-8B28-60D685A7FDAC}" type="sibTrans" cxnId="{27753861-CF19-4411-83D4-25F0E9FE597C}">
      <dgm:prSet/>
      <dgm:spPr/>
      <dgm:t>
        <a:bodyPr/>
        <a:lstStyle/>
        <a:p>
          <a:endParaRPr lang="en-IN"/>
        </a:p>
      </dgm:t>
    </dgm:pt>
    <dgm:pt modelId="{CBA85279-8FE5-44D8-B627-58FAEF516B9F}" type="pres">
      <dgm:prSet presAssocID="{4438C983-4569-410B-BDE0-42EBA4677784}" presName="linear" presStyleCnt="0">
        <dgm:presLayoutVars>
          <dgm:dir/>
          <dgm:animLvl val="lvl"/>
          <dgm:resizeHandles val="exact"/>
        </dgm:presLayoutVars>
      </dgm:prSet>
      <dgm:spPr/>
    </dgm:pt>
    <dgm:pt modelId="{2F35979E-2793-4AC7-9440-9E4A097871DC}" type="pres">
      <dgm:prSet presAssocID="{45B47103-67EC-4EBE-9583-52EC17868150}" presName="parentLin" presStyleCnt="0"/>
      <dgm:spPr/>
    </dgm:pt>
    <dgm:pt modelId="{2D3197F1-B93A-496B-9BBD-96F5B8B8589B}" type="pres">
      <dgm:prSet presAssocID="{45B47103-67EC-4EBE-9583-52EC17868150}" presName="parentLeftMargin" presStyleLbl="node1" presStyleIdx="0" presStyleCnt="8"/>
      <dgm:spPr/>
    </dgm:pt>
    <dgm:pt modelId="{33EF51EC-E2DE-4EA4-B04B-F526350286E4}" type="pres">
      <dgm:prSet presAssocID="{45B47103-67EC-4EBE-9583-52EC17868150}" presName="parentText" presStyleLbl="node1" presStyleIdx="0" presStyleCnt="8">
        <dgm:presLayoutVars>
          <dgm:chMax val="0"/>
          <dgm:bulletEnabled val="1"/>
        </dgm:presLayoutVars>
      </dgm:prSet>
      <dgm:spPr/>
    </dgm:pt>
    <dgm:pt modelId="{BF6D3A00-517E-4531-87A9-ADEC86E5B0C1}" type="pres">
      <dgm:prSet presAssocID="{45B47103-67EC-4EBE-9583-52EC17868150}" presName="negativeSpace" presStyleCnt="0"/>
      <dgm:spPr/>
    </dgm:pt>
    <dgm:pt modelId="{C1AB11D3-6198-4567-A7D3-23A74614F2BC}" type="pres">
      <dgm:prSet presAssocID="{45B47103-67EC-4EBE-9583-52EC17868150}" presName="childText" presStyleLbl="conFgAcc1" presStyleIdx="0" presStyleCnt="8">
        <dgm:presLayoutVars>
          <dgm:bulletEnabled val="1"/>
        </dgm:presLayoutVars>
      </dgm:prSet>
      <dgm:spPr/>
    </dgm:pt>
    <dgm:pt modelId="{136D81A8-27E8-406D-9C78-591CA1DFAF37}" type="pres">
      <dgm:prSet presAssocID="{E4F2EAEF-6A4A-444D-975D-811DBA050593}" presName="spaceBetweenRectangles" presStyleCnt="0"/>
      <dgm:spPr/>
    </dgm:pt>
    <dgm:pt modelId="{6688F75C-6DC1-4883-B826-CA077FF9EEBE}" type="pres">
      <dgm:prSet presAssocID="{DBAC4D73-85D4-4BBD-ACA3-0AE9F78B94FD}" presName="parentLin" presStyleCnt="0"/>
      <dgm:spPr/>
    </dgm:pt>
    <dgm:pt modelId="{7E699EB0-2C05-4C15-A595-4D4D54DE0E99}" type="pres">
      <dgm:prSet presAssocID="{DBAC4D73-85D4-4BBD-ACA3-0AE9F78B94FD}" presName="parentLeftMargin" presStyleLbl="node1" presStyleIdx="0" presStyleCnt="8"/>
      <dgm:spPr/>
    </dgm:pt>
    <dgm:pt modelId="{FCB72E6B-7F6C-4315-B0B9-D9C96289DD17}" type="pres">
      <dgm:prSet presAssocID="{DBAC4D73-85D4-4BBD-ACA3-0AE9F78B94FD}" presName="parentText" presStyleLbl="node1" presStyleIdx="1" presStyleCnt="8">
        <dgm:presLayoutVars>
          <dgm:chMax val="0"/>
          <dgm:bulletEnabled val="1"/>
        </dgm:presLayoutVars>
      </dgm:prSet>
      <dgm:spPr/>
    </dgm:pt>
    <dgm:pt modelId="{DE4581C8-95DD-4FB6-8290-D54693DE14FF}" type="pres">
      <dgm:prSet presAssocID="{DBAC4D73-85D4-4BBD-ACA3-0AE9F78B94FD}" presName="negativeSpace" presStyleCnt="0"/>
      <dgm:spPr/>
    </dgm:pt>
    <dgm:pt modelId="{9CE62834-5C79-4AE6-8888-A40D46D97B7D}" type="pres">
      <dgm:prSet presAssocID="{DBAC4D73-85D4-4BBD-ACA3-0AE9F78B94FD}" presName="childText" presStyleLbl="conFgAcc1" presStyleIdx="1" presStyleCnt="8">
        <dgm:presLayoutVars>
          <dgm:bulletEnabled val="1"/>
        </dgm:presLayoutVars>
      </dgm:prSet>
      <dgm:spPr/>
    </dgm:pt>
    <dgm:pt modelId="{6B17E8E1-8523-4BCF-BD72-21FF272366D6}" type="pres">
      <dgm:prSet presAssocID="{B37F18A1-2875-4FAE-BBD4-D27864B073B7}" presName="spaceBetweenRectangles" presStyleCnt="0"/>
      <dgm:spPr/>
    </dgm:pt>
    <dgm:pt modelId="{5E43E86B-5153-46AE-96D0-972799423C51}" type="pres">
      <dgm:prSet presAssocID="{B8AC0CAD-33D4-4135-8889-8DCD82932E4E}" presName="parentLin" presStyleCnt="0"/>
      <dgm:spPr/>
    </dgm:pt>
    <dgm:pt modelId="{F1BCF5F9-76DD-4EF9-BB23-12DED03882AB}" type="pres">
      <dgm:prSet presAssocID="{B8AC0CAD-33D4-4135-8889-8DCD82932E4E}" presName="parentLeftMargin" presStyleLbl="node1" presStyleIdx="1" presStyleCnt="8"/>
      <dgm:spPr/>
    </dgm:pt>
    <dgm:pt modelId="{F6DC0EE6-FA99-4CED-A3C9-A3AB0441C84A}" type="pres">
      <dgm:prSet presAssocID="{B8AC0CAD-33D4-4135-8889-8DCD82932E4E}" presName="parentText" presStyleLbl="node1" presStyleIdx="2" presStyleCnt="8">
        <dgm:presLayoutVars>
          <dgm:chMax val="0"/>
          <dgm:bulletEnabled val="1"/>
        </dgm:presLayoutVars>
      </dgm:prSet>
      <dgm:spPr/>
    </dgm:pt>
    <dgm:pt modelId="{FBFA298B-AF4A-4F5F-9B51-6ECF665D2653}" type="pres">
      <dgm:prSet presAssocID="{B8AC0CAD-33D4-4135-8889-8DCD82932E4E}" presName="negativeSpace" presStyleCnt="0"/>
      <dgm:spPr/>
    </dgm:pt>
    <dgm:pt modelId="{61098627-74DC-4323-AA52-D388E272D445}" type="pres">
      <dgm:prSet presAssocID="{B8AC0CAD-33D4-4135-8889-8DCD82932E4E}" presName="childText" presStyleLbl="conFgAcc1" presStyleIdx="2" presStyleCnt="8">
        <dgm:presLayoutVars>
          <dgm:bulletEnabled val="1"/>
        </dgm:presLayoutVars>
      </dgm:prSet>
      <dgm:spPr/>
    </dgm:pt>
    <dgm:pt modelId="{9B9C69BC-E1C4-4D34-9C8F-6CFA46A98F21}" type="pres">
      <dgm:prSet presAssocID="{EA76A22D-4B39-491A-859E-1276C28C388D}" presName="spaceBetweenRectangles" presStyleCnt="0"/>
      <dgm:spPr/>
    </dgm:pt>
    <dgm:pt modelId="{F803E776-EAD4-4FBD-BE7A-326F36A2E287}" type="pres">
      <dgm:prSet presAssocID="{9BADB42D-0600-4283-B5B4-FCCA4C5095E2}" presName="parentLin" presStyleCnt="0"/>
      <dgm:spPr/>
    </dgm:pt>
    <dgm:pt modelId="{3DB7E7CE-CE6D-4BE7-8B0F-B08C76D4FF7D}" type="pres">
      <dgm:prSet presAssocID="{9BADB42D-0600-4283-B5B4-FCCA4C5095E2}" presName="parentLeftMargin" presStyleLbl="node1" presStyleIdx="2" presStyleCnt="8"/>
      <dgm:spPr/>
    </dgm:pt>
    <dgm:pt modelId="{996B2CC3-3F97-44FA-B4FD-35C98BCA3B47}" type="pres">
      <dgm:prSet presAssocID="{9BADB42D-0600-4283-B5B4-FCCA4C5095E2}" presName="parentText" presStyleLbl="node1" presStyleIdx="3" presStyleCnt="8">
        <dgm:presLayoutVars>
          <dgm:chMax val="0"/>
          <dgm:bulletEnabled val="1"/>
        </dgm:presLayoutVars>
      </dgm:prSet>
      <dgm:spPr/>
    </dgm:pt>
    <dgm:pt modelId="{2CE14EB1-1F62-416D-B8A6-BC7A9149669B}" type="pres">
      <dgm:prSet presAssocID="{9BADB42D-0600-4283-B5B4-FCCA4C5095E2}" presName="negativeSpace" presStyleCnt="0"/>
      <dgm:spPr/>
    </dgm:pt>
    <dgm:pt modelId="{9744E80D-4AF0-477F-8B16-4A5D540CFE1E}" type="pres">
      <dgm:prSet presAssocID="{9BADB42D-0600-4283-B5B4-FCCA4C5095E2}" presName="childText" presStyleLbl="conFgAcc1" presStyleIdx="3" presStyleCnt="8">
        <dgm:presLayoutVars>
          <dgm:bulletEnabled val="1"/>
        </dgm:presLayoutVars>
      </dgm:prSet>
      <dgm:spPr/>
    </dgm:pt>
    <dgm:pt modelId="{34E6FD7D-6512-4D25-A5D0-3BB5EDF14B45}" type="pres">
      <dgm:prSet presAssocID="{2F0B69DF-2C71-407F-9019-6CC41C7AF99D}" presName="spaceBetweenRectangles" presStyleCnt="0"/>
      <dgm:spPr/>
    </dgm:pt>
    <dgm:pt modelId="{506E777A-3180-4A21-B19D-BC4129333398}" type="pres">
      <dgm:prSet presAssocID="{6861BC9E-0EE2-415C-BBCF-64362534E451}" presName="parentLin" presStyleCnt="0"/>
      <dgm:spPr/>
    </dgm:pt>
    <dgm:pt modelId="{1CBEACD7-1D23-4358-B39E-2320D08C2FE8}" type="pres">
      <dgm:prSet presAssocID="{6861BC9E-0EE2-415C-BBCF-64362534E451}" presName="parentLeftMargin" presStyleLbl="node1" presStyleIdx="3" presStyleCnt="8"/>
      <dgm:spPr/>
    </dgm:pt>
    <dgm:pt modelId="{4CE8CA8F-8B9E-4E6F-910B-83F358B9ECBD}" type="pres">
      <dgm:prSet presAssocID="{6861BC9E-0EE2-415C-BBCF-64362534E451}" presName="parentText" presStyleLbl="node1" presStyleIdx="4" presStyleCnt="8">
        <dgm:presLayoutVars>
          <dgm:chMax val="0"/>
          <dgm:bulletEnabled val="1"/>
        </dgm:presLayoutVars>
      </dgm:prSet>
      <dgm:spPr/>
    </dgm:pt>
    <dgm:pt modelId="{E0F34B0B-8C5E-4D18-801A-E7270EFDBE3C}" type="pres">
      <dgm:prSet presAssocID="{6861BC9E-0EE2-415C-BBCF-64362534E451}" presName="negativeSpace" presStyleCnt="0"/>
      <dgm:spPr/>
    </dgm:pt>
    <dgm:pt modelId="{1E3F47F5-462D-45B5-ADE8-59CE13CF1786}" type="pres">
      <dgm:prSet presAssocID="{6861BC9E-0EE2-415C-BBCF-64362534E451}" presName="childText" presStyleLbl="conFgAcc1" presStyleIdx="4" presStyleCnt="8">
        <dgm:presLayoutVars>
          <dgm:bulletEnabled val="1"/>
        </dgm:presLayoutVars>
      </dgm:prSet>
      <dgm:spPr/>
    </dgm:pt>
    <dgm:pt modelId="{532E52F5-B2CB-4B1E-8DCB-53C01E6BBC22}" type="pres">
      <dgm:prSet presAssocID="{DE464BDB-AA05-45B2-8363-226C2840DD36}" presName="spaceBetweenRectangles" presStyleCnt="0"/>
      <dgm:spPr/>
    </dgm:pt>
    <dgm:pt modelId="{C985EB42-7A20-4206-BD52-33D792DD9464}" type="pres">
      <dgm:prSet presAssocID="{05E27F4C-4110-4AA5-8D41-7FA40EDF8A5E}" presName="parentLin" presStyleCnt="0"/>
      <dgm:spPr/>
    </dgm:pt>
    <dgm:pt modelId="{B0C46F37-86BF-4A25-B404-D8BEB9019A4E}" type="pres">
      <dgm:prSet presAssocID="{05E27F4C-4110-4AA5-8D41-7FA40EDF8A5E}" presName="parentLeftMargin" presStyleLbl="node1" presStyleIdx="4" presStyleCnt="8"/>
      <dgm:spPr/>
    </dgm:pt>
    <dgm:pt modelId="{EFD06F65-7A98-43D8-B9E6-A30241FACD20}" type="pres">
      <dgm:prSet presAssocID="{05E27F4C-4110-4AA5-8D41-7FA40EDF8A5E}" presName="parentText" presStyleLbl="node1" presStyleIdx="5" presStyleCnt="8">
        <dgm:presLayoutVars>
          <dgm:chMax val="0"/>
          <dgm:bulletEnabled val="1"/>
        </dgm:presLayoutVars>
      </dgm:prSet>
      <dgm:spPr/>
    </dgm:pt>
    <dgm:pt modelId="{FF8B4995-C85B-4670-8A96-7B16969CEF32}" type="pres">
      <dgm:prSet presAssocID="{05E27F4C-4110-4AA5-8D41-7FA40EDF8A5E}" presName="negativeSpace" presStyleCnt="0"/>
      <dgm:spPr/>
    </dgm:pt>
    <dgm:pt modelId="{71F50F03-0318-4712-A69A-BC9664680C81}" type="pres">
      <dgm:prSet presAssocID="{05E27F4C-4110-4AA5-8D41-7FA40EDF8A5E}" presName="childText" presStyleLbl="conFgAcc1" presStyleIdx="5" presStyleCnt="8">
        <dgm:presLayoutVars>
          <dgm:bulletEnabled val="1"/>
        </dgm:presLayoutVars>
      </dgm:prSet>
      <dgm:spPr/>
    </dgm:pt>
    <dgm:pt modelId="{A897B13E-F434-4A50-BA0C-3DBC2D0E731C}" type="pres">
      <dgm:prSet presAssocID="{0F9D172C-958D-4EE1-87EF-9D6822DC86C4}" presName="spaceBetweenRectangles" presStyleCnt="0"/>
      <dgm:spPr/>
    </dgm:pt>
    <dgm:pt modelId="{35A5A940-7847-4E0F-90AE-D4D3909D0114}" type="pres">
      <dgm:prSet presAssocID="{9C626E10-F3C7-41C6-8B9B-FA6318C53306}" presName="parentLin" presStyleCnt="0"/>
      <dgm:spPr/>
    </dgm:pt>
    <dgm:pt modelId="{5E6BE992-F767-4494-AD05-E8B8F784110F}" type="pres">
      <dgm:prSet presAssocID="{9C626E10-F3C7-41C6-8B9B-FA6318C53306}" presName="parentLeftMargin" presStyleLbl="node1" presStyleIdx="5" presStyleCnt="8"/>
      <dgm:spPr/>
    </dgm:pt>
    <dgm:pt modelId="{1B9A032C-4721-47CA-8B03-92D1859DE593}" type="pres">
      <dgm:prSet presAssocID="{9C626E10-F3C7-41C6-8B9B-FA6318C53306}" presName="parentText" presStyleLbl="node1" presStyleIdx="6" presStyleCnt="8">
        <dgm:presLayoutVars>
          <dgm:chMax val="0"/>
          <dgm:bulletEnabled val="1"/>
        </dgm:presLayoutVars>
      </dgm:prSet>
      <dgm:spPr/>
    </dgm:pt>
    <dgm:pt modelId="{0AE0C7D0-2DDB-43FD-BD4B-CE21EC360B1D}" type="pres">
      <dgm:prSet presAssocID="{9C626E10-F3C7-41C6-8B9B-FA6318C53306}" presName="negativeSpace" presStyleCnt="0"/>
      <dgm:spPr/>
    </dgm:pt>
    <dgm:pt modelId="{5A769F6C-FB8F-4434-AE0E-01ECD998195C}" type="pres">
      <dgm:prSet presAssocID="{9C626E10-F3C7-41C6-8B9B-FA6318C53306}" presName="childText" presStyleLbl="conFgAcc1" presStyleIdx="6" presStyleCnt="8">
        <dgm:presLayoutVars>
          <dgm:bulletEnabled val="1"/>
        </dgm:presLayoutVars>
      </dgm:prSet>
      <dgm:spPr/>
    </dgm:pt>
    <dgm:pt modelId="{8AF1FADE-0A80-4B9C-9145-364C3DC49CB1}" type="pres">
      <dgm:prSet presAssocID="{0D3623F9-0887-4FA8-8B28-60D685A7FDAC}" presName="spaceBetweenRectangles" presStyleCnt="0"/>
      <dgm:spPr/>
    </dgm:pt>
    <dgm:pt modelId="{8EF2CCEC-B0A6-4229-A6BA-046CAEB43D1F}" type="pres">
      <dgm:prSet presAssocID="{09ED03B6-4095-4664-B4DF-84849C50EB41}" presName="parentLin" presStyleCnt="0"/>
      <dgm:spPr/>
    </dgm:pt>
    <dgm:pt modelId="{CE3FDDA8-3AE4-44B5-9922-7770509E05FE}" type="pres">
      <dgm:prSet presAssocID="{09ED03B6-4095-4664-B4DF-84849C50EB41}" presName="parentLeftMargin" presStyleLbl="node1" presStyleIdx="6" presStyleCnt="8"/>
      <dgm:spPr/>
    </dgm:pt>
    <dgm:pt modelId="{0AE8CD40-53F1-439A-8482-B8DE3275E6E3}" type="pres">
      <dgm:prSet presAssocID="{09ED03B6-4095-4664-B4DF-84849C50EB41}" presName="parentText" presStyleLbl="node1" presStyleIdx="7" presStyleCnt="8">
        <dgm:presLayoutVars>
          <dgm:chMax val="0"/>
          <dgm:bulletEnabled val="1"/>
        </dgm:presLayoutVars>
      </dgm:prSet>
      <dgm:spPr/>
    </dgm:pt>
    <dgm:pt modelId="{6DBFF7F0-0ECD-415E-94F1-60D87695CA99}" type="pres">
      <dgm:prSet presAssocID="{09ED03B6-4095-4664-B4DF-84849C50EB41}" presName="negativeSpace" presStyleCnt="0"/>
      <dgm:spPr/>
    </dgm:pt>
    <dgm:pt modelId="{EC393545-F483-437C-A1A8-68F87558113D}" type="pres">
      <dgm:prSet presAssocID="{09ED03B6-4095-4664-B4DF-84849C50EB41}" presName="childText" presStyleLbl="conFgAcc1" presStyleIdx="7" presStyleCnt="8">
        <dgm:presLayoutVars>
          <dgm:bulletEnabled val="1"/>
        </dgm:presLayoutVars>
      </dgm:prSet>
      <dgm:spPr/>
    </dgm:pt>
  </dgm:ptLst>
  <dgm:cxnLst>
    <dgm:cxn modelId="{1676F90B-8624-4851-94AA-617794962A60}" type="presOf" srcId="{B8AC0CAD-33D4-4135-8889-8DCD82932E4E}" destId="{F1BCF5F9-76DD-4EF9-BB23-12DED03882AB}" srcOrd="0" destOrd="0" presId="urn:microsoft.com/office/officeart/2005/8/layout/list1"/>
    <dgm:cxn modelId="{0E6F060C-B816-47C3-AA80-76C183BB4513}" type="presOf" srcId="{B8AC0CAD-33D4-4135-8889-8DCD82932E4E}" destId="{F6DC0EE6-FA99-4CED-A3C9-A3AB0441C84A}" srcOrd="1" destOrd="0" presId="urn:microsoft.com/office/officeart/2005/8/layout/list1"/>
    <dgm:cxn modelId="{507D4314-A4AA-47CA-A09F-83A4E5CAF9BF}" type="presOf" srcId="{09ED03B6-4095-4664-B4DF-84849C50EB41}" destId="{0AE8CD40-53F1-439A-8482-B8DE3275E6E3}" srcOrd="1" destOrd="0" presId="urn:microsoft.com/office/officeart/2005/8/layout/list1"/>
    <dgm:cxn modelId="{04DC4B24-3E20-4458-B6E0-690DC38EB586}" type="presOf" srcId="{DBAC4D73-85D4-4BBD-ACA3-0AE9F78B94FD}" destId="{FCB72E6B-7F6C-4315-B0B9-D9C96289DD17}" srcOrd="1" destOrd="0" presId="urn:microsoft.com/office/officeart/2005/8/layout/list1"/>
    <dgm:cxn modelId="{BB22AC2A-8BBC-41FF-81E9-F3E6F64A5EB4}" type="presOf" srcId="{05E27F4C-4110-4AA5-8D41-7FA40EDF8A5E}" destId="{EFD06F65-7A98-43D8-B9E6-A30241FACD20}" srcOrd="1" destOrd="0" presId="urn:microsoft.com/office/officeart/2005/8/layout/list1"/>
    <dgm:cxn modelId="{2DACD62F-A227-4846-AED6-1F427AFCC245}" type="presOf" srcId="{45B47103-67EC-4EBE-9583-52EC17868150}" destId="{33EF51EC-E2DE-4EA4-B04B-F526350286E4}" srcOrd="1" destOrd="0" presId="urn:microsoft.com/office/officeart/2005/8/layout/list1"/>
    <dgm:cxn modelId="{D0008E31-635F-4BFB-B924-573A58953919}" type="presOf" srcId="{6861BC9E-0EE2-415C-BBCF-64362534E451}" destId="{1CBEACD7-1D23-4358-B39E-2320D08C2FE8}" srcOrd="0" destOrd="0" presId="urn:microsoft.com/office/officeart/2005/8/layout/list1"/>
    <dgm:cxn modelId="{F483A037-EC67-49F5-8C44-2882EB146CB9}" srcId="{4438C983-4569-410B-BDE0-42EBA4677784}" destId="{DBAC4D73-85D4-4BBD-ACA3-0AE9F78B94FD}" srcOrd="1" destOrd="0" parTransId="{7603B45F-BE8C-4A93-BD59-817CA706EE4B}" sibTransId="{B37F18A1-2875-4FAE-BBD4-D27864B073B7}"/>
    <dgm:cxn modelId="{4E5A4E3C-B8D4-429D-97B9-78213CBC18B6}" srcId="{4438C983-4569-410B-BDE0-42EBA4677784}" destId="{9BADB42D-0600-4283-B5B4-FCCA4C5095E2}" srcOrd="3" destOrd="0" parTransId="{A075712D-757F-4F5D-AF48-0DE72DE068C9}" sibTransId="{2F0B69DF-2C71-407F-9019-6CC41C7AF99D}"/>
    <dgm:cxn modelId="{DFE51B3F-3562-4F52-8907-1EFAE8299814}" type="presOf" srcId="{9BADB42D-0600-4283-B5B4-FCCA4C5095E2}" destId="{996B2CC3-3F97-44FA-B4FD-35C98BCA3B47}" srcOrd="1" destOrd="0" presId="urn:microsoft.com/office/officeart/2005/8/layout/list1"/>
    <dgm:cxn modelId="{27753861-CF19-4411-83D4-25F0E9FE597C}" srcId="{4438C983-4569-410B-BDE0-42EBA4677784}" destId="{9C626E10-F3C7-41C6-8B9B-FA6318C53306}" srcOrd="6" destOrd="0" parTransId="{E926945B-EB40-41CA-AF7D-06C813916A77}" sibTransId="{0D3623F9-0887-4FA8-8B28-60D685A7FDAC}"/>
    <dgm:cxn modelId="{85366842-CECF-4498-92F8-C9DD30B9BCB8}" type="presOf" srcId="{4438C983-4569-410B-BDE0-42EBA4677784}" destId="{CBA85279-8FE5-44D8-B627-58FAEF516B9F}" srcOrd="0" destOrd="0" presId="urn:microsoft.com/office/officeart/2005/8/layout/list1"/>
    <dgm:cxn modelId="{E7B7EB51-1EFA-48BD-983A-E551BE85671D}" srcId="{4438C983-4569-410B-BDE0-42EBA4677784}" destId="{45B47103-67EC-4EBE-9583-52EC17868150}" srcOrd="0" destOrd="0" parTransId="{05997F80-4B28-4740-9358-D9030943B156}" sibTransId="{E4F2EAEF-6A4A-444D-975D-811DBA050593}"/>
    <dgm:cxn modelId="{DDB98A82-7797-4AF9-AD30-1A27258A5966}" type="presOf" srcId="{6861BC9E-0EE2-415C-BBCF-64362534E451}" destId="{4CE8CA8F-8B9E-4E6F-910B-83F358B9ECBD}" srcOrd="1" destOrd="0" presId="urn:microsoft.com/office/officeart/2005/8/layout/list1"/>
    <dgm:cxn modelId="{D62E5986-E534-4F46-BEC2-003A1CAF17EA}" srcId="{4438C983-4569-410B-BDE0-42EBA4677784}" destId="{B8AC0CAD-33D4-4135-8889-8DCD82932E4E}" srcOrd="2" destOrd="0" parTransId="{7F0358B1-EFE7-4E0A-8706-346D91ACAC01}" sibTransId="{EA76A22D-4B39-491A-859E-1276C28C388D}"/>
    <dgm:cxn modelId="{4648FE86-AA8D-44FB-8F3F-B50FF9EAD18F}" type="presOf" srcId="{DBAC4D73-85D4-4BBD-ACA3-0AE9F78B94FD}" destId="{7E699EB0-2C05-4C15-A595-4D4D54DE0E99}" srcOrd="0" destOrd="0" presId="urn:microsoft.com/office/officeart/2005/8/layout/list1"/>
    <dgm:cxn modelId="{7175C294-82AD-4CED-8743-AC42D95B6067}" type="presOf" srcId="{09ED03B6-4095-4664-B4DF-84849C50EB41}" destId="{CE3FDDA8-3AE4-44B5-9922-7770509E05FE}" srcOrd="0" destOrd="0" presId="urn:microsoft.com/office/officeart/2005/8/layout/list1"/>
    <dgm:cxn modelId="{98E42C9A-B830-4829-9CCE-1CB1731EF9C7}" type="presOf" srcId="{9C626E10-F3C7-41C6-8B9B-FA6318C53306}" destId="{5E6BE992-F767-4494-AD05-E8B8F784110F}" srcOrd="0" destOrd="0" presId="urn:microsoft.com/office/officeart/2005/8/layout/list1"/>
    <dgm:cxn modelId="{AC8609AF-266A-4153-ADC6-2F4A54F51B2B}" srcId="{4438C983-4569-410B-BDE0-42EBA4677784}" destId="{09ED03B6-4095-4664-B4DF-84849C50EB41}" srcOrd="7" destOrd="0" parTransId="{841C23EA-6C20-4117-9519-9C7248BBC504}" sibTransId="{BBD8FFB2-C858-46AB-B689-65B81679A83D}"/>
    <dgm:cxn modelId="{4CA68EB3-5C9C-40DE-BCBE-FF130C82BBB9}" srcId="{4438C983-4569-410B-BDE0-42EBA4677784}" destId="{6861BC9E-0EE2-415C-BBCF-64362534E451}" srcOrd="4" destOrd="0" parTransId="{B582D0F6-3EAF-4221-A5BF-264F18906C23}" sibTransId="{DE464BDB-AA05-45B2-8363-226C2840DD36}"/>
    <dgm:cxn modelId="{5300AFB7-5306-4AE8-A364-58B6760BED98}" srcId="{4438C983-4569-410B-BDE0-42EBA4677784}" destId="{05E27F4C-4110-4AA5-8D41-7FA40EDF8A5E}" srcOrd="5" destOrd="0" parTransId="{9B5D9925-D67B-46DE-AB62-F7F4A198F565}" sibTransId="{0F9D172C-958D-4EE1-87EF-9D6822DC86C4}"/>
    <dgm:cxn modelId="{97F45FC6-7EF1-43F9-B42B-8062ABD5BC40}" type="presOf" srcId="{45B47103-67EC-4EBE-9583-52EC17868150}" destId="{2D3197F1-B93A-496B-9BBD-96F5B8B8589B}" srcOrd="0" destOrd="0" presId="urn:microsoft.com/office/officeart/2005/8/layout/list1"/>
    <dgm:cxn modelId="{722EA2E4-BBBF-423D-BC0C-8AD6BE60473A}" type="presOf" srcId="{05E27F4C-4110-4AA5-8D41-7FA40EDF8A5E}" destId="{B0C46F37-86BF-4A25-B404-D8BEB9019A4E}" srcOrd="0" destOrd="0" presId="urn:microsoft.com/office/officeart/2005/8/layout/list1"/>
    <dgm:cxn modelId="{1D11B6E9-04C5-4F41-9A18-E9D09C2B1F74}" type="presOf" srcId="{9BADB42D-0600-4283-B5B4-FCCA4C5095E2}" destId="{3DB7E7CE-CE6D-4BE7-8B0F-B08C76D4FF7D}" srcOrd="0" destOrd="0" presId="urn:microsoft.com/office/officeart/2005/8/layout/list1"/>
    <dgm:cxn modelId="{4EE618F5-A6A3-436D-B3BF-53063AFF9F1E}" type="presOf" srcId="{9C626E10-F3C7-41C6-8B9B-FA6318C53306}" destId="{1B9A032C-4721-47CA-8B03-92D1859DE593}" srcOrd="1" destOrd="0" presId="urn:microsoft.com/office/officeart/2005/8/layout/list1"/>
    <dgm:cxn modelId="{135D6A5D-9E5C-45A1-8486-322D25DEE025}" type="presParOf" srcId="{CBA85279-8FE5-44D8-B627-58FAEF516B9F}" destId="{2F35979E-2793-4AC7-9440-9E4A097871DC}" srcOrd="0" destOrd="0" presId="urn:microsoft.com/office/officeart/2005/8/layout/list1"/>
    <dgm:cxn modelId="{F2B9568E-52DC-458E-8F96-54BC205D99AF}" type="presParOf" srcId="{2F35979E-2793-4AC7-9440-9E4A097871DC}" destId="{2D3197F1-B93A-496B-9BBD-96F5B8B8589B}" srcOrd="0" destOrd="0" presId="urn:microsoft.com/office/officeart/2005/8/layout/list1"/>
    <dgm:cxn modelId="{7146A277-15DD-4731-97BB-CB966B941CCF}" type="presParOf" srcId="{2F35979E-2793-4AC7-9440-9E4A097871DC}" destId="{33EF51EC-E2DE-4EA4-B04B-F526350286E4}" srcOrd="1" destOrd="0" presId="urn:microsoft.com/office/officeart/2005/8/layout/list1"/>
    <dgm:cxn modelId="{1B3330FD-7804-4A61-A7D9-2CACE67515A8}" type="presParOf" srcId="{CBA85279-8FE5-44D8-B627-58FAEF516B9F}" destId="{BF6D3A00-517E-4531-87A9-ADEC86E5B0C1}" srcOrd="1" destOrd="0" presId="urn:microsoft.com/office/officeart/2005/8/layout/list1"/>
    <dgm:cxn modelId="{92B413EB-E324-450D-8535-17C716B6426E}" type="presParOf" srcId="{CBA85279-8FE5-44D8-B627-58FAEF516B9F}" destId="{C1AB11D3-6198-4567-A7D3-23A74614F2BC}" srcOrd="2" destOrd="0" presId="urn:microsoft.com/office/officeart/2005/8/layout/list1"/>
    <dgm:cxn modelId="{6F9339E2-DC61-4F1C-B477-63F83B49FA6C}" type="presParOf" srcId="{CBA85279-8FE5-44D8-B627-58FAEF516B9F}" destId="{136D81A8-27E8-406D-9C78-591CA1DFAF37}" srcOrd="3" destOrd="0" presId="urn:microsoft.com/office/officeart/2005/8/layout/list1"/>
    <dgm:cxn modelId="{B1E46E93-2B35-4C51-A74C-654F369665AB}" type="presParOf" srcId="{CBA85279-8FE5-44D8-B627-58FAEF516B9F}" destId="{6688F75C-6DC1-4883-B826-CA077FF9EEBE}" srcOrd="4" destOrd="0" presId="urn:microsoft.com/office/officeart/2005/8/layout/list1"/>
    <dgm:cxn modelId="{E8AF0898-5286-49E6-A339-D60A9AC1AD93}" type="presParOf" srcId="{6688F75C-6DC1-4883-B826-CA077FF9EEBE}" destId="{7E699EB0-2C05-4C15-A595-4D4D54DE0E99}" srcOrd="0" destOrd="0" presId="urn:microsoft.com/office/officeart/2005/8/layout/list1"/>
    <dgm:cxn modelId="{97EC0480-C137-41A1-89AE-68C05C3689D1}" type="presParOf" srcId="{6688F75C-6DC1-4883-B826-CA077FF9EEBE}" destId="{FCB72E6B-7F6C-4315-B0B9-D9C96289DD17}" srcOrd="1" destOrd="0" presId="urn:microsoft.com/office/officeart/2005/8/layout/list1"/>
    <dgm:cxn modelId="{56146D6B-EF36-4A64-BC48-6E2D1BA9DD5A}" type="presParOf" srcId="{CBA85279-8FE5-44D8-B627-58FAEF516B9F}" destId="{DE4581C8-95DD-4FB6-8290-D54693DE14FF}" srcOrd="5" destOrd="0" presId="urn:microsoft.com/office/officeart/2005/8/layout/list1"/>
    <dgm:cxn modelId="{D84D1040-7F84-4D69-8EC8-BA63D4B90708}" type="presParOf" srcId="{CBA85279-8FE5-44D8-B627-58FAEF516B9F}" destId="{9CE62834-5C79-4AE6-8888-A40D46D97B7D}" srcOrd="6" destOrd="0" presId="urn:microsoft.com/office/officeart/2005/8/layout/list1"/>
    <dgm:cxn modelId="{1FBE87D4-BF38-4311-895E-163DCDE971DA}" type="presParOf" srcId="{CBA85279-8FE5-44D8-B627-58FAEF516B9F}" destId="{6B17E8E1-8523-4BCF-BD72-21FF272366D6}" srcOrd="7" destOrd="0" presId="urn:microsoft.com/office/officeart/2005/8/layout/list1"/>
    <dgm:cxn modelId="{98865534-E076-47A8-8EE6-8A5657286067}" type="presParOf" srcId="{CBA85279-8FE5-44D8-B627-58FAEF516B9F}" destId="{5E43E86B-5153-46AE-96D0-972799423C51}" srcOrd="8" destOrd="0" presId="urn:microsoft.com/office/officeart/2005/8/layout/list1"/>
    <dgm:cxn modelId="{2F14542F-B406-4BE3-A7A7-21C811D77018}" type="presParOf" srcId="{5E43E86B-5153-46AE-96D0-972799423C51}" destId="{F1BCF5F9-76DD-4EF9-BB23-12DED03882AB}" srcOrd="0" destOrd="0" presId="urn:microsoft.com/office/officeart/2005/8/layout/list1"/>
    <dgm:cxn modelId="{F93046D8-DF55-4F6B-BC83-AF4BE46D2899}" type="presParOf" srcId="{5E43E86B-5153-46AE-96D0-972799423C51}" destId="{F6DC0EE6-FA99-4CED-A3C9-A3AB0441C84A}" srcOrd="1" destOrd="0" presId="urn:microsoft.com/office/officeart/2005/8/layout/list1"/>
    <dgm:cxn modelId="{AA3A92FF-F6DA-4753-8C05-5054C76F43AD}" type="presParOf" srcId="{CBA85279-8FE5-44D8-B627-58FAEF516B9F}" destId="{FBFA298B-AF4A-4F5F-9B51-6ECF665D2653}" srcOrd="9" destOrd="0" presId="urn:microsoft.com/office/officeart/2005/8/layout/list1"/>
    <dgm:cxn modelId="{35EC96E8-3E12-4C95-A2CD-C6D76F445507}" type="presParOf" srcId="{CBA85279-8FE5-44D8-B627-58FAEF516B9F}" destId="{61098627-74DC-4323-AA52-D388E272D445}" srcOrd="10" destOrd="0" presId="urn:microsoft.com/office/officeart/2005/8/layout/list1"/>
    <dgm:cxn modelId="{E8DEF109-BBE8-4DCE-80FF-78FCBD182DAB}" type="presParOf" srcId="{CBA85279-8FE5-44D8-B627-58FAEF516B9F}" destId="{9B9C69BC-E1C4-4D34-9C8F-6CFA46A98F21}" srcOrd="11" destOrd="0" presId="urn:microsoft.com/office/officeart/2005/8/layout/list1"/>
    <dgm:cxn modelId="{6C3B23AE-E5C7-438A-A5BA-3C94323592A4}" type="presParOf" srcId="{CBA85279-8FE5-44D8-B627-58FAEF516B9F}" destId="{F803E776-EAD4-4FBD-BE7A-326F36A2E287}" srcOrd="12" destOrd="0" presId="urn:microsoft.com/office/officeart/2005/8/layout/list1"/>
    <dgm:cxn modelId="{29C49F6A-DE5C-4AA7-A215-F0C919097ABA}" type="presParOf" srcId="{F803E776-EAD4-4FBD-BE7A-326F36A2E287}" destId="{3DB7E7CE-CE6D-4BE7-8B0F-B08C76D4FF7D}" srcOrd="0" destOrd="0" presId="urn:microsoft.com/office/officeart/2005/8/layout/list1"/>
    <dgm:cxn modelId="{3955E2ED-DBC9-4A73-9075-6B7558AB3F49}" type="presParOf" srcId="{F803E776-EAD4-4FBD-BE7A-326F36A2E287}" destId="{996B2CC3-3F97-44FA-B4FD-35C98BCA3B47}" srcOrd="1" destOrd="0" presId="urn:microsoft.com/office/officeart/2005/8/layout/list1"/>
    <dgm:cxn modelId="{6B246ADE-2413-44AD-9BE3-0D083C228F06}" type="presParOf" srcId="{CBA85279-8FE5-44D8-B627-58FAEF516B9F}" destId="{2CE14EB1-1F62-416D-B8A6-BC7A9149669B}" srcOrd="13" destOrd="0" presId="urn:microsoft.com/office/officeart/2005/8/layout/list1"/>
    <dgm:cxn modelId="{50B4346C-A456-4313-AFE2-5D22B8B91AA4}" type="presParOf" srcId="{CBA85279-8FE5-44D8-B627-58FAEF516B9F}" destId="{9744E80D-4AF0-477F-8B16-4A5D540CFE1E}" srcOrd="14" destOrd="0" presId="urn:microsoft.com/office/officeart/2005/8/layout/list1"/>
    <dgm:cxn modelId="{63C51497-A8E0-4D4B-8BA8-E3219A2A4EC0}" type="presParOf" srcId="{CBA85279-8FE5-44D8-B627-58FAEF516B9F}" destId="{34E6FD7D-6512-4D25-A5D0-3BB5EDF14B45}" srcOrd="15" destOrd="0" presId="urn:microsoft.com/office/officeart/2005/8/layout/list1"/>
    <dgm:cxn modelId="{442B7C20-6906-4886-94C7-F0B0F74E7665}" type="presParOf" srcId="{CBA85279-8FE5-44D8-B627-58FAEF516B9F}" destId="{506E777A-3180-4A21-B19D-BC4129333398}" srcOrd="16" destOrd="0" presId="urn:microsoft.com/office/officeart/2005/8/layout/list1"/>
    <dgm:cxn modelId="{F2254DEF-3267-4A91-A5F4-29C04F059588}" type="presParOf" srcId="{506E777A-3180-4A21-B19D-BC4129333398}" destId="{1CBEACD7-1D23-4358-B39E-2320D08C2FE8}" srcOrd="0" destOrd="0" presId="urn:microsoft.com/office/officeart/2005/8/layout/list1"/>
    <dgm:cxn modelId="{F7958F2E-9219-4DCC-91FE-746F55CC8E25}" type="presParOf" srcId="{506E777A-3180-4A21-B19D-BC4129333398}" destId="{4CE8CA8F-8B9E-4E6F-910B-83F358B9ECBD}" srcOrd="1" destOrd="0" presId="urn:microsoft.com/office/officeart/2005/8/layout/list1"/>
    <dgm:cxn modelId="{C6A6FB07-78A9-4E8E-9EFF-551F852D9BD6}" type="presParOf" srcId="{CBA85279-8FE5-44D8-B627-58FAEF516B9F}" destId="{E0F34B0B-8C5E-4D18-801A-E7270EFDBE3C}" srcOrd="17" destOrd="0" presId="urn:microsoft.com/office/officeart/2005/8/layout/list1"/>
    <dgm:cxn modelId="{6CAD974B-2CC7-407C-8DE2-2C1AE0D23803}" type="presParOf" srcId="{CBA85279-8FE5-44D8-B627-58FAEF516B9F}" destId="{1E3F47F5-462D-45B5-ADE8-59CE13CF1786}" srcOrd="18" destOrd="0" presId="urn:microsoft.com/office/officeart/2005/8/layout/list1"/>
    <dgm:cxn modelId="{B185D076-E15C-4882-BC0C-8F02613369E7}" type="presParOf" srcId="{CBA85279-8FE5-44D8-B627-58FAEF516B9F}" destId="{532E52F5-B2CB-4B1E-8DCB-53C01E6BBC22}" srcOrd="19" destOrd="0" presId="urn:microsoft.com/office/officeart/2005/8/layout/list1"/>
    <dgm:cxn modelId="{10C1FD3A-4414-4394-8B86-D9377C351C09}" type="presParOf" srcId="{CBA85279-8FE5-44D8-B627-58FAEF516B9F}" destId="{C985EB42-7A20-4206-BD52-33D792DD9464}" srcOrd="20" destOrd="0" presId="urn:microsoft.com/office/officeart/2005/8/layout/list1"/>
    <dgm:cxn modelId="{26B3E265-5CF0-42B4-9A2F-8F04D3584839}" type="presParOf" srcId="{C985EB42-7A20-4206-BD52-33D792DD9464}" destId="{B0C46F37-86BF-4A25-B404-D8BEB9019A4E}" srcOrd="0" destOrd="0" presId="urn:microsoft.com/office/officeart/2005/8/layout/list1"/>
    <dgm:cxn modelId="{6A15360A-B0E7-4F71-B94F-A41EEA4388F5}" type="presParOf" srcId="{C985EB42-7A20-4206-BD52-33D792DD9464}" destId="{EFD06F65-7A98-43D8-B9E6-A30241FACD20}" srcOrd="1" destOrd="0" presId="urn:microsoft.com/office/officeart/2005/8/layout/list1"/>
    <dgm:cxn modelId="{52816DFE-1638-4001-8E47-A763DBE44A20}" type="presParOf" srcId="{CBA85279-8FE5-44D8-B627-58FAEF516B9F}" destId="{FF8B4995-C85B-4670-8A96-7B16969CEF32}" srcOrd="21" destOrd="0" presId="urn:microsoft.com/office/officeart/2005/8/layout/list1"/>
    <dgm:cxn modelId="{94C0E0DB-BC8D-4BE6-9AE8-7BF20513C6AD}" type="presParOf" srcId="{CBA85279-8FE5-44D8-B627-58FAEF516B9F}" destId="{71F50F03-0318-4712-A69A-BC9664680C81}" srcOrd="22" destOrd="0" presId="urn:microsoft.com/office/officeart/2005/8/layout/list1"/>
    <dgm:cxn modelId="{C4DBD17E-0AAF-4254-94BC-F9294C0EAB86}" type="presParOf" srcId="{CBA85279-8FE5-44D8-B627-58FAEF516B9F}" destId="{A897B13E-F434-4A50-BA0C-3DBC2D0E731C}" srcOrd="23" destOrd="0" presId="urn:microsoft.com/office/officeart/2005/8/layout/list1"/>
    <dgm:cxn modelId="{762477CF-5AFD-4EF2-AB3C-20A597A12ACF}" type="presParOf" srcId="{CBA85279-8FE5-44D8-B627-58FAEF516B9F}" destId="{35A5A940-7847-4E0F-90AE-D4D3909D0114}" srcOrd="24" destOrd="0" presId="urn:microsoft.com/office/officeart/2005/8/layout/list1"/>
    <dgm:cxn modelId="{7FACC3A8-52FB-40B6-98E7-80DFB1259EA9}" type="presParOf" srcId="{35A5A940-7847-4E0F-90AE-D4D3909D0114}" destId="{5E6BE992-F767-4494-AD05-E8B8F784110F}" srcOrd="0" destOrd="0" presId="urn:microsoft.com/office/officeart/2005/8/layout/list1"/>
    <dgm:cxn modelId="{6D617730-24F1-4CFC-BC39-2EC7D6C7768D}" type="presParOf" srcId="{35A5A940-7847-4E0F-90AE-D4D3909D0114}" destId="{1B9A032C-4721-47CA-8B03-92D1859DE593}" srcOrd="1" destOrd="0" presId="urn:microsoft.com/office/officeart/2005/8/layout/list1"/>
    <dgm:cxn modelId="{DB5F4716-F578-48F5-B910-B686E826BD53}" type="presParOf" srcId="{CBA85279-8FE5-44D8-B627-58FAEF516B9F}" destId="{0AE0C7D0-2DDB-43FD-BD4B-CE21EC360B1D}" srcOrd="25" destOrd="0" presId="urn:microsoft.com/office/officeart/2005/8/layout/list1"/>
    <dgm:cxn modelId="{D279C3DF-6618-468E-90FA-83EAB1633F5A}" type="presParOf" srcId="{CBA85279-8FE5-44D8-B627-58FAEF516B9F}" destId="{5A769F6C-FB8F-4434-AE0E-01ECD998195C}" srcOrd="26" destOrd="0" presId="urn:microsoft.com/office/officeart/2005/8/layout/list1"/>
    <dgm:cxn modelId="{46E8692E-5BB3-45AF-9B53-45DAAD4ADA8E}" type="presParOf" srcId="{CBA85279-8FE5-44D8-B627-58FAEF516B9F}" destId="{8AF1FADE-0A80-4B9C-9145-364C3DC49CB1}" srcOrd="27" destOrd="0" presId="urn:microsoft.com/office/officeart/2005/8/layout/list1"/>
    <dgm:cxn modelId="{D7F3FF23-FE50-40CA-BCEE-114897F75A7F}" type="presParOf" srcId="{CBA85279-8FE5-44D8-B627-58FAEF516B9F}" destId="{8EF2CCEC-B0A6-4229-A6BA-046CAEB43D1F}" srcOrd="28" destOrd="0" presId="urn:microsoft.com/office/officeart/2005/8/layout/list1"/>
    <dgm:cxn modelId="{2C924179-47A5-40E6-AB92-88D7BE4A9264}" type="presParOf" srcId="{8EF2CCEC-B0A6-4229-A6BA-046CAEB43D1F}" destId="{CE3FDDA8-3AE4-44B5-9922-7770509E05FE}" srcOrd="0" destOrd="0" presId="urn:microsoft.com/office/officeart/2005/8/layout/list1"/>
    <dgm:cxn modelId="{4997ACCB-ECA9-4E69-BB24-57DE93762A7A}" type="presParOf" srcId="{8EF2CCEC-B0A6-4229-A6BA-046CAEB43D1F}" destId="{0AE8CD40-53F1-439A-8482-B8DE3275E6E3}" srcOrd="1" destOrd="0" presId="urn:microsoft.com/office/officeart/2005/8/layout/list1"/>
    <dgm:cxn modelId="{D135EC5D-389E-442D-ACF6-73C7E6A95B92}" type="presParOf" srcId="{CBA85279-8FE5-44D8-B627-58FAEF516B9F}" destId="{6DBFF7F0-0ECD-415E-94F1-60D87695CA99}" srcOrd="29" destOrd="0" presId="urn:microsoft.com/office/officeart/2005/8/layout/list1"/>
    <dgm:cxn modelId="{2E1F8765-B1CC-4818-9248-3C073B078B23}" type="presParOf" srcId="{CBA85279-8FE5-44D8-B627-58FAEF516B9F}" destId="{EC393545-F483-437C-A1A8-68F87558113D}"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AFB4C-2EFD-4971-9D85-AF5AAEA81115}">
      <dsp:nvSpPr>
        <dsp:cNvPr id="0" name=""/>
        <dsp:cNvSpPr/>
      </dsp:nvSpPr>
      <dsp:spPr>
        <a:xfrm>
          <a:off x="525553" y="2786"/>
          <a:ext cx="1732435" cy="1839292"/>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IN" sz="1800" kern="1200" dirty="0"/>
            <a:t>ASMT (Ch-XII) Sec 59-64)</a:t>
          </a:r>
        </a:p>
      </dsp:txBody>
      <dsp:txXfrm>
        <a:off x="525553" y="2786"/>
        <a:ext cx="1732435" cy="1839292"/>
      </dsp:txXfrm>
    </dsp:sp>
    <dsp:sp modelId="{12916879-C573-4413-8C11-45FB65CFF69E}">
      <dsp:nvSpPr>
        <dsp:cNvPr id="0" name=""/>
        <dsp:cNvSpPr/>
      </dsp:nvSpPr>
      <dsp:spPr>
        <a:xfrm>
          <a:off x="719193" y="1934043"/>
          <a:ext cx="1345154" cy="1839292"/>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IN" sz="1800" kern="1200" dirty="0"/>
            <a:t>ADT (Ch XIII) Sec 65-66</a:t>
          </a:r>
        </a:p>
      </dsp:txBody>
      <dsp:txXfrm>
        <a:off x="719193" y="1934043"/>
        <a:ext cx="1345154" cy="1839292"/>
      </dsp:txXfrm>
    </dsp:sp>
    <dsp:sp modelId="{9FC236F3-342A-4C9C-BD78-923615DB1115}">
      <dsp:nvSpPr>
        <dsp:cNvPr id="0" name=""/>
        <dsp:cNvSpPr/>
      </dsp:nvSpPr>
      <dsp:spPr>
        <a:xfrm>
          <a:off x="810633" y="3865300"/>
          <a:ext cx="1162274" cy="1839292"/>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IN" sz="1800" kern="1200" dirty="0"/>
            <a:t>INS (Ch XIV) Sec 67-72) </a:t>
          </a:r>
        </a:p>
      </dsp:txBody>
      <dsp:txXfrm>
        <a:off x="810633" y="3865300"/>
        <a:ext cx="1162274" cy="18392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A7186-E3E9-4665-B725-455BF883ED68}">
      <dsp:nvSpPr>
        <dsp:cNvPr id="0" name=""/>
        <dsp:cNvSpPr/>
      </dsp:nvSpPr>
      <dsp:spPr>
        <a:xfrm rot="16200000">
          <a:off x="-2612685" y="3964600"/>
          <a:ext cx="6026914" cy="632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7798" bIns="0" numCol="1" spcCol="1270" anchor="t" anchorCtr="0">
          <a:noAutofit/>
        </a:bodyPr>
        <a:lstStyle/>
        <a:p>
          <a:pPr marL="0" lvl="0" indent="0" algn="r" defTabSz="711200">
            <a:lnSpc>
              <a:spcPct val="90000"/>
            </a:lnSpc>
            <a:spcBef>
              <a:spcPct val="0"/>
            </a:spcBef>
            <a:spcAft>
              <a:spcPct val="35000"/>
            </a:spcAft>
            <a:buNone/>
          </a:pPr>
          <a:r>
            <a:rPr lang="en-IN" sz="1600" b="1" kern="1200" dirty="0">
              <a:solidFill>
                <a:schemeClr val="tx1"/>
              </a:solidFill>
            </a:rPr>
            <a:t>Input Tax Credit</a:t>
          </a:r>
        </a:p>
        <a:p>
          <a:pPr marL="0" lvl="0" indent="0" algn="r" defTabSz="711200">
            <a:lnSpc>
              <a:spcPct val="90000"/>
            </a:lnSpc>
            <a:spcBef>
              <a:spcPct val="0"/>
            </a:spcBef>
            <a:spcAft>
              <a:spcPct val="35000"/>
            </a:spcAft>
            <a:buNone/>
          </a:pPr>
          <a:r>
            <a:rPr lang="en-IN" sz="1600" b="1" kern="1200" dirty="0">
              <a:solidFill>
                <a:schemeClr val="tx1"/>
              </a:solidFill>
            </a:rPr>
            <a:t> </a:t>
          </a:r>
          <a:r>
            <a:rPr lang="en-IN" sz="1600" b="1" kern="1200" dirty="0">
              <a:solidFill>
                <a:srgbClr val="FF0000"/>
              </a:solidFill>
            </a:rPr>
            <a:t>Highest Risk Area</a:t>
          </a:r>
          <a:endParaRPr lang="en-IN" sz="1600" kern="1200" dirty="0"/>
        </a:p>
      </dsp:txBody>
      <dsp:txXfrm>
        <a:off x="-2612685" y="3964600"/>
        <a:ext cx="6026914" cy="632463"/>
      </dsp:txXfrm>
    </dsp:sp>
    <dsp:sp modelId="{4E36AE01-A42A-4AF5-9F4B-71AD5661FA39}">
      <dsp:nvSpPr>
        <dsp:cNvPr id="0" name=""/>
        <dsp:cNvSpPr/>
      </dsp:nvSpPr>
      <dsp:spPr>
        <a:xfrm>
          <a:off x="717003" y="1267375"/>
          <a:ext cx="3150338" cy="6026914"/>
        </a:xfrm>
        <a:prstGeom prst="rect">
          <a:avLst/>
        </a:prstGeom>
        <a:solidFill>
          <a:schemeClr val="accent1">
            <a:shade val="8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57798" rIns="113792" bIns="113792"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endParaRPr lang="en-IN" sz="1600" b="1" kern="1200" dirty="0"/>
        </a:p>
        <a:p>
          <a:pPr marL="171450" lvl="1" indent="-171450" algn="l" defTabSz="711200">
            <a:lnSpc>
              <a:spcPct val="90000"/>
            </a:lnSpc>
            <a:spcBef>
              <a:spcPct val="0"/>
            </a:spcBef>
            <a:spcAft>
              <a:spcPct val="15000"/>
            </a:spcAft>
            <a:buFont typeface="Wingdings" panose="05000000000000000000" pitchFamily="2" charset="2"/>
            <a:buChar char="§"/>
          </a:pPr>
          <a:r>
            <a:rPr lang="en-US" sz="1600" b="1" kern="1200" dirty="0"/>
            <a:t>ITC mismatch (GSTR 3B Vs GSTR-2B vs Books )</a:t>
          </a:r>
        </a:p>
        <a:p>
          <a:pPr marL="171450" lvl="1" indent="-171450" algn="l" defTabSz="711200">
            <a:lnSpc>
              <a:spcPct val="90000"/>
            </a:lnSpc>
            <a:spcBef>
              <a:spcPct val="0"/>
            </a:spcBef>
            <a:spcAft>
              <a:spcPct val="15000"/>
            </a:spcAft>
            <a:buFont typeface="Wingdings" panose="05000000000000000000" pitchFamily="2" charset="2"/>
            <a:buChar char="§"/>
          </a:pPr>
          <a:endParaRPr lang="en-US" sz="1600" b="1" kern="1200" dirty="0"/>
        </a:p>
        <a:p>
          <a:pPr marL="171450" lvl="1" indent="-171450" algn="l" defTabSz="711200">
            <a:lnSpc>
              <a:spcPct val="90000"/>
            </a:lnSpc>
            <a:spcBef>
              <a:spcPct val="0"/>
            </a:spcBef>
            <a:spcAft>
              <a:spcPct val="15000"/>
            </a:spcAft>
            <a:buFont typeface="Wingdings" panose="05000000000000000000" pitchFamily="2" charset="2"/>
            <a:buChar char="§"/>
          </a:pPr>
          <a:r>
            <a:rPr lang="en-US" sz="1600" b="1" kern="1200" dirty="0"/>
            <a:t>ITC from non-filers/suspended dealers</a:t>
          </a:r>
        </a:p>
        <a:p>
          <a:pPr marL="171450" lvl="1" indent="-171450" algn="l" defTabSz="711200">
            <a:lnSpc>
              <a:spcPct val="90000"/>
            </a:lnSpc>
            <a:spcBef>
              <a:spcPct val="0"/>
            </a:spcBef>
            <a:spcAft>
              <a:spcPct val="15000"/>
            </a:spcAft>
            <a:buFont typeface="Wingdings" panose="05000000000000000000" pitchFamily="2" charset="2"/>
            <a:buChar char="§"/>
          </a:pPr>
          <a:endParaRPr lang="en-US" sz="1600" b="1" kern="1200" dirty="0"/>
        </a:p>
        <a:p>
          <a:pPr marL="171450" lvl="1" indent="-171450" algn="l" defTabSz="711200">
            <a:lnSpc>
              <a:spcPct val="90000"/>
            </a:lnSpc>
            <a:spcBef>
              <a:spcPct val="0"/>
            </a:spcBef>
            <a:spcAft>
              <a:spcPct val="15000"/>
            </a:spcAft>
            <a:buFont typeface="Wingdings" panose="05000000000000000000" pitchFamily="2" charset="2"/>
            <a:buChar char="§"/>
          </a:pPr>
          <a:r>
            <a:rPr lang="en-US" sz="1600" b="1" kern="1200" dirty="0"/>
            <a:t>Blocked credit u/s 17(5)</a:t>
          </a:r>
        </a:p>
        <a:p>
          <a:pPr marL="171450" lvl="1" indent="-171450" algn="l" defTabSz="711200">
            <a:lnSpc>
              <a:spcPct val="90000"/>
            </a:lnSpc>
            <a:spcBef>
              <a:spcPct val="0"/>
            </a:spcBef>
            <a:spcAft>
              <a:spcPct val="15000"/>
            </a:spcAft>
            <a:buFont typeface="Wingdings" panose="05000000000000000000" pitchFamily="2" charset="2"/>
            <a:buChar char="§"/>
          </a:pPr>
          <a:endParaRPr lang="en-US" sz="1600" b="1" kern="1200" dirty="0"/>
        </a:p>
        <a:p>
          <a:pPr marL="171450" lvl="1" indent="-171450" algn="l" defTabSz="711200">
            <a:lnSpc>
              <a:spcPct val="90000"/>
            </a:lnSpc>
            <a:spcBef>
              <a:spcPct val="0"/>
            </a:spcBef>
            <a:spcAft>
              <a:spcPct val="15000"/>
            </a:spcAft>
            <a:buFont typeface="Wingdings" panose="05000000000000000000" pitchFamily="2" charset="2"/>
            <a:buChar char="§"/>
          </a:pPr>
          <a:r>
            <a:rPr lang="en-US" sz="1600" b="1" kern="1200" dirty="0"/>
            <a:t>RCM Liability paid Vs ITC claimed </a:t>
          </a:r>
        </a:p>
        <a:p>
          <a:pPr marL="171450" lvl="1" indent="-171450" algn="l" defTabSz="711200">
            <a:lnSpc>
              <a:spcPct val="90000"/>
            </a:lnSpc>
            <a:spcBef>
              <a:spcPct val="0"/>
            </a:spcBef>
            <a:spcAft>
              <a:spcPct val="15000"/>
            </a:spcAft>
            <a:buFont typeface="Wingdings" panose="05000000000000000000" pitchFamily="2" charset="2"/>
            <a:buChar char="§"/>
          </a:pPr>
          <a:endParaRPr lang="en-US" sz="1600" b="1" kern="1200" dirty="0"/>
        </a:p>
        <a:p>
          <a:pPr marL="171450" lvl="1" indent="-171450" algn="l" defTabSz="711200">
            <a:lnSpc>
              <a:spcPct val="90000"/>
            </a:lnSpc>
            <a:spcBef>
              <a:spcPct val="0"/>
            </a:spcBef>
            <a:spcAft>
              <a:spcPct val="15000"/>
            </a:spcAft>
            <a:buFont typeface="Wingdings" panose="05000000000000000000" pitchFamily="2" charset="2"/>
            <a:buChar char="§"/>
          </a:pPr>
          <a:r>
            <a:rPr lang="en-US" sz="1600" b="1" kern="1200" dirty="0"/>
            <a:t>ITC without invoice</a:t>
          </a:r>
        </a:p>
        <a:p>
          <a:pPr marL="171450" lvl="1" indent="-171450" algn="l" defTabSz="711200">
            <a:lnSpc>
              <a:spcPct val="90000"/>
            </a:lnSpc>
            <a:spcBef>
              <a:spcPct val="0"/>
            </a:spcBef>
            <a:spcAft>
              <a:spcPct val="15000"/>
            </a:spcAft>
            <a:buFont typeface="Wingdings" panose="05000000000000000000" pitchFamily="2" charset="2"/>
            <a:buChar char="§"/>
          </a:pPr>
          <a:endParaRPr lang="en-US" sz="1600" b="1" kern="1200" dirty="0"/>
        </a:p>
        <a:p>
          <a:pPr marL="171450" lvl="1" indent="-171450" algn="l" defTabSz="711200">
            <a:lnSpc>
              <a:spcPct val="90000"/>
            </a:lnSpc>
            <a:spcBef>
              <a:spcPct val="0"/>
            </a:spcBef>
            <a:spcAft>
              <a:spcPct val="15000"/>
            </a:spcAft>
            <a:buFont typeface="Wingdings" panose="05000000000000000000" pitchFamily="2" charset="2"/>
            <a:buChar char="§"/>
          </a:pPr>
          <a:r>
            <a:rPr lang="en-US" sz="1600" b="1" kern="1200" dirty="0"/>
            <a:t>ITC without receiving goods/ services </a:t>
          </a:r>
        </a:p>
        <a:p>
          <a:pPr marL="171450" lvl="1" indent="-171450" algn="l" defTabSz="711200">
            <a:lnSpc>
              <a:spcPct val="90000"/>
            </a:lnSpc>
            <a:spcBef>
              <a:spcPct val="0"/>
            </a:spcBef>
            <a:spcAft>
              <a:spcPct val="15000"/>
            </a:spcAft>
            <a:buFont typeface="Wingdings" panose="05000000000000000000" pitchFamily="2" charset="2"/>
            <a:buChar char="§"/>
          </a:pPr>
          <a:endParaRPr lang="en-US" sz="1600" b="1" kern="1200" dirty="0"/>
        </a:p>
        <a:p>
          <a:pPr marL="171450" lvl="1" indent="-171450" algn="l" defTabSz="711200">
            <a:lnSpc>
              <a:spcPct val="90000"/>
            </a:lnSpc>
            <a:spcBef>
              <a:spcPct val="0"/>
            </a:spcBef>
            <a:spcAft>
              <a:spcPct val="15000"/>
            </a:spcAft>
            <a:buFont typeface="Wingdings" panose="05000000000000000000" pitchFamily="2" charset="2"/>
            <a:buChar char="§"/>
          </a:pPr>
          <a:r>
            <a:rPr lang="en-US" sz="1600" b="1" kern="1200" dirty="0"/>
            <a:t>ITC taken beyond 16(4) time limit </a:t>
          </a:r>
        </a:p>
        <a:p>
          <a:pPr marL="171450" lvl="1" indent="-171450" algn="l" defTabSz="711200">
            <a:lnSpc>
              <a:spcPct val="90000"/>
            </a:lnSpc>
            <a:spcBef>
              <a:spcPct val="0"/>
            </a:spcBef>
            <a:spcAft>
              <a:spcPct val="15000"/>
            </a:spcAft>
            <a:buFont typeface="Wingdings" panose="05000000000000000000" pitchFamily="2" charset="2"/>
            <a:buChar char="§"/>
          </a:pPr>
          <a:endParaRPr lang="en-US" sz="1600" b="1" kern="1200" dirty="0"/>
        </a:p>
        <a:p>
          <a:pPr marL="171450" lvl="1" indent="-171450" algn="l" defTabSz="711200">
            <a:lnSpc>
              <a:spcPct val="90000"/>
            </a:lnSpc>
            <a:spcBef>
              <a:spcPct val="0"/>
            </a:spcBef>
            <a:spcAft>
              <a:spcPct val="15000"/>
            </a:spcAft>
            <a:buFont typeface="Wingdings" panose="05000000000000000000" pitchFamily="2" charset="2"/>
            <a:buChar char="§"/>
          </a:pPr>
          <a:r>
            <a:rPr lang="en-US" sz="1600" b="1" kern="1200" dirty="0"/>
            <a:t>Reversal of ITC under Rule 42/43 </a:t>
          </a:r>
        </a:p>
        <a:p>
          <a:pPr marL="171450" lvl="1" indent="-171450" algn="l" defTabSz="711200">
            <a:lnSpc>
              <a:spcPct val="90000"/>
            </a:lnSpc>
            <a:spcBef>
              <a:spcPct val="0"/>
            </a:spcBef>
            <a:spcAft>
              <a:spcPct val="15000"/>
            </a:spcAft>
            <a:buFont typeface="Wingdings" panose="05000000000000000000" pitchFamily="2" charset="2"/>
            <a:buChar char="§"/>
          </a:pPr>
          <a:endParaRPr lang="en-US" sz="1600" b="1" kern="1200" dirty="0"/>
        </a:p>
        <a:p>
          <a:pPr marL="171450" lvl="1" indent="-171450" algn="l" defTabSz="711200">
            <a:lnSpc>
              <a:spcPct val="90000"/>
            </a:lnSpc>
            <a:spcBef>
              <a:spcPct val="0"/>
            </a:spcBef>
            <a:spcAft>
              <a:spcPct val="15000"/>
            </a:spcAft>
            <a:buFont typeface="Wingdings" panose="05000000000000000000" pitchFamily="2" charset="2"/>
            <a:buChar char="§"/>
          </a:pPr>
          <a:r>
            <a:rPr lang="en-US" sz="1600" b="1" kern="1200" dirty="0"/>
            <a:t>Non-Payment to vendors beyond 180 days </a:t>
          </a:r>
        </a:p>
      </dsp:txBody>
      <dsp:txXfrm>
        <a:off x="717003" y="1267375"/>
        <a:ext cx="3150338" cy="6026914"/>
      </dsp:txXfrm>
    </dsp:sp>
    <dsp:sp modelId="{E8F5F965-FC6C-4AA3-8FA6-31A9C298774A}">
      <dsp:nvSpPr>
        <dsp:cNvPr id="0" name=""/>
        <dsp:cNvSpPr/>
      </dsp:nvSpPr>
      <dsp:spPr>
        <a:xfrm>
          <a:off x="84539" y="432523"/>
          <a:ext cx="1264926" cy="12649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DDD602-970D-48D2-A31A-CBA59D977C2D}">
      <dsp:nvSpPr>
        <dsp:cNvPr id="0" name=""/>
        <dsp:cNvSpPr/>
      </dsp:nvSpPr>
      <dsp:spPr>
        <a:xfrm rot="16200000">
          <a:off x="1979599" y="3964600"/>
          <a:ext cx="6026914" cy="632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7798" bIns="0" numCol="1" spcCol="1270" anchor="t" anchorCtr="0">
          <a:noAutofit/>
        </a:bodyPr>
        <a:lstStyle/>
        <a:p>
          <a:pPr marL="0" lvl="0" indent="0" algn="r" defTabSz="711200">
            <a:lnSpc>
              <a:spcPct val="90000"/>
            </a:lnSpc>
            <a:spcBef>
              <a:spcPct val="0"/>
            </a:spcBef>
            <a:spcAft>
              <a:spcPct val="35000"/>
            </a:spcAft>
            <a:buNone/>
          </a:pPr>
          <a:r>
            <a:rPr lang="en-IN" sz="1600" b="1" kern="1200" dirty="0"/>
            <a:t>Outward</a:t>
          </a:r>
        </a:p>
        <a:p>
          <a:pPr marL="0" lvl="0" indent="0" algn="r" defTabSz="711200">
            <a:lnSpc>
              <a:spcPct val="90000"/>
            </a:lnSpc>
            <a:spcBef>
              <a:spcPct val="0"/>
            </a:spcBef>
            <a:spcAft>
              <a:spcPct val="35000"/>
            </a:spcAft>
            <a:buNone/>
          </a:pPr>
          <a:r>
            <a:rPr lang="en-IN" sz="1600" b="1" kern="1200" dirty="0">
              <a:solidFill>
                <a:srgbClr val="FF0000"/>
              </a:solidFill>
            </a:rPr>
            <a:t>High Risk Area</a:t>
          </a:r>
          <a:r>
            <a:rPr lang="en-IN" sz="1600" b="1" kern="1200" dirty="0"/>
            <a:t> </a:t>
          </a:r>
        </a:p>
      </dsp:txBody>
      <dsp:txXfrm>
        <a:off x="1979599" y="3964600"/>
        <a:ext cx="6026914" cy="632463"/>
      </dsp:txXfrm>
    </dsp:sp>
    <dsp:sp modelId="{864BD8E1-321E-45B3-9F4E-BCB4B268E677}">
      <dsp:nvSpPr>
        <dsp:cNvPr id="0" name=""/>
        <dsp:cNvSpPr/>
      </dsp:nvSpPr>
      <dsp:spPr>
        <a:xfrm>
          <a:off x="5309287" y="1267375"/>
          <a:ext cx="3150338" cy="6026914"/>
        </a:xfrm>
        <a:prstGeom prst="rect">
          <a:avLst/>
        </a:prstGeom>
        <a:solidFill>
          <a:schemeClr val="accent1">
            <a:shade val="80000"/>
            <a:hueOff val="-40096"/>
            <a:satOff val="-3826"/>
            <a:lumOff val="18268"/>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57798" rIns="113792" bIns="113792" numCol="1" spcCol="1270" anchor="t" anchorCtr="0">
          <a:noAutofit/>
        </a:bodyPr>
        <a:lstStyle/>
        <a:p>
          <a:pPr marL="114300" lvl="1" indent="0" algn="l" defTabSz="666750">
            <a:lnSpc>
              <a:spcPct val="90000"/>
            </a:lnSpc>
            <a:spcBef>
              <a:spcPct val="0"/>
            </a:spcBef>
            <a:spcAft>
              <a:spcPct val="15000"/>
            </a:spcAft>
            <a:buChar char="•"/>
          </a:pPr>
          <a:endParaRPr lang="en-IN" sz="1600" kern="1200" dirty="0"/>
        </a:p>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Turnover mismatch (GSTR 3B vs GSTR 1 VS GSTR 9 VS Books)</a:t>
          </a:r>
        </a:p>
        <a:p>
          <a:pPr marL="114300" lvl="1" indent="-114300" algn="l" defTabSz="622300">
            <a:lnSpc>
              <a:spcPct val="90000"/>
            </a:lnSpc>
            <a:spcBef>
              <a:spcPct val="0"/>
            </a:spcBef>
            <a:spcAft>
              <a:spcPct val="15000"/>
            </a:spcAft>
            <a:buFont typeface="Wingdings" panose="05000000000000000000" pitchFamily="2" charset="2"/>
            <a:buChar char="§"/>
          </a:pPr>
          <a:endParaRPr lang="en-US" sz="1600" b="1" kern="1200" dirty="0">
            <a:solidFill>
              <a:prstClr val="white"/>
            </a:solidFill>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RCM liability Paid Vs Reflecting in GSTR 2B </a:t>
          </a:r>
        </a:p>
        <a:p>
          <a:pPr marL="114300" lvl="1" indent="-114300" algn="l" defTabSz="622300">
            <a:lnSpc>
              <a:spcPct val="90000"/>
            </a:lnSpc>
            <a:spcBef>
              <a:spcPct val="0"/>
            </a:spcBef>
            <a:spcAft>
              <a:spcPct val="15000"/>
            </a:spcAft>
            <a:buFont typeface="Wingdings" panose="05000000000000000000" pitchFamily="2" charset="2"/>
            <a:buChar char="§"/>
          </a:pPr>
          <a:endParaRPr lang="en-US" sz="1600" b="1" kern="1200" dirty="0">
            <a:solidFill>
              <a:prstClr val="white"/>
            </a:solidFill>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E-invoice mismatch (GSTR 1 Vs E-Invoice)</a:t>
          </a:r>
        </a:p>
        <a:p>
          <a:pPr marL="114300" lvl="1" indent="-114300" algn="l" defTabSz="622300">
            <a:lnSpc>
              <a:spcPct val="90000"/>
            </a:lnSpc>
            <a:spcBef>
              <a:spcPct val="0"/>
            </a:spcBef>
            <a:spcAft>
              <a:spcPct val="15000"/>
            </a:spcAft>
            <a:buFont typeface="Wingdings" panose="05000000000000000000" pitchFamily="2" charset="2"/>
            <a:buChar char="§"/>
          </a:pPr>
          <a:endParaRPr lang="en-US" sz="1600" b="1" kern="1200" dirty="0">
            <a:solidFill>
              <a:prstClr val="white"/>
            </a:solidFill>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E-way Bill mismatch (GST Portal Vs E-way Bill Portal)</a:t>
          </a:r>
        </a:p>
        <a:p>
          <a:pPr marL="114300" lvl="1" indent="-114300" algn="l" defTabSz="622300">
            <a:lnSpc>
              <a:spcPct val="90000"/>
            </a:lnSpc>
            <a:spcBef>
              <a:spcPct val="0"/>
            </a:spcBef>
            <a:spcAft>
              <a:spcPct val="15000"/>
            </a:spcAft>
            <a:buFont typeface="Wingdings" panose="05000000000000000000" pitchFamily="2" charset="2"/>
            <a:buChar char="§"/>
          </a:pPr>
          <a:endParaRPr lang="en-US" sz="1600" b="1" kern="1200" dirty="0">
            <a:solidFill>
              <a:prstClr val="white"/>
            </a:solidFill>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Valuation in case of Related Party Transaction </a:t>
          </a:r>
        </a:p>
        <a:p>
          <a:pPr marL="114300" lvl="1" indent="-114300" algn="l" defTabSz="622300">
            <a:lnSpc>
              <a:spcPct val="90000"/>
            </a:lnSpc>
            <a:spcBef>
              <a:spcPct val="0"/>
            </a:spcBef>
            <a:spcAft>
              <a:spcPct val="15000"/>
            </a:spcAft>
            <a:buFont typeface="Wingdings" panose="05000000000000000000" pitchFamily="2" charset="2"/>
            <a:buChar char="§"/>
          </a:pPr>
          <a:endParaRPr lang="en-US" sz="1600" b="1" kern="1200" dirty="0">
            <a:solidFill>
              <a:prstClr val="white"/>
            </a:solidFill>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Incorrect Classification of  Rates/ HSN </a:t>
          </a:r>
        </a:p>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Incorrect exemption claimed </a:t>
          </a:r>
        </a:p>
        <a:p>
          <a:pPr marL="114300" lvl="1" indent="-114300" algn="l" defTabSz="622300">
            <a:lnSpc>
              <a:spcPct val="90000"/>
            </a:lnSpc>
            <a:spcBef>
              <a:spcPct val="0"/>
            </a:spcBef>
            <a:spcAft>
              <a:spcPct val="15000"/>
            </a:spcAft>
            <a:buFont typeface="Wingdings" panose="05000000000000000000" pitchFamily="2" charset="2"/>
            <a:buChar char="§"/>
          </a:pPr>
          <a:endParaRPr lang="en-US" sz="1600" b="1" kern="1200" dirty="0">
            <a:solidFill>
              <a:prstClr val="white"/>
            </a:solidFill>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BRCs/ FIRCs not maintained against Exports </a:t>
          </a:r>
        </a:p>
        <a:p>
          <a:pPr marL="114300" lvl="1" indent="0" algn="l" defTabSz="666750">
            <a:lnSpc>
              <a:spcPct val="90000"/>
            </a:lnSpc>
            <a:spcBef>
              <a:spcPct val="0"/>
            </a:spcBef>
            <a:spcAft>
              <a:spcPct val="15000"/>
            </a:spcAft>
            <a:buChar char="•"/>
          </a:pPr>
          <a:endParaRPr lang="en-IN" sz="1600" b="1" kern="1200" dirty="0">
            <a:solidFill>
              <a:srgbClr val="FF0000"/>
            </a:solidFill>
          </a:endParaRPr>
        </a:p>
      </dsp:txBody>
      <dsp:txXfrm>
        <a:off x="5309287" y="1267375"/>
        <a:ext cx="3150338" cy="6026914"/>
      </dsp:txXfrm>
    </dsp:sp>
    <dsp:sp modelId="{C40E7951-F6D2-4320-824A-3281CD06F90D}">
      <dsp:nvSpPr>
        <dsp:cNvPr id="0" name=""/>
        <dsp:cNvSpPr/>
      </dsp:nvSpPr>
      <dsp:spPr>
        <a:xfrm>
          <a:off x="4676824" y="432523"/>
          <a:ext cx="1264926" cy="12649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B80EDF-A798-4F87-8B0F-0C1604F5ED51}">
      <dsp:nvSpPr>
        <dsp:cNvPr id="0" name=""/>
        <dsp:cNvSpPr/>
      </dsp:nvSpPr>
      <dsp:spPr>
        <a:xfrm rot="16200000">
          <a:off x="6571883" y="3964600"/>
          <a:ext cx="6026914" cy="632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7798" bIns="0" numCol="1" spcCol="1270" anchor="t" anchorCtr="0">
          <a:noAutofit/>
        </a:bodyPr>
        <a:lstStyle/>
        <a:p>
          <a:pPr marL="0" lvl="0" indent="0" algn="r" defTabSz="711200">
            <a:lnSpc>
              <a:spcPct val="90000"/>
            </a:lnSpc>
            <a:spcBef>
              <a:spcPct val="0"/>
            </a:spcBef>
            <a:spcAft>
              <a:spcPct val="35000"/>
            </a:spcAft>
            <a:buNone/>
          </a:pPr>
          <a:r>
            <a:rPr lang="en-IN" sz="1600" b="1" kern="1200" dirty="0"/>
            <a:t>Others</a:t>
          </a:r>
        </a:p>
        <a:p>
          <a:pPr marL="0" lvl="0" indent="0" algn="r" defTabSz="711200">
            <a:lnSpc>
              <a:spcPct val="90000"/>
            </a:lnSpc>
            <a:spcBef>
              <a:spcPct val="0"/>
            </a:spcBef>
            <a:spcAft>
              <a:spcPct val="35000"/>
            </a:spcAft>
            <a:buNone/>
          </a:pPr>
          <a:r>
            <a:rPr lang="en-IN" sz="1600" b="1" kern="1200" dirty="0">
              <a:solidFill>
                <a:srgbClr val="FF0000"/>
              </a:solidFill>
            </a:rPr>
            <a:t>Moderate Risk Areas</a:t>
          </a:r>
          <a:r>
            <a:rPr lang="en-IN" sz="1600" b="1" kern="1200" dirty="0"/>
            <a:t> </a:t>
          </a:r>
        </a:p>
      </dsp:txBody>
      <dsp:txXfrm>
        <a:off x="6571883" y="3964600"/>
        <a:ext cx="6026914" cy="632463"/>
      </dsp:txXfrm>
    </dsp:sp>
    <dsp:sp modelId="{ED6C1A82-DCFE-4B10-8555-D13015A08BE5}">
      <dsp:nvSpPr>
        <dsp:cNvPr id="0" name=""/>
        <dsp:cNvSpPr/>
      </dsp:nvSpPr>
      <dsp:spPr>
        <a:xfrm>
          <a:off x="9901572" y="1267375"/>
          <a:ext cx="3150338" cy="6026914"/>
        </a:xfrm>
        <a:prstGeom prst="rect">
          <a:avLst/>
        </a:prstGeom>
        <a:solidFill>
          <a:schemeClr val="accent1">
            <a:shade val="80000"/>
            <a:hueOff val="-80193"/>
            <a:satOff val="-7652"/>
            <a:lumOff val="3653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57798" rIns="113792" bIns="113792"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en-US" sz="1600" b="1" kern="1200" dirty="0">
              <a:solidFill>
                <a:prstClr val="white"/>
              </a:solidFill>
              <a:latin typeface="Calibri" panose="020F0502020204030204"/>
              <a:ea typeface="+mn-ea"/>
              <a:cs typeface="+mn-cs"/>
            </a:rPr>
            <a:t>Wrong Refund claimed </a:t>
          </a:r>
          <a:endParaRPr lang="en-IN" sz="1600" b="1" kern="1200" dirty="0"/>
        </a:p>
        <a:p>
          <a:pPr marL="171450" lvl="1" indent="-171450" algn="l" defTabSz="711200">
            <a:lnSpc>
              <a:spcPct val="90000"/>
            </a:lnSpc>
            <a:spcBef>
              <a:spcPct val="0"/>
            </a:spcBef>
            <a:spcAft>
              <a:spcPct val="15000"/>
            </a:spcAft>
            <a:buFont typeface="Wingdings" panose="05000000000000000000" pitchFamily="2" charset="2"/>
            <a:buChar char="§"/>
          </a:pPr>
          <a:endParaRPr lang="en-IN" sz="1600" b="1" kern="1200" dirty="0"/>
        </a:p>
        <a:p>
          <a:pPr marL="171450" lvl="1" indent="-171450" algn="l" defTabSz="711200">
            <a:lnSpc>
              <a:spcPct val="90000"/>
            </a:lnSpc>
            <a:spcBef>
              <a:spcPct val="0"/>
            </a:spcBef>
            <a:spcAft>
              <a:spcPct val="15000"/>
            </a:spcAft>
            <a:buFont typeface="Wingdings" panose="05000000000000000000" pitchFamily="2" charset="2"/>
            <a:buChar char="§"/>
          </a:pPr>
          <a:r>
            <a:rPr lang="en-IN" sz="1600" b="1" kern="1200" dirty="0"/>
            <a:t>LUT conditions not met </a:t>
          </a:r>
        </a:p>
        <a:p>
          <a:pPr marL="171450" lvl="1" indent="-171450" algn="l" defTabSz="711200">
            <a:lnSpc>
              <a:spcPct val="90000"/>
            </a:lnSpc>
            <a:spcBef>
              <a:spcPct val="0"/>
            </a:spcBef>
            <a:spcAft>
              <a:spcPct val="15000"/>
            </a:spcAft>
            <a:buFont typeface="Wingdings" panose="05000000000000000000" pitchFamily="2" charset="2"/>
            <a:buChar char="§"/>
          </a:pPr>
          <a:endParaRPr lang="en-IN" sz="1600" b="1" kern="1200" dirty="0"/>
        </a:p>
        <a:p>
          <a:pPr marL="171450" lvl="1" indent="-171450" algn="l" defTabSz="711200">
            <a:lnSpc>
              <a:spcPct val="90000"/>
            </a:lnSpc>
            <a:spcBef>
              <a:spcPct val="0"/>
            </a:spcBef>
            <a:spcAft>
              <a:spcPct val="15000"/>
            </a:spcAft>
            <a:buFont typeface="Wingdings" panose="05000000000000000000" pitchFamily="2" charset="2"/>
            <a:buChar char="§"/>
          </a:pPr>
          <a:r>
            <a:rPr lang="en-IN" sz="1600" b="1" kern="1200" dirty="0"/>
            <a:t>Goods sent on Job work not received – Non filing of ITC 04</a:t>
          </a:r>
        </a:p>
        <a:p>
          <a:pPr marL="171450" lvl="1" indent="-171450" algn="l" defTabSz="711200">
            <a:lnSpc>
              <a:spcPct val="90000"/>
            </a:lnSpc>
            <a:spcBef>
              <a:spcPct val="0"/>
            </a:spcBef>
            <a:spcAft>
              <a:spcPct val="15000"/>
            </a:spcAft>
            <a:buFont typeface="Wingdings" panose="05000000000000000000" pitchFamily="2" charset="2"/>
            <a:buChar char="§"/>
          </a:pPr>
          <a:endParaRPr lang="en-IN" sz="1600" b="1" kern="1200" dirty="0"/>
        </a:p>
        <a:p>
          <a:pPr marL="171450" lvl="1" indent="-171450" algn="l" defTabSz="711200">
            <a:lnSpc>
              <a:spcPct val="90000"/>
            </a:lnSpc>
            <a:spcBef>
              <a:spcPct val="0"/>
            </a:spcBef>
            <a:spcAft>
              <a:spcPct val="15000"/>
            </a:spcAft>
            <a:buFont typeface="Wingdings" panose="05000000000000000000" pitchFamily="2" charset="2"/>
            <a:buChar char="§"/>
          </a:pPr>
          <a:r>
            <a:rPr lang="en-IN" sz="1600" b="1" kern="1200" dirty="0"/>
            <a:t>Non compliance of returns </a:t>
          </a:r>
        </a:p>
        <a:p>
          <a:pPr marL="171450" lvl="1" indent="-171450" algn="l" defTabSz="711200">
            <a:lnSpc>
              <a:spcPct val="90000"/>
            </a:lnSpc>
            <a:spcBef>
              <a:spcPct val="0"/>
            </a:spcBef>
            <a:spcAft>
              <a:spcPct val="15000"/>
            </a:spcAft>
            <a:buFont typeface="Wingdings" panose="05000000000000000000" pitchFamily="2" charset="2"/>
            <a:buChar char="§"/>
          </a:pPr>
          <a:endParaRPr lang="en-IN" sz="1600" b="1" kern="1200" dirty="0"/>
        </a:p>
        <a:p>
          <a:pPr marL="171450" lvl="1" indent="-171450" algn="l" defTabSz="711200">
            <a:lnSpc>
              <a:spcPct val="90000"/>
            </a:lnSpc>
            <a:spcBef>
              <a:spcPct val="0"/>
            </a:spcBef>
            <a:spcAft>
              <a:spcPct val="15000"/>
            </a:spcAft>
            <a:buFont typeface="Wingdings" panose="05000000000000000000" pitchFamily="2" charset="2"/>
            <a:buChar char="§"/>
          </a:pPr>
          <a:r>
            <a:rPr lang="en-IN" sz="1600" b="1" kern="1200" dirty="0"/>
            <a:t>Non Maintenance of mandatory records </a:t>
          </a:r>
        </a:p>
        <a:p>
          <a:pPr marL="171450" lvl="1" indent="-171450" algn="l" defTabSz="711200">
            <a:lnSpc>
              <a:spcPct val="90000"/>
            </a:lnSpc>
            <a:spcBef>
              <a:spcPct val="0"/>
            </a:spcBef>
            <a:spcAft>
              <a:spcPct val="15000"/>
            </a:spcAft>
            <a:buFont typeface="Wingdings" panose="05000000000000000000" pitchFamily="2" charset="2"/>
            <a:buChar char="§"/>
          </a:pPr>
          <a:endParaRPr lang="en-IN" sz="1600" kern="1200" dirty="0"/>
        </a:p>
      </dsp:txBody>
      <dsp:txXfrm>
        <a:off x="9901572" y="1267375"/>
        <a:ext cx="3150338" cy="6026914"/>
      </dsp:txXfrm>
    </dsp:sp>
    <dsp:sp modelId="{776CFD82-F843-4A05-B4B4-4A5626D50AAB}">
      <dsp:nvSpPr>
        <dsp:cNvPr id="0" name=""/>
        <dsp:cNvSpPr/>
      </dsp:nvSpPr>
      <dsp:spPr>
        <a:xfrm>
          <a:off x="9269109" y="432523"/>
          <a:ext cx="1264926" cy="126492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EA52A-5E33-4F7B-BA19-8A52F8803D25}">
      <dsp:nvSpPr>
        <dsp:cNvPr id="0" name=""/>
        <dsp:cNvSpPr/>
      </dsp:nvSpPr>
      <dsp:spPr>
        <a:xfrm>
          <a:off x="5823746" y="1432708"/>
          <a:ext cx="91440" cy="266880"/>
        </a:xfrm>
        <a:custGeom>
          <a:avLst/>
          <a:gdLst/>
          <a:ahLst/>
          <a:cxnLst/>
          <a:rect l="0" t="0" r="0" b="0"/>
          <a:pathLst>
            <a:path>
              <a:moveTo>
                <a:pt x="45720" y="0"/>
              </a:moveTo>
              <a:lnTo>
                <a:pt x="45720" y="266880"/>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7EF1FE-E80E-49C5-B91F-4691008517B3}">
      <dsp:nvSpPr>
        <dsp:cNvPr id="0" name=""/>
        <dsp:cNvSpPr/>
      </dsp:nvSpPr>
      <dsp:spPr>
        <a:xfrm>
          <a:off x="5072448" y="583125"/>
          <a:ext cx="797018" cy="266880"/>
        </a:xfrm>
        <a:custGeom>
          <a:avLst/>
          <a:gdLst/>
          <a:ahLst/>
          <a:cxnLst/>
          <a:rect l="0" t="0" r="0" b="0"/>
          <a:pathLst>
            <a:path>
              <a:moveTo>
                <a:pt x="0" y="0"/>
              </a:moveTo>
              <a:lnTo>
                <a:pt x="0" y="181871"/>
              </a:lnTo>
              <a:lnTo>
                <a:pt x="797018" y="181871"/>
              </a:lnTo>
              <a:lnTo>
                <a:pt x="797018" y="26688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AD777-EF1D-40A0-BE48-583DA55903A3}">
      <dsp:nvSpPr>
        <dsp:cNvPr id="0" name=""/>
        <dsp:cNvSpPr/>
      </dsp:nvSpPr>
      <dsp:spPr>
        <a:xfrm>
          <a:off x="4206681" y="1432708"/>
          <a:ext cx="91440" cy="266880"/>
        </a:xfrm>
        <a:custGeom>
          <a:avLst/>
          <a:gdLst/>
          <a:ahLst/>
          <a:cxnLst/>
          <a:rect l="0" t="0" r="0" b="0"/>
          <a:pathLst>
            <a:path>
              <a:moveTo>
                <a:pt x="45720" y="0"/>
              </a:moveTo>
              <a:lnTo>
                <a:pt x="45720" y="266880"/>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70A536-16F7-42E8-B627-85EEB63D8FFD}">
      <dsp:nvSpPr>
        <dsp:cNvPr id="0" name=""/>
        <dsp:cNvSpPr/>
      </dsp:nvSpPr>
      <dsp:spPr>
        <a:xfrm>
          <a:off x="4252401" y="583125"/>
          <a:ext cx="820046" cy="266880"/>
        </a:xfrm>
        <a:custGeom>
          <a:avLst/>
          <a:gdLst/>
          <a:ahLst/>
          <a:cxnLst/>
          <a:rect l="0" t="0" r="0" b="0"/>
          <a:pathLst>
            <a:path>
              <a:moveTo>
                <a:pt x="820046" y="0"/>
              </a:moveTo>
              <a:lnTo>
                <a:pt x="820046" y="181871"/>
              </a:lnTo>
              <a:lnTo>
                <a:pt x="0" y="181871"/>
              </a:lnTo>
              <a:lnTo>
                <a:pt x="0" y="26688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17849F-A1D7-4506-B2C7-86C3FB983AD5}">
      <dsp:nvSpPr>
        <dsp:cNvPr id="0" name=""/>
        <dsp:cNvSpPr/>
      </dsp:nvSpPr>
      <dsp:spPr>
        <a:xfrm>
          <a:off x="4613627" y="423"/>
          <a:ext cx="917640" cy="58270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45C8CF-7983-4766-AE43-C0C37C357AEC}">
      <dsp:nvSpPr>
        <dsp:cNvPr id="0" name=""/>
        <dsp:cNvSpPr/>
      </dsp:nvSpPr>
      <dsp:spPr>
        <a:xfrm>
          <a:off x="4715587" y="97285"/>
          <a:ext cx="917640" cy="582701"/>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HSN Code</a:t>
          </a:r>
        </a:p>
      </dsp:txBody>
      <dsp:txXfrm>
        <a:off x="4732654" y="114352"/>
        <a:ext cx="883506" cy="548567"/>
      </dsp:txXfrm>
    </dsp:sp>
    <dsp:sp modelId="{2BD2F127-4183-4FE6-96AB-C18B8FCC6C17}">
      <dsp:nvSpPr>
        <dsp:cNvPr id="0" name=""/>
        <dsp:cNvSpPr/>
      </dsp:nvSpPr>
      <dsp:spPr>
        <a:xfrm>
          <a:off x="3647231" y="850006"/>
          <a:ext cx="1210340" cy="58270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97626D-707B-4E64-BDAE-FE87FEC9F322}">
      <dsp:nvSpPr>
        <dsp:cNvPr id="0" name=""/>
        <dsp:cNvSpPr/>
      </dsp:nvSpPr>
      <dsp:spPr>
        <a:xfrm>
          <a:off x="3749191" y="946868"/>
          <a:ext cx="1210340" cy="582701"/>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Goods</a:t>
          </a:r>
        </a:p>
      </dsp:txBody>
      <dsp:txXfrm>
        <a:off x="3766258" y="963935"/>
        <a:ext cx="1176206" cy="548567"/>
      </dsp:txXfrm>
    </dsp:sp>
    <dsp:sp modelId="{24A5D7A7-846D-48F5-A995-7FFE44FF3B0F}">
      <dsp:nvSpPr>
        <dsp:cNvPr id="0" name=""/>
        <dsp:cNvSpPr/>
      </dsp:nvSpPr>
      <dsp:spPr>
        <a:xfrm>
          <a:off x="3451604" y="1699588"/>
          <a:ext cx="1601595" cy="760455"/>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78D10-2898-4912-8D67-11B330BF210B}">
      <dsp:nvSpPr>
        <dsp:cNvPr id="0" name=""/>
        <dsp:cNvSpPr/>
      </dsp:nvSpPr>
      <dsp:spPr>
        <a:xfrm>
          <a:off x="3553564" y="1796450"/>
          <a:ext cx="1601595" cy="760455"/>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Customs Tariff Act</a:t>
          </a:r>
        </a:p>
      </dsp:txBody>
      <dsp:txXfrm>
        <a:off x="3575837" y="1818723"/>
        <a:ext cx="1557049" cy="715909"/>
      </dsp:txXfrm>
    </dsp:sp>
    <dsp:sp modelId="{EDF744F5-C231-4FA7-9E33-E7856BFCB49A}">
      <dsp:nvSpPr>
        <dsp:cNvPr id="0" name=""/>
        <dsp:cNvSpPr/>
      </dsp:nvSpPr>
      <dsp:spPr>
        <a:xfrm>
          <a:off x="5241267" y="850006"/>
          <a:ext cx="1256397" cy="58270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B4FB0-CFDA-4195-9880-568F25141884}">
      <dsp:nvSpPr>
        <dsp:cNvPr id="0" name=""/>
        <dsp:cNvSpPr/>
      </dsp:nvSpPr>
      <dsp:spPr>
        <a:xfrm>
          <a:off x="5343227" y="946868"/>
          <a:ext cx="1256397" cy="582701"/>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Services</a:t>
          </a:r>
        </a:p>
      </dsp:txBody>
      <dsp:txXfrm>
        <a:off x="5360294" y="963935"/>
        <a:ext cx="1222263" cy="548567"/>
      </dsp:txXfrm>
    </dsp:sp>
    <dsp:sp modelId="{749B0228-AA79-4B13-A6E5-E5B45731743D}">
      <dsp:nvSpPr>
        <dsp:cNvPr id="0" name=""/>
        <dsp:cNvSpPr/>
      </dsp:nvSpPr>
      <dsp:spPr>
        <a:xfrm>
          <a:off x="5257119" y="1699588"/>
          <a:ext cx="1224692" cy="73876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4BDCE-5917-443D-A276-FCA7172F62EC}">
      <dsp:nvSpPr>
        <dsp:cNvPr id="0" name=""/>
        <dsp:cNvSpPr/>
      </dsp:nvSpPr>
      <dsp:spPr>
        <a:xfrm>
          <a:off x="5359079" y="1796450"/>
          <a:ext cx="1224692" cy="738767"/>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UNCPC</a:t>
          </a:r>
        </a:p>
      </dsp:txBody>
      <dsp:txXfrm>
        <a:off x="5380717" y="1818088"/>
        <a:ext cx="1181416" cy="6954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6B755-D350-4C27-B319-085C59BE147A}">
      <dsp:nvSpPr>
        <dsp:cNvPr id="0" name=""/>
        <dsp:cNvSpPr/>
      </dsp:nvSpPr>
      <dsp:spPr>
        <a:xfrm>
          <a:off x="10528" y="338589"/>
          <a:ext cx="3146732" cy="1888039"/>
        </a:xfrm>
        <a:prstGeom prst="roundRect">
          <a:avLst>
            <a:gd name="adj" fmla="val 10000"/>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a:t>Revisit your HSN Codes before implementation   </a:t>
          </a:r>
        </a:p>
      </dsp:txBody>
      <dsp:txXfrm>
        <a:off x="65827" y="393888"/>
        <a:ext cx="3036134" cy="1777441"/>
      </dsp:txXfrm>
    </dsp:sp>
    <dsp:sp modelId="{8C7D73AC-46F8-40F7-9F24-AF457F1A145F}">
      <dsp:nvSpPr>
        <dsp:cNvPr id="0" name=""/>
        <dsp:cNvSpPr/>
      </dsp:nvSpPr>
      <dsp:spPr>
        <a:xfrm>
          <a:off x="3434173" y="892414"/>
          <a:ext cx="667107" cy="780389"/>
        </a:xfrm>
        <a:prstGeom prst="rightArrow">
          <a:avLst>
            <a:gd name="adj1" fmla="val 60000"/>
            <a:gd name="adj2" fmla="val 50000"/>
          </a:avLst>
        </a:prstGeom>
        <a:solidFill>
          <a:schemeClr val="accent2">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3434173" y="1048492"/>
        <a:ext cx="466975" cy="468233"/>
      </dsp:txXfrm>
    </dsp:sp>
    <dsp:sp modelId="{43C216F5-20EE-4272-90B9-E57ECC88D0AD}">
      <dsp:nvSpPr>
        <dsp:cNvPr id="0" name=""/>
        <dsp:cNvSpPr/>
      </dsp:nvSpPr>
      <dsp:spPr>
        <a:xfrm>
          <a:off x="4415953" y="338589"/>
          <a:ext cx="3146732" cy="1888039"/>
        </a:xfrm>
        <a:prstGeom prst="roundRect">
          <a:avLst>
            <a:gd name="adj" fmla="val 10000"/>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a:t>Communicate with Customer and appraise your 4 /6 digit HSN</a:t>
          </a:r>
        </a:p>
      </dsp:txBody>
      <dsp:txXfrm>
        <a:off x="4471252" y="393888"/>
        <a:ext cx="3036134" cy="1777441"/>
      </dsp:txXfrm>
    </dsp:sp>
    <dsp:sp modelId="{25AAD021-70C3-4F6A-8A22-CC82888F382B}">
      <dsp:nvSpPr>
        <dsp:cNvPr id="0" name=""/>
        <dsp:cNvSpPr/>
      </dsp:nvSpPr>
      <dsp:spPr>
        <a:xfrm>
          <a:off x="7839598" y="892414"/>
          <a:ext cx="667107" cy="780389"/>
        </a:xfrm>
        <a:prstGeom prst="rightArrow">
          <a:avLst>
            <a:gd name="adj1" fmla="val 60000"/>
            <a:gd name="adj2" fmla="val 50000"/>
          </a:avLst>
        </a:prstGeom>
        <a:solidFill>
          <a:schemeClr val="accent3">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7839598" y="1048492"/>
        <a:ext cx="466975" cy="468233"/>
      </dsp:txXfrm>
    </dsp:sp>
    <dsp:sp modelId="{E3F19FE2-50E6-4422-B24D-E08741F3F270}">
      <dsp:nvSpPr>
        <dsp:cNvPr id="0" name=""/>
        <dsp:cNvSpPr/>
      </dsp:nvSpPr>
      <dsp:spPr>
        <a:xfrm>
          <a:off x="8821379" y="338589"/>
          <a:ext cx="3146732" cy="1888039"/>
        </a:xfrm>
        <a:prstGeom prst="roundRect">
          <a:avLst>
            <a:gd name="adj" fmla="val 10000"/>
          </a:avLst>
        </a:prstGeom>
        <a:gradFill rotWithShape="0">
          <a:gsLst>
            <a:gs pos="0">
              <a:schemeClr val="accent4">
                <a:hueOff val="0"/>
                <a:satOff val="0"/>
                <a:lumOff val="0"/>
                <a:alphaOff val="0"/>
                <a:shade val="100000"/>
                <a:satMod val="137000"/>
              </a:schemeClr>
            </a:gs>
            <a:gs pos="71000">
              <a:schemeClr val="accent4">
                <a:hueOff val="0"/>
                <a:satOff val="0"/>
                <a:lumOff val="0"/>
                <a:alphaOff val="0"/>
                <a:shade val="98000"/>
                <a:satMod val="137000"/>
              </a:schemeClr>
            </a:gs>
            <a:gs pos="100000">
              <a:schemeClr val="accent4">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a:t>Communicate with Supplier and enquire about his 4 / 6 digit HSN </a:t>
          </a:r>
        </a:p>
      </dsp:txBody>
      <dsp:txXfrm>
        <a:off x="8876678" y="393888"/>
        <a:ext cx="3036134" cy="1777441"/>
      </dsp:txXfrm>
    </dsp:sp>
    <dsp:sp modelId="{7A527358-F909-43E2-90EE-73866C8AFCED}">
      <dsp:nvSpPr>
        <dsp:cNvPr id="0" name=""/>
        <dsp:cNvSpPr/>
      </dsp:nvSpPr>
      <dsp:spPr>
        <a:xfrm rot="5400000">
          <a:off x="10061191" y="2446900"/>
          <a:ext cx="667107" cy="780389"/>
        </a:xfrm>
        <a:prstGeom prst="rightArrow">
          <a:avLst>
            <a:gd name="adj1" fmla="val 60000"/>
            <a:gd name="adj2" fmla="val 50000"/>
          </a:avLst>
        </a:prstGeom>
        <a:solidFill>
          <a:schemeClr val="accent4">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rot="-5400000">
        <a:off x="10160628" y="2503541"/>
        <a:ext cx="468233" cy="466975"/>
      </dsp:txXfrm>
    </dsp:sp>
    <dsp:sp modelId="{69E9E35E-A795-4202-9E61-760CA661F0EF}">
      <dsp:nvSpPr>
        <dsp:cNvPr id="0" name=""/>
        <dsp:cNvSpPr/>
      </dsp:nvSpPr>
      <dsp:spPr>
        <a:xfrm>
          <a:off x="8821379" y="3485322"/>
          <a:ext cx="3146732" cy="1888039"/>
        </a:xfrm>
        <a:prstGeom prst="roundRect">
          <a:avLst>
            <a:gd name="adj" fmla="val 10000"/>
          </a:avLst>
        </a:prstGeom>
        <a:gradFill rotWithShape="0">
          <a:gsLst>
            <a:gs pos="0">
              <a:schemeClr val="accent5">
                <a:hueOff val="0"/>
                <a:satOff val="0"/>
                <a:lumOff val="0"/>
                <a:alphaOff val="0"/>
                <a:shade val="100000"/>
                <a:satMod val="137000"/>
              </a:schemeClr>
            </a:gs>
            <a:gs pos="71000">
              <a:schemeClr val="accent5">
                <a:hueOff val="0"/>
                <a:satOff val="0"/>
                <a:lumOff val="0"/>
                <a:alphaOff val="0"/>
                <a:shade val="98000"/>
                <a:satMod val="137000"/>
              </a:schemeClr>
            </a:gs>
            <a:gs pos="100000">
              <a:schemeClr val="accent5">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a:t>Map “Master of ERP” with 4 / 6 digit HSN</a:t>
          </a:r>
        </a:p>
      </dsp:txBody>
      <dsp:txXfrm>
        <a:off x="8876678" y="3540621"/>
        <a:ext cx="3036134" cy="1777441"/>
      </dsp:txXfrm>
    </dsp:sp>
    <dsp:sp modelId="{58B4CBE6-92C6-45A5-84DC-CF787677E2C2}">
      <dsp:nvSpPr>
        <dsp:cNvPr id="0" name=""/>
        <dsp:cNvSpPr/>
      </dsp:nvSpPr>
      <dsp:spPr>
        <a:xfrm rot="10800000">
          <a:off x="7877359" y="4039147"/>
          <a:ext cx="667107" cy="780389"/>
        </a:xfrm>
        <a:prstGeom prst="rightArrow">
          <a:avLst>
            <a:gd name="adj1" fmla="val 60000"/>
            <a:gd name="adj2" fmla="val 50000"/>
          </a:avLst>
        </a:prstGeom>
        <a:solidFill>
          <a:schemeClr val="accent5">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rot="10800000">
        <a:off x="8077491" y="4195225"/>
        <a:ext cx="466975" cy="468233"/>
      </dsp:txXfrm>
    </dsp:sp>
    <dsp:sp modelId="{AB843FA6-0859-456C-B08A-D9BCAB1EE2C9}">
      <dsp:nvSpPr>
        <dsp:cNvPr id="0" name=""/>
        <dsp:cNvSpPr/>
      </dsp:nvSpPr>
      <dsp:spPr>
        <a:xfrm>
          <a:off x="4415953" y="3485322"/>
          <a:ext cx="3146732" cy="1888039"/>
        </a:xfrm>
        <a:prstGeom prst="roundRect">
          <a:avLst>
            <a:gd name="adj" fmla="val 10000"/>
          </a:avLst>
        </a:prstGeom>
        <a:gradFill rotWithShape="0">
          <a:gsLst>
            <a:gs pos="0">
              <a:schemeClr val="accent6">
                <a:hueOff val="0"/>
                <a:satOff val="0"/>
                <a:lumOff val="0"/>
                <a:alphaOff val="0"/>
                <a:shade val="100000"/>
                <a:satMod val="137000"/>
              </a:schemeClr>
            </a:gs>
            <a:gs pos="71000">
              <a:schemeClr val="accent6">
                <a:hueOff val="0"/>
                <a:satOff val="0"/>
                <a:lumOff val="0"/>
                <a:alphaOff val="0"/>
                <a:shade val="98000"/>
                <a:satMod val="137000"/>
              </a:schemeClr>
            </a:gs>
            <a:gs pos="100000">
              <a:schemeClr val="accent6">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a:t>In case the HSN for same item is given differently by 2 suppliers, re-assess the same and communicate with either of the 1 for suggestive action</a:t>
          </a:r>
        </a:p>
      </dsp:txBody>
      <dsp:txXfrm>
        <a:off x="4471252" y="3540621"/>
        <a:ext cx="3036134" cy="1777441"/>
      </dsp:txXfrm>
    </dsp:sp>
    <dsp:sp modelId="{39509880-2E84-4068-AC7C-E501070A6BD6}">
      <dsp:nvSpPr>
        <dsp:cNvPr id="0" name=""/>
        <dsp:cNvSpPr/>
      </dsp:nvSpPr>
      <dsp:spPr>
        <a:xfrm rot="10800000">
          <a:off x="3471933" y="4039147"/>
          <a:ext cx="667107" cy="780389"/>
        </a:xfrm>
        <a:prstGeom prst="rightArrow">
          <a:avLst>
            <a:gd name="adj1" fmla="val 60000"/>
            <a:gd name="adj2" fmla="val 50000"/>
          </a:avLst>
        </a:prstGeom>
        <a:solidFill>
          <a:schemeClr val="accent6">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rot="10800000">
        <a:off x="3672065" y="4195225"/>
        <a:ext cx="466975" cy="468233"/>
      </dsp:txXfrm>
    </dsp:sp>
    <dsp:sp modelId="{15F26EA5-EDBD-4708-B63B-053D66F74E3E}">
      <dsp:nvSpPr>
        <dsp:cNvPr id="0" name=""/>
        <dsp:cNvSpPr/>
      </dsp:nvSpPr>
      <dsp:spPr>
        <a:xfrm>
          <a:off x="10528" y="3485322"/>
          <a:ext cx="3146732" cy="1888039"/>
        </a:xfrm>
        <a:prstGeom prst="roundRect">
          <a:avLst>
            <a:gd name="adj" fmla="val 10000"/>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a:t>In case of multiplicity of HSN from different suppliers, take a declaration. </a:t>
          </a:r>
        </a:p>
      </dsp:txBody>
      <dsp:txXfrm>
        <a:off x="65827" y="3540621"/>
        <a:ext cx="3036134" cy="17774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AE3FF-3635-492F-8E2C-D7F03A45A44D}">
      <dsp:nvSpPr>
        <dsp:cNvPr id="0" name=""/>
        <dsp:cNvSpPr/>
      </dsp:nvSpPr>
      <dsp:spPr>
        <a:xfrm rot="5400000">
          <a:off x="2497686" y="1245480"/>
          <a:ext cx="1950816" cy="23503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3E3FFB-4845-4312-86B6-6341FB047F92}">
      <dsp:nvSpPr>
        <dsp:cNvPr id="0" name=""/>
        <dsp:cNvSpPr/>
      </dsp:nvSpPr>
      <dsp:spPr>
        <a:xfrm>
          <a:off x="2946859" y="1068"/>
          <a:ext cx="2611554" cy="156693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dirty="0"/>
            <a:t>Credit Note issued by Supplier on Receiver.</a:t>
          </a:r>
        </a:p>
      </dsp:txBody>
      <dsp:txXfrm>
        <a:off x="2992753" y="46962"/>
        <a:ext cx="2519766" cy="1475144"/>
      </dsp:txXfrm>
    </dsp:sp>
    <dsp:sp modelId="{80FAD97A-81BC-4643-A9D6-FE79733644A5}">
      <dsp:nvSpPr>
        <dsp:cNvPr id="0" name=""/>
        <dsp:cNvSpPr/>
      </dsp:nvSpPr>
      <dsp:spPr>
        <a:xfrm rot="5400000">
          <a:off x="2497686" y="3204146"/>
          <a:ext cx="1950816" cy="23503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C0EDC8-DE1A-4809-8794-31206D093C81}">
      <dsp:nvSpPr>
        <dsp:cNvPr id="0" name=""/>
        <dsp:cNvSpPr/>
      </dsp:nvSpPr>
      <dsp:spPr>
        <a:xfrm>
          <a:off x="2946859" y="1959733"/>
          <a:ext cx="2611554" cy="156693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dirty="0"/>
            <a:t>Such Credit Note reflected in GSTR 2B of the Receiver</a:t>
          </a:r>
        </a:p>
      </dsp:txBody>
      <dsp:txXfrm>
        <a:off x="2992753" y="2005627"/>
        <a:ext cx="2519766" cy="1475144"/>
      </dsp:txXfrm>
    </dsp:sp>
    <dsp:sp modelId="{BEFE6543-7C33-4094-8557-73560355B297}">
      <dsp:nvSpPr>
        <dsp:cNvPr id="0" name=""/>
        <dsp:cNvSpPr/>
      </dsp:nvSpPr>
      <dsp:spPr>
        <a:xfrm>
          <a:off x="3477018" y="4183479"/>
          <a:ext cx="3465518" cy="23503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3004FF-1B10-483A-BBD1-87B11E43CEB1}">
      <dsp:nvSpPr>
        <dsp:cNvPr id="0" name=""/>
        <dsp:cNvSpPr/>
      </dsp:nvSpPr>
      <dsp:spPr>
        <a:xfrm>
          <a:off x="2946859" y="3918399"/>
          <a:ext cx="2611554" cy="156693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a:t>Receiver did not account for such Credit Note in its books of accounts</a:t>
          </a:r>
          <a:endParaRPr lang="en-IN" sz="2300" kern="1200" dirty="0"/>
        </a:p>
      </dsp:txBody>
      <dsp:txXfrm>
        <a:off x="2992753" y="3964293"/>
        <a:ext cx="2519766" cy="1475144"/>
      </dsp:txXfrm>
    </dsp:sp>
    <dsp:sp modelId="{3B64A1E5-8607-4C9A-8D04-239406EB8047}">
      <dsp:nvSpPr>
        <dsp:cNvPr id="0" name=""/>
        <dsp:cNvSpPr/>
      </dsp:nvSpPr>
      <dsp:spPr>
        <a:xfrm rot="16200000">
          <a:off x="5971053" y="3204146"/>
          <a:ext cx="1950816" cy="23503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6C1F23-A84E-41D7-AFF1-0D376C3F83BF}">
      <dsp:nvSpPr>
        <dsp:cNvPr id="0" name=""/>
        <dsp:cNvSpPr/>
      </dsp:nvSpPr>
      <dsp:spPr>
        <a:xfrm>
          <a:off x="6420226" y="3918399"/>
          <a:ext cx="2611554" cy="156693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a:t>Receiver Issued an Invoice for Incentive upon the Supplier</a:t>
          </a:r>
          <a:endParaRPr lang="en-IN" sz="2300" kern="1200" dirty="0"/>
        </a:p>
      </dsp:txBody>
      <dsp:txXfrm>
        <a:off x="6466120" y="3964293"/>
        <a:ext cx="2519766" cy="1475144"/>
      </dsp:txXfrm>
    </dsp:sp>
    <dsp:sp modelId="{A700DE8D-AD7E-4C47-AC71-05E10C5A274C}">
      <dsp:nvSpPr>
        <dsp:cNvPr id="0" name=""/>
        <dsp:cNvSpPr/>
      </dsp:nvSpPr>
      <dsp:spPr>
        <a:xfrm rot="16200000">
          <a:off x="5971053" y="1245480"/>
          <a:ext cx="1950816" cy="23503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3F3B22-49D4-4A4E-B9FD-38EB0B64ECDA}">
      <dsp:nvSpPr>
        <dsp:cNvPr id="0" name=""/>
        <dsp:cNvSpPr/>
      </dsp:nvSpPr>
      <dsp:spPr>
        <a:xfrm>
          <a:off x="6420226" y="1959733"/>
          <a:ext cx="2611554" cy="156693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a:t>Such Invoice reflected in GSTR-2A of the Supplier</a:t>
          </a:r>
          <a:endParaRPr lang="en-IN" sz="2300" kern="1200" dirty="0"/>
        </a:p>
      </dsp:txBody>
      <dsp:txXfrm>
        <a:off x="6466120" y="2005627"/>
        <a:ext cx="2519766" cy="1475144"/>
      </dsp:txXfrm>
    </dsp:sp>
    <dsp:sp modelId="{E96BF518-6991-46C9-990D-AD5C7A44E146}">
      <dsp:nvSpPr>
        <dsp:cNvPr id="0" name=""/>
        <dsp:cNvSpPr/>
      </dsp:nvSpPr>
      <dsp:spPr>
        <a:xfrm>
          <a:off x="6420226" y="1068"/>
          <a:ext cx="2611554" cy="156693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a:t>Supplier did not account for such Invoice in its books of accounts</a:t>
          </a:r>
          <a:endParaRPr lang="en-IN" sz="2300" kern="1200" dirty="0"/>
        </a:p>
      </dsp:txBody>
      <dsp:txXfrm>
        <a:off x="6466120" y="46962"/>
        <a:ext cx="2519766" cy="14751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9F932-DA1F-4DD9-A46E-7445AC1878D8}">
      <dsp:nvSpPr>
        <dsp:cNvPr id="0" name=""/>
        <dsp:cNvSpPr/>
      </dsp:nvSpPr>
      <dsp:spPr>
        <a:xfrm>
          <a:off x="709" y="909108"/>
          <a:ext cx="2766369" cy="16598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kern="1200" dirty="0" err="1"/>
            <a:t>S.No</a:t>
          </a:r>
          <a:r>
            <a:rPr lang="en-IN" sz="2600" kern="1200" dirty="0"/>
            <a:t>. 9: Rs 5000 per supply</a:t>
          </a:r>
        </a:p>
      </dsp:txBody>
      <dsp:txXfrm>
        <a:off x="709" y="909108"/>
        <a:ext cx="2766369" cy="1659821"/>
      </dsp:txXfrm>
    </dsp:sp>
    <dsp:sp modelId="{9596505F-F56A-45D5-BC98-A3AB4FA5A760}">
      <dsp:nvSpPr>
        <dsp:cNvPr id="0" name=""/>
        <dsp:cNvSpPr/>
      </dsp:nvSpPr>
      <dsp:spPr>
        <a:xfrm>
          <a:off x="3043715" y="909108"/>
          <a:ext cx="2766369" cy="16598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kern="1200" dirty="0" err="1"/>
            <a:t>S.No</a:t>
          </a:r>
          <a:r>
            <a:rPr lang="en-IN" sz="2600" kern="1200" dirty="0"/>
            <a:t>. 47: For registration required under any law</a:t>
          </a:r>
        </a:p>
      </dsp:txBody>
      <dsp:txXfrm>
        <a:off x="3043715" y="909108"/>
        <a:ext cx="2766369" cy="1659821"/>
      </dsp:txXfrm>
    </dsp:sp>
    <dsp:sp modelId="{858F8612-659B-4484-B3C9-6093F54579AD}">
      <dsp:nvSpPr>
        <dsp:cNvPr id="0" name=""/>
        <dsp:cNvSpPr/>
      </dsp:nvSpPr>
      <dsp:spPr>
        <a:xfrm>
          <a:off x="709" y="2845566"/>
          <a:ext cx="2766369" cy="16598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kern="1200" dirty="0"/>
            <a:t>Protection for safety of workers and public at large</a:t>
          </a:r>
        </a:p>
      </dsp:txBody>
      <dsp:txXfrm>
        <a:off x="709" y="2845566"/>
        <a:ext cx="2766369" cy="1659821"/>
      </dsp:txXfrm>
    </dsp:sp>
    <dsp:sp modelId="{5CFA1FFF-7D92-4867-9DF6-EF80B0E8ABEA}">
      <dsp:nvSpPr>
        <dsp:cNvPr id="0" name=""/>
        <dsp:cNvSpPr/>
      </dsp:nvSpPr>
      <dsp:spPr>
        <a:xfrm>
          <a:off x="3043715" y="2845566"/>
          <a:ext cx="2766369" cy="16598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kern="1200" dirty="0"/>
            <a:t>Fire License</a:t>
          </a:r>
        </a:p>
      </dsp:txBody>
      <dsp:txXfrm>
        <a:off x="3043715" y="2845566"/>
        <a:ext cx="2766369" cy="165982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0E8EB-4870-47CA-AFAA-CA31875E9164}">
      <dsp:nvSpPr>
        <dsp:cNvPr id="0" name=""/>
        <dsp:cNvSpPr/>
      </dsp:nvSpPr>
      <dsp:spPr>
        <a:xfrm>
          <a:off x="8919070" y="1220770"/>
          <a:ext cx="2197321" cy="5231502"/>
        </a:xfrm>
        <a:prstGeom prst="wedgeRectCallout">
          <a:avLst>
            <a:gd name="adj1" fmla="val 0"/>
            <a:gd name="adj2" fmla="val 0"/>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800100">
            <a:lnSpc>
              <a:spcPct val="90000"/>
            </a:lnSpc>
            <a:spcBef>
              <a:spcPct val="0"/>
            </a:spcBef>
            <a:spcAft>
              <a:spcPct val="35000"/>
            </a:spcAft>
            <a:buNone/>
          </a:pPr>
          <a:r>
            <a:rPr lang="en-IN" sz="1800" kern="1200" dirty="0"/>
            <a:t>GSTR-2B /3B matching is mandatory</a:t>
          </a:r>
        </a:p>
        <a:p>
          <a:pPr marL="0" lvl="0" indent="0" algn="l" defTabSz="800100">
            <a:lnSpc>
              <a:spcPct val="90000"/>
            </a:lnSpc>
            <a:spcBef>
              <a:spcPct val="0"/>
            </a:spcBef>
            <a:spcAft>
              <a:spcPct val="35000"/>
            </a:spcAft>
            <a:buNone/>
          </a:pPr>
          <a:endParaRPr lang="en-IN" sz="1800" kern="1200" dirty="0"/>
        </a:p>
        <a:p>
          <a:pPr marL="0" lvl="0" indent="0" algn="l" defTabSz="800100">
            <a:lnSpc>
              <a:spcPct val="90000"/>
            </a:lnSpc>
            <a:spcBef>
              <a:spcPct val="0"/>
            </a:spcBef>
            <a:spcAft>
              <a:spcPct val="35000"/>
            </a:spcAft>
            <a:buNone/>
          </a:pPr>
          <a:r>
            <a:rPr lang="en-IN" sz="1800" kern="1200" dirty="0"/>
            <a:t>GSR-2A / GSTR-3B yearly matching is mandatory. </a:t>
          </a:r>
        </a:p>
        <a:p>
          <a:pPr marL="0" lvl="0" indent="0" algn="l" defTabSz="800100">
            <a:lnSpc>
              <a:spcPct val="90000"/>
            </a:lnSpc>
            <a:spcBef>
              <a:spcPct val="0"/>
            </a:spcBef>
            <a:spcAft>
              <a:spcPct val="35000"/>
            </a:spcAft>
            <a:buNone/>
          </a:pPr>
          <a:r>
            <a:rPr lang="en-IN" sz="1800" kern="1200" dirty="0"/>
            <a:t>Non filing of GSTR-3B to cause ITC reversal subject to subsequent reclaiming on filing of GSTR 3B</a:t>
          </a:r>
        </a:p>
      </dsp:txBody>
      <dsp:txXfrm>
        <a:off x="9197690" y="1220770"/>
        <a:ext cx="1918701" cy="5231502"/>
      </dsp:txXfrm>
    </dsp:sp>
    <dsp:sp modelId="{893880C7-45F1-45B9-AB3B-680FDE5A9362}">
      <dsp:nvSpPr>
        <dsp:cNvPr id="0" name=""/>
        <dsp:cNvSpPr/>
      </dsp:nvSpPr>
      <dsp:spPr>
        <a:xfrm>
          <a:off x="8919070" y="0"/>
          <a:ext cx="2197321" cy="122077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800100">
            <a:lnSpc>
              <a:spcPct val="90000"/>
            </a:lnSpc>
            <a:spcBef>
              <a:spcPct val="0"/>
            </a:spcBef>
            <a:spcAft>
              <a:spcPct val="35000"/>
            </a:spcAft>
            <a:buNone/>
          </a:pPr>
          <a:r>
            <a:rPr lang="en-IN" sz="1800" kern="1200" dirty="0"/>
            <a:t>From 1-10-2022</a:t>
          </a:r>
        </a:p>
      </dsp:txBody>
      <dsp:txXfrm>
        <a:off x="8919070" y="0"/>
        <a:ext cx="2197321" cy="1220770"/>
      </dsp:txXfrm>
    </dsp:sp>
    <dsp:sp modelId="{A77DA769-FF5B-484F-AA2E-414B2941C6E5}">
      <dsp:nvSpPr>
        <dsp:cNvPr id="0" name=""/>
        <dsp:cNvSpPr/>
      </dsp:nvSpPr>
      <dsp:spPr>
        <a:xfrm>
          <a:off x="6721748" y="1220770"/>
          <a:ext cx="2197321" cy="4883080"/>
        </a:xfrm>
        <a:prstGeom prst="wedgeRectCallout">
          <a:avLst>
            <a:gd name="adj1" fmla="val 62500"/>
            <a:gd name="adj2" fmla="val 20830"/>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800100">
            <a:lnSpc>
              <a:spcPct val="90000"/>
            </a:lnSpc>
            <a:spcBef>
              <a:spcPct val="0"/>
            </a:spcBef>
            <a:spcAft>
              <a:spcPct val="35000"/>
            </a:spcAft>
            <a:buNone/>
          </a:pPr>
          <a:r>
            <a:rPr lang="en-IN" sz="1800" kern="1200" dirty="0"/>
            <a:t>GSTR-2B / 3B matching is mandatory.</a:t>
          </a:r>
        </a:p>
        <a:p>
          <a:pPr marL="0" lvl="0" indent="0" algn="l" defTabSz="800100">
            <a:lnSpc>
              <a:spcPct val="90000"/>
            </a:lnSpc>
            <a:spcBef>
              <a:spcPct val="0"/>
            </a:spcBef>
            <a:spcAft>
              <a:spcPct val="35000"/>
            </a:spcAft>
            <a:buNone/>
          </a:pPr>
          <a:endParaRPr lang="en-IN" sz="1800" kern="1200" dirty="0"/>
        </a:p>
        <a:p>
          <a:pPr marL="0" lvl="0" indent="0" algn="l" defTabSz="800100">
            <a:lnSpc>
              <a:spcPct val="90000"/>
            </a:lnSpc>
            <a:spcBef>
              <a:spcPct val="0"/>
            </a:spcBef>
            <a:spcAft>
              <a:spcPct val="35000"/>
            </a:spcAft>
            <a:buNone/>
          </a:pPr>
          <a:r>
            <a:rPr lang="en-IN" sz="1800" kern="1200" dirty="0"/>
            <a:t>The matching has to be on individual invoice level but not on gross level </a:t>
          </a:r>
        </a:p>
        <a:p>
          <a:pPr marL="0" lvl="0" indent="0" algn="l" defTabSz="800100">
            <a:lnSpc>
              <a:spcPct val="90000"/>
            </a:lnSpc>
            <a:spcBef>
              <a:spcPct val="0"/>
            </a:spcBef>
            <a:spcAft>
              <a:spcPct val="35000"/>
            </a:spcAft>
            <a:buNone/>
          </a:pPr>
          <a:r>
            <a:rPr lang="en-IN" sz="1800" kern="1200" dirty="0"/>
            <a:t>GSTR-3B filing status of supplier is irrelevant</a:t>
          </a:r>
        </a:p>
      </dsp:txBody>
      <dsp:txXfrm>
        <a:off x="7000368" y="1220770"/>
        <a:ext cx="1918701" cy="4883080"/>
      </dsp:txXfrm>
    </dsp:sp>
    <dsp:sp modelId="{64791A71-FD1C-4D3B-AC9B-1ED26AB3E9BB}">
      <dsp:nvSpPr>
        <dsp:cNvPr id="0" name=""/>
        <dsp:cNvSpPr/>
      </dsp:nvSpPr>
      <dsp:spPr>
        <a:xfrm>
          <a:off x="6721748" y="177437"/>
          <a:ext cx="2197321" cy="104655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IN" sz="1800" kern="1200" dirty="0"/>
            <a:t>1-1-2022 to 30-09-2022</a:t>
          </a:r>
        </a:p>
      </dsp:txBody>
      <dsp:txXfrm>
        <a:off x="6721748" y="177437"/>
        <a:ext cx="2197321" cy="1046558"/>
      </dsp:txXfrm>
    </dsp:sp>
    <dsp:sp modelId="{6511B4CA-1848-409D-B881-F3F2B62BA9BC}">
      <dsp:nvSpPr>
        <dsp:cNvPr id="0" name=""/>
        <dsp:cNvSpPr/>
      </dsp:nvSpPr>
      <dsp:spPr>
        <a:xfrm>
          <a:off x="4524426" y="1220770"/>
          <a:ext cx="2197321" cy="4534012"/>
        </a:xfrm>
        <a:prstGeom prst="wedgeRectCallout">
          <a:avLst>
            <a:gd name="adj1" fmla="val 62500"/>
            <a:gd name="adj2" fmla="val 20830"/>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800100">
            <a:lnSpc>
              <a:spcPct val="90000"/>
            </a:lnSpc>
            <a:spcBef>
              <a:spcPct val="0"/>
            </a:spcBef>
            <a:spcAft>
              <a:spcPct val="35000"/>
            </a:spcAft>
            <a:buNone/>
          </a:pPr>
          <a:r>
            <a:rPr lang="en-IN" sz="1800" kern="1200" dirty="0"/>
            <a:t>GSTR-2A/ 3B matching was required up to extent of 120 % / 110% or 105%</a:t>
          </a:r>
        </a:p>
        <a:p>
          <a:pPr marL="0" lvl="0" indent="0" algn="l" defTabSz="800100">
            <a:lnSpc>
              <a:spcPct val="90000"/>
            </a:lnSpc>
            <a:spcBef>
              <a:spcPct val="0"/>
            </a:spcBef>
            <a:spcAft>
              <a:spcPct val="35000"/>
            </a:spcAft>
            <a:buNone/>
          </a:pPr>
          <a:r>
            <a:rPr lang="en-IN" sz="1800" kern="1200" dirty="0"/>
            <a:t>Matching could have been done on gross basis post-facto</a:t>
          </a:r>
        </a:p>
        <a:p>
          <a:pPr marL="0" lvl="0" indent="0" algn="l" defTabSz="800100">
            <a:lnSpc>
              <a:spcPct val="90000"/>
            </a:lnSpc>
            <a:spcBef>
              <a:spcPct val="0"/>
            </a:spcBef>
            <a:spcAft>
              <a:spcPct val="35000"/>
            </a:spcAft>
            <a:buNone/>
          </a:pPr>
          <a:r>
            <a:rPr lang="en-IN" sz="1800" kern="1200" dirty="0"/>
            <a:t>Take certificate from supplier basis above limits</a:t>
          </a:r>
        </a:p>
      </dsp:txBody>
      <dsp:txXfrm>
        <a:off x="4803047" y="1220770"/>
        <a:ext cx="1918701" cy="4534012"/>
      </dsp:txXfrm>
    </dsp:sp>
    <dsp:sp modelId="{73B01B0B-0EA3-426B-AF74-F4034B9EDE06}">
      <dsp:nvSpPr>
        <dsp:cNvPr id="0" name=""/>
        <dsp:cNvSpPr/>
      </dsp:nvSpPr>
      <dsp:spPr>
        <a:xfrm>
          <a:off x="4524426" y="349067"/>
          <a:ext cx="2197321" cy="871702"/>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IN" sz="1800" kern="1200" dirty="0"/>
            <a:t>9-10-2019 to 31-12-2021</a:t>
          </a:r>
        </a:p>
      </dsp:txBody>
      <dsp:txXfrm>
        <a:off x="4524426" y="349067"/>
        <a:ext cx="2197321" cy="871702"/>
      </dsp:txXfrm>
    </dsp:sp>
    <dsp:sp modelId="{37592F74-7AE3-443F-B03F-DC5363BE3C74}">
      <dsp:nvSpPr>
        <dsp:cNvPr id="0" name=""/>
        <dsp:cNvSpPr/>
      </dsp:nvSpPr>
      <dsp:spPr>
        <a:xfrm>
          <a:off x="2327105" y="1220770"/>
          <a:ext cx="2197321" cy="4184944"/>
        </a:xfrm>
        <a:prstGeom prst="wedgeRectCallout">
          <a:avLst>
            <a:gd name="adj1" fmla="val 62500"/>
            <a:gd name="adj2" fmla="val 20830"/>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800100">
            <a:lnSpc>
              <a:spcPct val="90000"/>
            </a:lnSpc>
            <a:spcBef>
              <a:spcPct val="0"/>
            </a:spcBef>
            <a:spcAft>
              <a:spcPct val="35000"/>
            </a:spcAft>
            <a:buNone/>
          </a:pPr>
          <a:r>
            <a:rPr lang="en-IN" sz="1800" kern="1200" dirty="0"/>
            <a:t>GSTR-2A / 3B matching was not mandatory </a:t>
          </a:r>
        </a:p>
        <a:p>
          <a:pPr marL="0" lvl="0" indent="0" algn="l" defTabSz="800100">
            <a:lnSpc>
              <a:spcPct val="90000"/>
            </a:lnSpc>
            <a:spcBef>
              <a:spcPct val="0"/>
            </a:spcBef>
            <a:spcAft>
              <a:spcPct val="35000"/>
            </a:spcAft>
            <a:buNone/>
          </a:pPr>
          <a:r>
            <a:rPr lang="en-IN" sz="1800" kern="1200" dirty="0"/>
            <a:t>All notices for reversal of ITC are invalid</a:t>
          </a:r>
        </a:p>
        <a:p>
          <a:pPr marL="0" lvl="0" indent="0" algn="l" defTabSz="800100">
            <a:lnSpc>
              <a:spcPct val="90000"/>
            </a:lnSpc>
            <a:spcBef>
              <a:spcPct val="0"/>
            </a:spcBef>
            <a:spcAft>
              <a:spcPct val="35000"/>
            </a:spcAft>
            <a:buNone/>
          </a:pPr>
          <a:r>
            <a:rPr lang="en-IN" sz="1800" kern="1200" dirty="0"/>
            <a:t>Take certificate from supplier </a:t>
          </a:r>
        </a:p>
        <a:p>
          <a:pPr marL="0" lvl="0" indent="0" algn="l" defTabSz="800100">
            <a:lnSpc>
              <a:spcPct val="90000"/>
            </a:lnSpc>
            <a:spcBef>
              <a:spcPct val="0"/>
            </a:spcBef>
            <a:spcAft>
              <a:spcPct val="35000"/>
            </a:spcAft>
            <a:buNone/>
          </a:pPr>
          <a:r>
            <a:rPr lang="en-IN" sz="1800" kern="1200" dirty="0"/>
            <a:t>If certificate not possible, contents on merits</a:t>
          </a:r>
        </a:p>
      </dsp:txBody>
      <dsp:txXfrm>
        <a:off x="2605725" y="1220770"/>
        <a:ext cx="1918701" cy="4184944"/>
      </dsp:txXfrm>
    </dsp:sp>
    <dsp:sp modelId="{5D7B6843-7003-4C29-AC34-E4422F44691C}">
      <dsp:nvSpPr>
        <dsp:cNvPr id="0" name=""/>
        <dsp:cNvSpPr/>
      </dsp:nvSpPr>
      <dsp:spPr>
        <a:xfrm>
          <a:off x="2327105" y="523279"/>
          <a:ext cx="2197321" cy="69749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IN" sz="1800" kern="1200" dirty="0"/>
            <a:t>1-7-17 to 8-10-19</a:t>
          </a:r>
        </a:p>
      </dsp:txBody>
      <dsp:txXfrm>
        <a:off x="2327105" y="523279"/>
        <a:ext cx="2197321" cy="6974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CE192-6C23-42CB-8C58-961AE359D732}">
      <dsp:nvSpPr>
        <dsp:cNvPr id="0" name=""/>
        <dsp:cNvSpPr/>
      </dsp:nvSpPr>
      <dsp:spPr>
        <a:xfrm>
          <a:off x="898397" y="0"/>
          <a:ext cx="10181844" cy="5486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D2DD6-39E8-421D-AF1A-421A26FB1907}">
      <dsp:nvSpPr>
        <dsp:cNvPr id="0" name=""/>
        <dsp:cNvSpPr/>
      </dsp:nvSpPr>
      <dsp:spPr>
        <a:xfrm>
          <a:off x="233372" y="1645920"/>
          <a:ext cx="3593592" cy="21945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IN" sz="5500" kern="1200" dirty="0"/>
            <a:t>Input Tax</a:t>
          </a:r>
        </a:p>
      </dsp:txBody>
      <dsp:txXfrm>
        <a:off x="340502" y="1753050"/>
        <a:ext cx="3379332" cy="1980300"/>
      </dsp:txXfrm>
    </dsp:sp>
    <dsp:sp modelId="{1EFF1C0F-B0AC-4F0C-BAA4-256A2DD6746B}">
      <dsp:nvSpPr>
        <dsp:cNvPr id="0" name=""/>
        <dsp:cNvSpPr/>
      </dsp:nvSpPr>
      <dsp:spPr>
        <a:xfrm>
          <a:off x="4192523" y="1645920"/>
          <a:ext cx="3593592" cy="21945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IN" sz="5500" kern="1200" dirty="0"/>
            <a:t>Input Tax Credit</a:t>
          </a:r>
        </a:p>
      </dsp:txBody>
      <dsp:txXfrm>
        <a:off x="4299653" y="1753050"/>
        <a:ext cx="3379332" cy="1980300"/>
      </dsp:txXfrm>
    </dsp:sp>
    <dsp:sp modelId="{8F92C2B4-5290-48B7-BAA5-DA5475122862}">
      <dsp:nvSpPr>
        <dsp:cNvPr id="0" name=""/>
        <dsp:cNvSpPr/>
      </dsp:nvSpPr>
      <dsp:spPr>
        <a:xfrm>
          <a:off x="8151675" y="1645920"/>
          <a:ext cx="3593592" cy="21945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IN" sz="5500" kern="1200" dirty="0"/>
            <a:t>ITC availed</a:t>
          </a:r>
        </a:p>
      </dsp:txBody>
      <dsp:txXfrm>
        <a:off x="8258805" y="1753050"/>
        <a:ext cx="3379332" cy="19803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004C9-62F3-4B1E-8560-77BBAB883054}">
      <dsp:nvSpPr>
        <dsp:cNvPr id="0" name=""/>
        <dsp:cNvSpPr/>
      </dsp:nvSpPr>
      <dsp:spPr>
        <a:xfrm>
          <a:off x="8568" y="1850052"/>
          <a:ext cx="2561080" cy="1536648"/>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dirty="0"/>
            <a:t>Inward Supply</a:t>
          </a:r>
        </a:p>
      </dsp:txBody>
      <dsp:txXfrm>
        <a:off x="53575" y="1895059"/>
        <a:ext cx="2471066" cy="1446634"/>
      </dsp:txXfrm>
    </dsp:sp>
    <dsp:sp modelId="{599CE402-4883-4C94-A247-89CA17BE23F7}">
      <dsp:nvSpPr>
        <dsp:cNvPr id="0" name=""/>
        <dsp:cNvSpPr/>
      </dsp:nvSpPr>
      <dsp:spPr>
        <a:xfrm>
          <a:off x="2825757" y="2300802"/>
          <a:ext cx="542949" cy="635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IN" sz="2300" kern="1200"/>
        </a:p>
      </dsp:txBody>
      <dsp:txXfrm>
        <a:off x="2825757" y="2427832"/>
        <a:ext cx="380064" cy="381088"/>
      </dsp:txXfrm>
    </dsp:sp>
    <dsp:sp modelId="{FD0E9079-ED83-4C49-B4A2-7332F809A007}">
      <dsp:nvSpPr>
        <dsp:cNvPr id="0" name=""/>
        <dsp:cNvSpPr/>
      </dsp:nvSpPr>
      <dsp:spPr>
        <a:xfrm>
          <a:off x="3594082" y="1850052"/>
          <a:ext cx="2561080" cy="1536648"/>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dirty="0"/>
            <a:t>Used or Intended to be Used</a:t>
          </a:r>
        </a:p>
      </dsp:txBody>
      <dsp:txXfrm>
        <a:off x="3639089" y="1895059"/>
        <a:ext cx="2471066" cy="1446634"/>
      </dsp:txXfrm>
    </dsp:sp>
    <dsp:sp modelId="{7F2FF04D-FD0C-4647-A458-D618D10C3783}">
      <dsp:nvSpPr>
        <dsp:cNvPr id="0" name=""/>
        <dsp:cNvSpPr/>
      </dsp:nvSpPr>
      <dsp:spPr>
        <a:xfrm>
          <a:off x="6411271" y="2300802"/>
          <a:ext cx="542949" cy="635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IN" sz="2300" kern="1200"/>
        </a:p>
      </dsp:txBody>
      <dsp:txXfrm>
        <a:off x="6411271" y="2427832"/>
        <a:ext cx="380064" cy="381088"/>
      </dsp:txXfrm>
    </dsp:sp>
    <dsp:sp modelId="{FBEFC461-FBAC-440F-83EC-E43A0D8BFEF3}">
      <dsp:nvSpPr>
        <dsp:cNvPr id="0" name=""/>
        <dsp:cNvSpPr/>
      </dsp:nvSpPr>
      <dsp:spPr>
        <a:xfrm>
          <a:off x="7179595" y="1850052"/>
          <a:ext cx="2561080" cy="1536648"/>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dirty="0"/>
            <a:t>Own Business</a:t>
          </a:r>
        </a:p>
      </dsp:txBody>
      <dsp:txXfrm>
        <a:off x="7224602" y="1895059"/>
        <a:ext cx="2471066" cy="1446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552A9-7B0A-4599-A570-81AF843807BD}">
      <dsp:nvSpPr>
        <dsp:cNvPr id="0" name=""/>
        <dsp:cNvSpPr/>
      </dsp:nvSpPr>
      <dsp:spPr>
        <a:xfrm>
          <a:off x="0" y="310038"/>
          <a:ext cx="3743325" cy="224599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IN" sz="4400" kern="1200" dirty="0"/>
            <a:t>Tax Not Paid</a:t>
          </a:r>
        </a:p>
      </dsp:txBody>
      <dsp:txXfrm>
        <a:off x="0" y="310038"/>
        <a:ext cx="3743325" cy="2245995"/>
      </dsp:txXfrm>
    </dsp:sp>
    <dsp:sp modelId="{ACF4A251-02F9-4830-A20A-6C71FA49EBD8}">
      <dsp:nvSpPr>
        <dsp:cNvPr id="0" name=""/>
        <dsp:cNvSpPr/>
      </dsp:nvSpPr>
      <dsp:spPr>
        <a:xfrm>
          <a:off x="4117657" y="310038"/>
          <a:ext cx="3743325" cy="224599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IN" sz="4400" kern="1200" dirty="0"/>
            <a:t>Tax Short Paid</a:t>
          </a:r>
        </a:p>
      </dsp:txBody>
      <dsp:txXfrm>
        <a:off x="4117657" y="310038"/>
        <a:ext cx="3743325" cy="2245995"/>
      </dsp:txXfrm>
    </dsp:sp>
    <dsp:sp modelId="{D0569124-2E98-458A-8D14-AF23442D149B}">
      <dsp:nvSpPr>
        <dsp:cNvPr id="0" name=""/>
        <dsp:cNvSpPr/>
      </dsp:nvSpPr>
      <dsp:spPr>
        <a:xfrm>
          <a:off x="8235315" y="310038"/>
          <a:ext cx="3743325" cy="224599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IN" sz="4400" kern="1200" dirty="0"/>
            <a:t>Tax Erroneously Refunded</a:t>
          </a:r>
        </a:p>
      </dsp:txBody>
      <dsp:txXfrm>
        <a:off x="8235315" y="310038"/>
        <a:ext cx="3743325" cy="2245995"/>
      </dsp:txXfrm>
    </dsp:sp>
    <dsp:sp modelId="{4B0F75EE-5004-492E-9471-9AB9F6EBE6BE}">
      <dsp:nvSpPr>
        <dsp:cNvPr id="0" name=""/>
        <dsp:cNvSpPr/>
      </dsp:nvSpPr>
      <dsp:spPr>
        <a:xfrm>
          <a:off x="2058828" y="2930366"/>
          <a:ext cx="3743325" cy="224599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IN" sz="4400" kern="1200" dirty="0"/>
            <a:t>Input Tax Credit Wrongly Availed</a:t>
          </a:r>
        </a:p>
      </dsp:txBody>
      <dsp:txXfrm>
        <a:off x="2058828" y="2930366"/>
        <a:ext cx="3743325" cy="2245995"/>
      </dsp:txXfrm>
    </dsp:sp>
    <dsp:sp modelId="{4528C566-D039-4B1A-A2CB-BC3CDA0E8433}">
      <dsp:nvSpPr>
        <dsp:cNvPr id="0" name=""/>
        <dsp:cNvSpPr/>
      </dsp:nvSpPr>
      <dsp:spPr>
        <a:xfrm>
          <a:off x="6176486" y="2930366"/>
          <a:ext cx="3743325" cy="224599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IN" sz="4400" kern="1200" dirty="0"/>
            <a:t>Input Tax Credit Wrongly Utilized </a:t>
          </a:r>
        </a:p>
      </dsp:txBody>
      <dsp:txXfrm>
        <a:off x="6176486" y="2930366"/>
        <a:ext cx="3743325" cy="2245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B5074-3FAB-4B2A-A5C9-061B0AC1D10B}">
      <dsp:nvSpPr>
        <dsp:cNvPr id="0" name=""/>
        <dsp:cNvSpPr/>
      </dsp:nvSpPr>
      <dsp:spPr>
        <a:xfrm>
          <a:off x="1569" y="2786447"/>
          <a:ext cx="3060367" cy="1224146"/>
        </a:xfrm>
        <a:prstGeom prst="homePlat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marL="0" lvl="0" indent="0" algn="ctr" defTabSz="1600200">
            <a:lnSpc>
              <a:spcPct val="90000"/>
            </a:lnSpc>
            <a:spcBef>
              <a:spcPct val="0"/>
            </a:spcBef>
            <a:spcAft>
              <a:spcPct val="35000"/>
            </a:spcAft>
            <a:buNone/>
          </a:pPr>
          <a:r>
            <a:rPr lang="en-IN" sz="3600" kern="1200" dirty="0"/>
            <a:t>IRN-EWB</a:t>
          </a:r>
        </a:p>
      </dsp:txBody>
      <dsp:txXfrm>
        <a:off x="1569" y="2786447"/>
        <a:ext cx="2754331" cy="1224146"/>
      </dsp:txXfrm>
    </dsp:sp>
    <dsp:sp modelId="{D41F6EC5-0211-47D9-B15E-D9AE0D228A70}">
      <dsp:nvSpPr>
        <dsp:cNvPr id="0" name=""/>
        <dsp:cNvSpPr/>
      </dsp:nvSpPr>
      <dsp:spPr>
        <a:xfrm>
          <a:off x="2449863" y="2786447"/>
          <a:ext cx="3060367" cy="1224146"/>
        </a:xfrm>
        <a:prstGeom prst="chevron">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en-IN" sz="3600" kern="1200" dirty="0"/>
            <a:t>GSTR-1</a:t>
          </a:r>
        </a:p>
      </dsp:txBody>
      <dsp:txXfrm>
        <a:off x="3061936" y="2786447"/>
        <a:ext cx="1836221" cy="1224146"/>
      </dsp:txXfrm>
    </dsp:sp>
    <dsp:sp modelId="{096C3795-F1DF-4542-851A-7DFB92AD15F9}">
      <dsp:nvSpPr>
        <dsp:cNvPr id="0" name=""/>
        <dsp:cNvSpPr/>
      </dsp:nvSpPr>
      <dsp:spPr>
        <a:xfrm>
          <a:off x="4898156" y="2786447"/>
          <a:ext cx="3060367" cy="1224146"/>
        </a:xfrm>
        <a:prstGeom prst="chevron">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en-IN" sz="3600" kern="1200" dirty="0"/>
            <a:t>GSTR-2B</a:t>
          </a:r>
        </a:p>
      </dsp:txBody>
      <dsp:txXfrm>
        <a:off x="5510229" y="2786447"/>
        <a:ext cx="1836221" cy="1224146"/>
      </dsp:txXfrm>
    </dsp:sp>
    <dsp:sp modelId="{73762CCF-4E87-456F-9079-808335107523}">
      <dsp:nvSpPr>
        <dsp:cNvPr id="0" name=""/>
        <dsp:cNvSpPr/>
      </dsp:nvSpPr>
      <dsp:spPr>
        <a:xfrm>
          <a:off x="7346450" y="2786447"/>
          <a:ext cx="3060367" cy="1224146"/>
        </a:xfrm>
        <a:prstGeom prst="chevron">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en-IN" sz="3600" kern="1200" dirty="0"/>
            <a:t>GSTR-3B</a:t>
          </a:r>
        </a:p>
      </dsp:txBody>
      <dsp:txXfrm>
        <a:off x="7958523" y="2786447"/>
        <a:ext cx="1836221" cy="1224146"/>
      </dsp:txXfrm>
    </dsp:sp>
    <dsp:sp modelId="{3CD0B6FA-8C6D-4E29-99DD-641FC5C74746}">
      <dsp:nvSpPr>
        <dsp:cNvPr id="0" name=""/>
        <dsp:cNvSpPr/>
      </dsp:nvSpPr>
      <dsp:spPr>
        <a:xfrm>
          <a:off x="9794744" y="2786447"/>
          <a:ext cx="3060367" cy="1224146"/>
        </a:xfrm>
        <a:prstGeom prst="chevron">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en-IN" sz="3600" kern="1200" dirty="0"/>
            <a:t>GSTR-9/9C</a:t>
          </a:r>
        </a:p>
      </dsp:txBody>
      <dsp:txXfrm>
        <a:off x="10406817" y="2786447"/>
        <a:ext cx="1836221" cy="1224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14AA8-3E8E-4D51-A343-E8116E0D2DA3}">
      <dsp:nvSpPr>
        <dsp:cNvPr id="0" name=""/>
        <dsp:cNvSpPr/>
      </dsp:nvSpPr>
      <dsp:spPr>
        <a:xfrm>
          <a:off x="8572" y="2482532"/>
          <a:ext cx="2562225" cy="1537335"/>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dirty="0"/>
            <a:t>Select Return with tax period</a:t>
          </a:r>
        </a:p>
      </dsp:txBody>
      <dsp:txXfrm>
        <a:off x="53599" y="2527559"/>
        <a:ext cx="2472171" cy="1447281"/>
      </dsp:txXfrm>
    </dsp:sp>
    <dsp:sp modelId="{5BD0A174-7CDC-475D-89F1-78D1EACBF51E}">
      <dsp:nvSpPr>
        <dsp:cNvPr id="0" name=""/>
        <dsp:cNvSpPr/>
      </dsp:nvSpPr>
      <dsp:spPr>
        <a:xfrm>
          <a:off x="2827019" y="2933484"/>
          <a:ext cx="543191" cy="635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2827019" y="3060570"/>
        <a:ext cx="380234" cy="381259"/>
      </dsp:txXfrm>
    </dsp:sp>
    <dsp:sp modelId="{0ABCA854-38C4-40EC-9662-36932188288B}">
      <dsp:nvSpPr>
        <dsp:cNvPr id="0" name=""/>
        <dsp:cNvSpPr/>
      </dsp:nvSpPr>
      <dsp:spPr>
        <a:xfrm>
          <a:off x="3595687" y="2482532"/>
          <a:ext cx="2562225" cy="1537335"/>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dirty="0"/>
            <a:t>Scrutinize Return and related particulars </a:t>
          </a:r>
        </a:p>
      </dsp:txBody>
      <dsp:txXfrm>
        <a:off x="3640714" y="2527559"/>
        <a:ext cx="2472171" cy="1447281"/>
      </dsp:txXfrm>
    </dsp:sp>
    <dsp:sp modelId="{D8A275FE-11CC-4A4E-8ED7-4EF48985C2B2}">
      <dsp:nvSpPr>
        <dsp:cNvPr id="0" name=""/>
        <dsp:cNvSpPr/>
      </dsp:nvSpPr>
      <dsp:spPr>
        <a:xfrm>
          <a:off x="6414135" y="2933484"/>
          <a:ext cx="543191" cy="635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6414135" y="3060570"/>
        <a:ext cx="380234" cy="381259"/>
      </dsp:txXfrm>
    </dsp:sp>
    <dsp:sp modelId="{69268342-CB44-495B-BCEC-BAFBA4C1BBB0}">
      <dsp:nvSpPr>
        <dsp:cNvPr id="0" name=""/>
        <dsp:cNvSpPr/>
      </dsp:nvSpPr>
      <dsp:spPr>
        <a:xfrm>
          <a:off x="7182802" y="2482532"/>
          <a:ext cx="2562225" cy="1537335"/>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dirty="0"/>
            <a:t>Notice for Scrutiny of GSTR-1 cannot be issued directly</a:t>
          </a:r>
        </a:p>
      </dsp:txBody>
      <dsp:txXfrm>
        <a:off x="7227829" y="2527559"/>
        <a:ext cx="2472171" cy="14472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8EEA6-8B10-43E7-838C-587F7E67FFA8}">
      <dsp:nvSpPr>
        <dsp:cNvPr id="0" name=""/>
        <dsp:cNvSpPr/>
      </dsp:nvSpPr>
      <dsp:spPr>
        <a:xfrm>
          <a:off x="1126726" y="1964"/>
          <a:ext cx="2381496" cy="142889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b="1" kern="1200" dirty="0"/>
            <a:t>GST Returns Filed </a:t>
          </a:r>
        </a:p>
        <a:p>
          <a:pPr marL="0" lvl="0" indent="0" algn="ctr" defTabSz="844550">
            <a:lnSpc>
              <a:spcPct val="90000"/>
            </a:lnSpc>
            <a:spcBef>
              <a:spcPct val="0"/>
            </a:spcBef>
            <a:spcAft>
              <a:spcPct val="35000"/>
            </a:spcAft>
            <a:buNone/>
          </a:pPr>
          <a:r>
            <a:rPr lang="nb-NO" sz="1900" b="1" kern="1200" dirty="0"/>
            <a:t>(GSTR‑1, 3B, 9, 9C etc.)</a:t>
          </a:r>
          <a:endParaRPr lang="en-IN" sz="1900" kern="1200" dirty="0"/>
        </a:p>
      </dsp:txBody>
      <dsp:txXfrm>
        <a:off x="1168577" y="43815"/>
        <a:ext cx="2297794" cy="1345195"/>
      </dsp:txXfrm>
    </dsp:sp>
    <dsp:sp modelId="{4A2735AD-03C7-4DE7-9A20-EC80F2B5A32E}">
      <dsp:nvSpPr>
        <dsp:cNvPr id="0" name=""/>
        <dsp:cNvSpPr/>
      </dsp:nvSpPr>
      <dsp:spPr>
        <a:xfrm>
          <a:off x="3717794" y="421108"/>
          <a:ext cx="504877" cy="5906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p>
      </dsp:txBody>
      <dsp:txXfrm>
        <a:off x="3717794" y="539230"/>
        <a:ext cx="353414" cy="354367"/>
      </dsp:txXfrm>
    </dsp:sp>
    <dsp:sp modelId="{7970014E-9DBF-42F4-9046-44C4A155B08B}">
      <dsp:nvSpPr>
        <dsp:cNvPr id="0" name=""/>
        <dsp:cNvSpPr/>
      </dsp:nvSpPr>
      <dsp:spPr>
        <a:xfrm>
          <a:off x="4460821" y="1964"/>
          <a:ext cx="2381496" cy="142889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b="1" kern="1200" dirty="0"/>
            <a:t>Data Analysis by Department</a:t>
          </a:r>
        </a:p>
        <a:p>
          <a:pPr marL="0" lvl="0" indent="0" algn="ctr" defTabSz="844550">
            <a:lnSpc>
              <a:spcPct val="90000"/>
            </a:lnSpc>
            <a:spcBef>
              <a:spcPct val="0"/>
            </a:spcBef>
            <a:spcAft>
              <a:spcPct val="35000"/>
            </a:spcAft>
            <a:buNone/>
          </a:pPr>
          <a:r>
            <a:rPr lang="en-IN" sz="1900" b="1" kern="1200" dirty="0"/>
            <a:t>Mismatch/Red Flags Identified</a:t>
          </a:r>
          <a:endParaRPr lang="en-IN" sz="1900" kern="1200" dirty="0"/>
        </a:p>
      </dsp:txBody>
      <dsp:txXfrm>
        <a:off x="4502672" y="43815"/>
        <a:ext cx="2297794" cy="1345195"/>
      </dsp:txXfrm>
    </dsp:sp>
    <dsp:sp modelId="{E15FB7AB-9F4F-4506-A2F6-3B26982AB4D5}">
      <dsp:nvSpPr>
        <dsp:cNvPr id="0" name=""/>
        <dsp:cNvSpPr/>
      </dsp:nvSpPr>
      <dsp:spPr>
        <a:xfrm>
          <a:off x="7051889" y="421108"/>
          <a:ext cx="504877" cy="5906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p>
      </dsp:txBody>
      <dsp:txXfrm>
        <a:off x="7051889" y="539230"/>
        <a:ext cx="353414" cy="354367"/>
      </dsp:txXfrm>
    </dsp:sp>
    <dsp:sp modelId="{0BC3095E-0129-4899-B7FE-506ABBEDA0B6}">
      <dsp:nvSpPr>
        <dsp:cNvPr id="0" name=""/>
        <dsp:cNvSpPr/>
      </dsp:nvSpPr>
      <dsp:spPr>
        <a:xfrm>
          <a:off x="7794916" y="1964"/>
          <a:ext cx="2381496" cy="142889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Notice for Scrutiny u/s 61</a:t>
          </a:r>
        </a:p>
        <a:p>
          <a:pPr marL="0" lvl="0" indent="0" algn="ctr" defTabSz="844550">
            <a:lnSpc>
              <a:spcPct val="90000"/>
            </a:lnSpc>
            <a:spcBef>
              <a:spcPct val="0"/>
            </a:spcBef>
            <a:spcAft>
              <a:spcPct val="35000"/>
            </a:spcAft>
            <a:buNone/>
          </a:pPr>
          <a:r>
            <a:rPr lang="en-IN" sz="1900" b="1" kern="1200" dirty="0"/>
            <a:t>Form ASMT‑10 issued</a:t>
          </a:r>
          <a:endParaRPr lang="en-IN" sz="1900" kern="1200" dirty="0"/>
        </a:p>
      </dsp:txBody>
      <dsp:txXfrm>
        <a:off x="7836767" y="43815"/>
        <a:ext cx="2297794" cy="1345195"/>
      </dsp:txXfrm>
    </dsp:sp>
    <dsp:sp modelId="{C63E0589-D3AA-4701-B0FA-B5BF9D77C324}">
      <dsp:nvSpPr>
        <dsp:cNvPr id="0" name=""/>
        <dsp:cNvSpPr/>
      </dsp:nvSpPr>
      <dsp:spPr>
        <a:xfrm rot="5400000">
          <a:off x="8733225" y="1597567"/>
          <a:ext cx="504877" cy="5906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p>
      </dsp:txBody>
      <dsp:txXfrm rot="-5400000">
        <a:off x="8808481" y="1640434"/>
        <a:ext cx="354367" cy="353414"/>
      </dsp:txXfrm>
    </dsp:sp>
    <dsp:sp modelId="{F22E7A34-860A-45B2-9B8B-CBCFC9672D22}">
      <dsp:nvSpPr>
        <dsp:cNvPr id="0" name=""/>
        <dsp:cNvSpPr/>
      </dsp:nvSpPr>
      <dsp:spPr>
        <a:xfrm>
          <a:off x="7794916" y="2383461"/>
          <a:ext cx="2381496" cy="142889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Taxpayer Reply within 30 days in </a:t>
          </a:r>
          <a:r>
            <a:rPr lang="en-IN" sz="1900" b="1" kern="1200"/>
            <a:t>Form ASMT-11 with Reco.</a:t>
          </a:r>
          <a:endParaRPr lang="en-IN" sz="1900" kern="1200" dirty="0"/>
        </a:p>
      </dsp:txBody>
      <dsp:txXfrm>
        <a:off x="7836767" y="2425312"/>
        <a:ext cx="2297794" cy="1345195"/>
      </dsp:txXfrm>
    </dsp:sp>
    <dsp:sp modelId="{33E87DA1-4FD8-4D9A-B6BF-8D71CA782301}">
      <dsp:nvSpPr>
        <dsp:cNvPr id="0" name=""/>
        <dsp:cNvSpPr/>
      </dsp:nvSpPr>
      <dsp:spPr>
        <a:xfrm rot="10800000">
          <a:off x="7014202" y="2802604"/>
          <a:ext cx="551704" cy="5906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p>
      </dsp:txBody>
      <dsp:txXfrm rot="10800000">
        <a:off x="7179713" y="2920726"/>
        <a:ext cx="386193" cy="354367"/>
      </dsp:txXfrm>
    </dsp:sp>
    <dsp:sp modelId="{1F8BCA68-59BD-49FC-9F19-07AD7CB993C9}">
      <dsp:nvSpPr>
        <dsp:cNvPr id="0" name=""/>
        <dsp:cNvSpPr/>
      </dsp:nvSpPr>
      <dsp:spPr>
        <a:xfrm>
          <a:off x="4372467" y="2383461"/>
          <a:ext cx="2381496" cy="142889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b="1" kern="1200" dirty="0"/>
            <a:t>Reply Acceptable?</a:t>
          </a:r>
        </a:p>
        <a:p>
          <a:pPr marL="0" lvl="0" indent="0" algn="ctr" defTabSz="844550">
            <a:lnSpc>
              <a:spcPct val="90000"/>
            </a:lnSpc>
            <a:spcBef>
              <a:spcPct val="0"/>
            </a:spcBef>
            <a:spcAft>
              <a:spcPct val="35000"/>
            </a:spcAft>
            <a:buNone/>
          </a:pPr>
          <a:r>
            <a:rPr lang="en-US" sz="1900" b="1" kern="1200" dirty="0"/>
            <a:t>Yes → ASMT‑12 (Proceedings Closed)</a:t>
          </a:r>
          <a:endParaRPr lang="en-IN" sz="1900" b="1" kern="1200" dirty="0"/>
        </a:p>
      </dsp:txBody>
      <dsp:txXfrm>
        <a:off x="4414318" y="2425312"/>
        <a:ext cx="2297794" cy="1345195"/>
      </dsp:txXfrm>
    </dsp:sp>
    <dsp:sp modelId="{6586332B-4280-4506-864B-72401D4F1BD9}">
      <dsp:nvSpPr>
        <dsp:cNvPr id="0" name=""/>
        <dsp:cNvSpPr/>
      </dsp:nvSpPr>
      <dsp:spPr>
        <a:xfrm rot="10800000">
          <a:off x="3724284" y="2802604"/>
          <a:ext cx="458049" cy="5906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p>
      </dsp:txBody>
      <dsp:txXfrm rot="10800000">
        <a:off x="3861699" y="2920726"/>
        <a:ext cx="320634" cy="354367"/>
      </dsp:txXfrm>
    </dsp:sp>
    <dsp:sp modelId="{020C62E1-DCCD-4253-9CB9-424D109B3060}">
      <dsp:nvSpPr>
        <dsp:cNvPr id="0" name=""/>
        <dsp:cNvSpPr/>
      </dsp:nvSpPr>
      <dsp:spPr>
        <a:xfrm>
          <a:off x="1126726" y="2383461"/>
          <a:ext cx="2381496" cy="142889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b="1" kern="1200" dirty="0"/>
            <a:t>If Not Acceptable </a:t>
          </a:r>
        </a:p>
        <a:p>
          <a:pPr marL="0" lvl="0" indent="0" algn="ctr" defTabSz="844550">
            <a:lnSpc>
              <a:spcPct val="90000"/>
            </a:lnSpc>
            <a:spcBef>
              <a:spcPct val="0"/>
            </a:spcBef>
            <a:spcAft>
              <a:spcPct val="35000"/>
            </a:spcAft>
            <a:buNone/>
          </a:pPr>
          <a:r>
            <a:rPr lang="en-IN" sz="1900" b="1" kern="1200" dirty="0"/>
            <a:t>Proceedings u/s 73/ 74/ 74A</a:t>
          </a:r>
        </a:p>
      </dsp:txBody>
      <dsp:txXfrm>
        <a:off x="1168577" y="2425312"/>
        <a:ext cx="2297794" cy="1345195"/>
      </dsp:txXfrm>
    </dsp:sp>
    <dsp:sp modelId="{943290BB-B9BC-474C-BABE-DD154313BEAD}">
      <dsp:nvSpPr>
        <dsp:cNvPr id="0" name=""/>
        <dsp:cNvSpPr/>
      </dsp:nvSpPr>
      <dsp:spPr>
        <a:xfrm rot="5400000">
          <a:off x="2065036" y="3979063"/>
          <a:ext cx="504877" cy="5906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p>
      </dsp:txBody>
      <dsp:txXfrm rot="-5400000">
        <a:off x="2140292" y="4021930"/>
        <a:ext cx="354367" cy="353414"/>
      </dsp:txXfrm>
    </dsp:sp>
    <dsp:sp modelId="{C6D1AF05-18D0-4FAF-828C-48BC713EB0E7}">
      <dsp:nvSpPr>
        <dsp:cNvPr id="0" name=""/>
        <dsp:cNvSpPr/>
      </dsp:nvSpPr>
      <dsp:spPr>
        <a:xfrm>
          <a:off x="1126726" y="4764957"/>
          <a:ext cx="2381496" cy="142889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b="1" kern="1200" dirty="0"/>
            <a:t>Or Action may be taken u/s 65/ 66/ 67</a:t>
          </a:r>
        </a:p>
      </dsp:txBody>
      <dsp:txXfrm>
        <a:off x="1168577" y="4806808"/>
        <a:ext cx="2297794" cy="13451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B11D3-6198-4567-A7D3-23A74614F2BC}">
      <dsp:nvSpPr>
        <dsp:cNvPr id="0" name=""/>
        <dsp:cNvSpPr/>
      </dsp:nvSpPr>
      <dsp:spPr>
        <a:xfrm>
          <a:off x="0" y="354942"/>
          <a:ext cx="13224991" cy="478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F51EC-E2DE-4EA4-B04B-F526350286E4}">
      <dsp:nvSpPr>
        <dsp:cNvPr id="0" name=""/>
        <dsp:cNvSpPr/>
      </dsp:nvSpPr>
      <dsp:spPr>
        <a:xfrm>
          <a:off x="661249" y="74502"/>
          <a:ext cx="9257493" cy="5608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844550">
            <a:lnSpc>
              <a:spcPct val="90000"/>
            </a:lnSpc>
            <a:spcBef>
              <a:spcPct val="0"/>
            </a:spcBef>
            <a:spcAft>
              <a:spcPct val="35000"/>
            </a:spcAft>
            <a:buNone/>
          </a:pPr>
          <a:r>
            <a:rPr lang="en-IN" sz="1900" kern="1200" dirty="0"/>
            <a:t>Variances in GSTR 1 Vs GSTR 3B</a:t>
          </a:r>
        </a:p>
      </dsp:txBody>
      <dsp:txXfrm>
        <a:off x="688629" y="101882"/>
        <a:ext cx="9202733" cy="506120"/>
      </dsp:txXfrm>
    </dsp:sp>
    <dsp:sp modelId="{9CE62834-5C79-4AE6-8888-A40D46D97B7D}">
      <dsp:nvSpPr>
        <dsp:cNvPr id="0" name=""/>
        <dsp:cNvSpPr/>
      </dsp:nvSpPr>
      <dsp:spPr>
        <a:xfrm>
          <a:off x="0" y="1216783"/>
          <a:ext cx="13224991" cy="478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72E6B-7F6C-4315-B0B9-D9C96289DD17}">
      <dsp:nvSpPr>
        <dsp:cNvPr id="0" name=""/>
        <dsp:cNvSpPr/>
      </dsp:nvSpPr>
      <dsp:spPr>
        <a:xfrm>
          <a:off x="661249" y="936342"/>
          <a:ext cx="9257493" cy="5608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844550">
            <a:lnSpc>
              <a:spcPct val="90000"/>
            </a:lnSpc>
            <a:spcBef>
              <a:spcPct val="0"/>
            </a:spcBef>
            <a:spcAft>
              <a:spcPct val="35000"/>
            </a:spcAft>
            <a:buNone/>
          </a:pPr>
          <a:r>
            <a:rPr lang="en-IN" sz="1900" kern="1200" dirty="0"/>
            <a:t>RCM Liability discharged Vs RCM ITC availed </a:t>
          </a:r>
        </a:p>
      </dsp:txBody>
      <dsp:txXfrm>
        <a:off x="688629" y="963722"/>
        <a:ext cx="9202733" cy="506120"/>
      </dsp:txXfrm>
    </dsp:sp>
    <dsp:sp modelId="{61098627-74DC-4323-AA52-D388E272D445}">
      <dsp:nvSpPr>
        <dsp:cNvPr id="0" name=""/>
        <dsp:cNvSpPr/>
      </dsp:nvSpPr>
      <dsp:spPr>
        <a:xfrm>
          <a:off x="0" y="2078623"/>
          <a:ext cx="13224991" cy="478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C0EE6-FA99-4CED-A3C9-A3AB0441C84A}">
      <dsp:nvSpPr>
        <dsp:cNvPr id="0" name=""/>
        <dsp:cNvSpPr/>
      </dsp:nvSpPr>
      <dsp:spPr>
        <a:xfrm>
          <a:off x="661249" y="1798183"/>
          <a:ext cx="9257493" cy="5608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844550">
            <a:lnSpc>
              <a:spcPct val="90000"/>
            </a:lnSpc>
            <a:spcBef>
              <a:spcPct val="0"/>
            </a:spcBef>
            <a:spcAft>
              <a:spcPct val="35000"/>
            </a:spcAft>
            <a:buNone/>
          </a:pPr>
          <a:r>
            <a:rPr lang="en-IN" sz="1900" kern="1200" dirty="0"/>
            <a:t>GSTR 3B Vs GSTR 2B/2A </a:t>
          </a:r>
        </a:p>
      </dsp:txBody>
      <dsp:txXfrm>
        <a:off x="688629" y="1825563"/>
        <a:ext cx="9202733" cy="506120"/>
      </dsp:txXfrm>
    </dsp:sp>
    <dsp:sp modelId="{9744E80D-4AF0-477F-8B16-4A5D540CFE1E}">
      <dsp:nvSpPr>
        <dsp:cNvPr id="0" name=""/>
        <dsp:cNvSpPr/>
      </dsp:nvSpPr>
      <dsp:spPr>
        <a:xfrm>
          <a:off x="0" y="2940463"/>
          <a:ext cx="13224991" cy="478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6B2CC3-3F97-44FA-B4FD-35C98BCA3B47}">
      <dsp:nvSpPr>
        <dsp:cNvPr id="0" name=""/>
        <dsp:cNvSpPr/>
      </dsp:nvSpPr>
      <dsp:spPr>
        <a:xfrm>
          <a:off x="661249" y="2660023"/>
          <a:ext cx="9257493" cy="5608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844550">
            <a:lnSpc>
              <a:spcPct val="90000"/>
            </a:lnSpc>
            <a:spcBef>
              <a:spcPct val="0"/>
            </a:spcBef>
            <a:spcAft>
              <a:spcPct val="35000"/>
            </a:spcAft>
            <a:buNone/>
          </a:pPr>
          <a:r>
            <a:rPr lang="en-IN" sz="1900" kern="1200" dirty="0"/>
            <a:t>GSTR 3B Vs GSTR 1 Vs GSTR 7 	</a:t>
          </a:r>
        </a:p>
      </dsp:txBody>
      <dsp:txXfrm>
        <a:off x="688629" y="2687403"/>
        <a:ext cx="9202733" cy="506120"/>
      </dsp:txXfrm>
    </dsp:sp>
    <dsp:sp modelId="{1E3F47F5-462D-45B5-ADE8-59CE13CF1786}">
      <dsp:nvSpPr>
        <dsp:cNvPr id="0" name=""/>
        <dsp:cNvSpPr/>
      </dsp:nvSpPr>
      <dsp:spPr>
        <a:xfrm>
          <a:off x="0" y="3802302"/>
          <a:ext cx="13224991" cy="478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E8CA8F-8B9E-4E6F-910B-83F358B9ECBD}">
      <dsp:nvSpPr>
        <dsp:cNvPr id="0" name=""/>
        <dsp:cNvSpPr/>
      </dsp:nvSpPr>
      <dsp:spPr>
        <a:xfrm>
          <a:off x="661249" y="3521863"/>
          <a:ext cx="9257493" cy="5608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844550">
            <a:lnSpc>
              <a:spcPct val="90000"/>
            </a:lnSpc>
            <a:spcBef>
              <a:spcPct val="0"/>
            </a:spcBef>
            <a:spcAft>
              <a:spcPct val="35000"/>
            </a:spcAft>
            <a:buNone/>
          </a:pPr>
          <a:r>
            <a:rPr lang="en-IN" sz="1900" kern="1200" dirty="0"/>
            <a:t>GST Portal Vs E-way Bill Portal 	</a:t>
          </a:r>
        </a:p>
      </dsp:txBody>
      <dsp:txXfrm>
        <a:off x="688629" y="3549243"/>
        <a:ext cx="9202733" cy="506120"/>
      </dsp:txXfrm>
    </dsp:sp>
    <dsp:sp modelId="{71F50F03-0318-4712-A69A-BC9664680C81}">
      <dsp:nvSpPr>
        <dsp:cNvPr id="0" name=""/>
        <dsp:cNvSpPr/>
      </dsp:nvSpPr>
      <dsp:spPr>
        <a:xfrm>
          <a:off x="0" y="4664142"/>
          <a:ext cx="13224991" cy="478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D06F65-7A98-43D8-B9E6-A30241FACD20}">
      <dsp:nvSpPr>
        <dsp:cNvPr id="0" name=""/>
        <dsp:cNvSpPr/>
      </dsp:nvSpPr>
      <dsp:spPr>
        <a:xfrm>
          <a:off x="661249" y="4383702"/>
          <a:ext cx="9257493" cy="5608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844550">
            <a:lnSpc>
              <a:spcPct val="90000"/>
            </a:lnSpc>
            <a:spcBef>
              <a:spcPct val="0"/>
            </a:spcBef>
            <a:spcAft>
              <a:spcPct val="35000"/>
            </a:spcAft>
            <a:buNone/>
          </a:pPr>
          <a:r>
            <a:rPr lang="en-IN" sz="1900" kern="1200" dirty="0"/>
            <a:t>ITC availed on invoice of Tax payers whose GSTIN cancelled retrospectively </a:t>
          </a:r>
        </a:p>
      </dsp:txBody>
      <dsp:txXfrm>
        <a:off x="688629" y="4411082"/>
        <a:ext cx="9202733" cy="506120"/>
      </dsp:txXfrm>
    </dsp:sp>
    <dsp:sp modelId="{5A769F6C-FB8F-4434-AE0E-01ECD998195C}">
      <dsp:nvSpPr>
        <dsp:cNvPr id="0" name=""/>
        <dsp:cNvSpPr/>
      </dsp:nvSpPr>
      <dsp:spPr>
        <a:xfrm>
          <a:off x="0" y="5525982"/>
          <a:ext cx="13224991" cy="478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9A032C-4721-47CA-8B03-92D1859DE593}">
      <dsp:nvSpPr>
        <dsp:cNvPr id="0" name=""/>
        <dsp:cNvSpPr/>
      </dsp:nvSpPr>
      <dsp:spPr>
        <a:xfrm>
          <a:off x="661249" y="5245542"/>
          <a:ext cx="9257493" cy="5608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844550">
            <a:lnSpc>
              <a:spcPct val="90000"/>
            </a:lnSpc>
            <a:spcBef>
              <a:spcPct val="0"/>
            </a:spcBef>
            <a:spcAft>
              <a:spcPct val="35000"/>
            </a:spcAft>
            <a:buNone/>
          </a:pPr>
          <a:r>
            <a:rPr lang="en-US" sz="1900" kern="1200" dirty="0"/>
            <a:t>ITC availed on Invoices of 3B Non-filers </a:t>
          </a:r>
          <a:endParaRPr lang="en-IN" sz="1900" kern="1200" dirty="0"/>
        </a:p>
      </dsp:txBody>
      <dsp:txXfrm>
        <a:off x="688629" y="5272922"/>
        <a:ext cx="9202733"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B11D3-6198-4567-A7D3-23A74614F2BC}">
      <dsp:nvSpPr>
        <dsp:cNvPr id="0" name=""/>
        <dsp:cNvSpPr/>
      </dsp:nvSpPr>
      <dsp:spPr>
        <a:xfrm>
          <a:off x="0" y="282183"/>
          <a:ext cx="13224991" cy="4536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F51EC-E2DE-4EA4-B04B-F526350286E4}">
      <dsp:nvSpPr>
        <dsp:cNvPr id="0" name=""/>
        <dsp:cNvSpPr/>
      </dsp:nvSpPr>
      <dsp:spPr>
        <a:xfrm>
          <a:off x="661249" y="16503"/>
          <a:ext cx="9257493" cy="5313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800100">
            <a:lnSpc>
              <a:spcPct val="90000"/>
            </a:lnSpc>
            <a:spcBef>
              <a:spcPct val="0"/>
            </a:spcBef>
            <a:spcAft>
              <a:spcPct val="35000"/>
            </a:spcAft>
            <a:buNone/>
          </a:pPr>
          <a:r>
            <a:rPr lang="en-IN" sz="1800" kern="1200" dirty="0"/>
            <a:t>ITC on import of Goods Vs GSTR 2A Vs ICEGATE Portal </a:t>
          </a:r>
        </a:p>
      </dsp:txBody>
      <dsp:txXfrm>
        <a:off x="687188" y="42442"/>
        <a:ext cx="9205615" cy="479482"/>
      </dsp:txXfrm>
    </dsp:sp>
    <dsp:sp modelId="{CE9C3977-7CCD-4234-AB7A-CEDFC53DC5FE}">
      <dsp:nvSpPr>
        <dsp:cNvPr id="0" name=""/>
        <dsp:cNvSpPr/>
      </dsp:nvSpPr>
      <dsp:spPr>
        <a:xfrm>
          <a:off x="0" y="1098663"/>
          <a:ext cx="13224991" cy="4536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1996FB-E8BF-4385-A504-7BAF2FA05C39}">
      <dsp:nvSpPr>
        <dsp:cNvPr id="0" name=""/>
        <dsp:cNvSpPr/>
      </dsp:nvSpPr>
      <dsp:spPr>
        <a:xfrm>
          <a:off x="661249" y="832983"/>
          <a:ext cx="9257493" cy="5313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800100">
            <a:lnSpc>
              <a:spcPct val="90000"/>
            </a:lnSpc>
            <a:spcBef>
              <a:spcPct val="0"/>
            </a:spcBef>
            <a:spcAft>
              <a:spcPct val="35000"/>
            </a:spcAft>
            <a:buNone/>
          </a:pPr>
          <a:r>
            <a:rPr lang="en-IN" sz="1800" kern="1200" dirty="0"/>
            <a:t>ITC availed beyond time limit u/s 16(4)</a:t>
          </a:r>
        </a:p>
      </dsp:txBody>
      <dsp:txXfrm>
        <a:off x="687188" y="858922"/>
        <a:ext cx="9205615" cy="479482"/>
      </dsp:txXfrm>
    </dsp:sp>
    <dsp:sp modelId="{9CE62834-5C79-4AE6-8888-A40D46D97B7D}">
      <dsp:nvSpPr>
        <dsp:cNvPr id="0" name=""/>
        <dsp:cNvSpPr/>
      </dsp:nvSpPr>
      <dsp:spPr>
        <a:xfrm>
          <a:off x="0" y="1915143"/>
          <a:ext cx="13224991" cy="4536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72E6B-7F6C-4315-B0B9-D9C96289DD17}">
      <dsp:nvSpPr>
        <dsp:cNvPr id="0" name=""/>
        <dsp:cNvSpPr/>
      </dsp:nvSpPr>
      <dsp:spPr>
        <a:xfrm>
          <a:off x="661249" y="1649463"/>
          <a:ext cx="9257493" cy="5313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800100">
            <a:lnSpc>
              <a:spcPct val="90000"/>
            </a:lnSpc>
            <a:spcBef>
              <a:spcPct val="0"/>
            </a:spcBef>
            <a:spcAft>
              <a:spcPct val="35000"/>
            </a:spcAft>
            <a:buNone/>
          </a:pPr>
          <a:r>
            <a:rPr lang="en-IN" sz="1800" kern="1200" dirty="0"/>
            <a:t>Reversal under Rule 42/ 43 if exempt income has been reported in GSTR 1 and GSTR 3B</a:t>
          </a:r>
        </a:p>
      </dsp:txBody>
      <dsp:txXfrm>
        <a:off x="687188" y="1675402"/>
        <a:ext cx="9205615" cy="479482"/>
      </dsp:txXfrm>
    </dsp:sp>
    <dsp:sp modelId="{61098627-74DC-4323-AA52-D388E272D445}">
      <dsp:nvSpPr>
        <dsp:cNvPr id="0" name=""/>
        <dsp:cNvSpPr/>
      </dsp:nvSpPr>
      <dsp:spPr>
        <a:xfrm>
          <a:off x="0" y="2731623"/>
          <a:ext cx="13224991" cy="4536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C0EE6-FA99-4CED-A3C9-A3AB0441C84A}">
      <dsp:nvSpPr>
        <dsp:cNvPr id="0" name=""/>
        <dsp:cNvSpPr/>
      </dsp:nvSpPr>
      <dsp:spPr>
        <a:xfrm>
          <a:off x="661249" y="2465943"/>
          <a:ext cx="9257493" cy="5313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800100">
            <a:lnSpc>
              <a:spcPct val="90000"/>
            </a:lnSpc>
            <a:spcBef>
              <a:spcPct val="0"/>
            </a:spcBef>
            <a:spcAft>
              <a:spcPct val="35000"/>
            </a:spcAft>
            <a:buNone/>
          </a:pPr>
          <a:r>
            <a:rPr lang="en-IN" sz="1800" kern="1200" dirty="0"/>
            <a:t>Non payment of Interest u/s 50 Liability on delayed payment of Tax </a:t>
          </a:r>
        </a:p>
      </dsp:txBody>
      <dsp:txXfrm>
        <a:off x="687188" y="2491882"/>
        <a:ext cx="9205615" cy="479482"/>
      </dsp:txXfrm>
    </dsp:sp>
    <dsp:sp modelId="{9744E80D-4AF0-477F-8B16-4A5D540CFE1E}">
      <dsp:nvSpPr>
        <dsp:cNvPr id="0" name=""/>
        <dsp:cNvSpPr/>
      </dsp:nvSpPr>
      <dsp:spPr>
        <a:xfrm>
          <a:off x="0" y="3548103"/>
          <a:ext cx="13224991" cy="4536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6B2CC3-3F97-44FA-B4FD-35C98BCA3B47}">
      <dsp:nvSpPr>
        <dsp:cNvPr id="0" name=""/>
        <dsp:cNvSpPr/>
      </dsp:nvSpPr>
      <dsp:spPr>
        <a:xfrm>
          <a:off x="661249" y="3282423"/>
          <a:ext cx="9257493" cy="5313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800100">
            <a:lnSpc>
              <a:spcPct val="90000"/>
            </a:lnSpc>
            <a:spcBef>
              <a:spcPct val="0"/>
            </a:spcBef>
            <a:spcAft>
              <a:spcPct val="35000"/>
            </a:spcAft>
            <a:buNone/>
          </a:pPr>
          <a:r>
            <a:rPr lang="en-IN" sz="1800" kern="1200" dirty="0"/>
            <a:t>Non-payment of Late fee on delayed filing of returns 	</a:t>
          </a:r>
        </a:p>
      </dsp:txBody>
      <dsp:txXfrm>
        <a:off x="687188" y="3308362"/>
        <a:ext cx="9205615"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8EEA6-8B10-43E7-838C-587F7E67FFA8}">
      <dsp:nvSpPr>
        <dsp:cNvPr id="0" name=""/>
        <dsp:cNvSpPr/>
      </dsp:nvSpPr>
      <dsp:spPr>
        <a:xfrm>
          <a:off x="735802" y="101863"/>
          <a:ext cx="2259043" cy="1355426"/>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Selection of Taxpayer for Departmental Audit</a:t>
          </a:r>
          <a:endParaRPr lang="en-IN" sz="1600" kern="1200" dirty="0"/>
        </a:p>
      </dsp:txBody>
      <dsp:txXfrm>
        <a:off x="775501" y="141562"/>
        <a:ext cx="2179645" cy="1276028"/>
      </dsp:txXfrm>
    </dsp:sp>
    <dsp:sp modelId="{4A2735AD-03C7-4DE7-9A20-EC80F2B5A32E}">
      <dsp:nvSpPr>
        <dsp:cNvPr id="0" name=""/>
        <dsp:cNvSpPr/>
      </dsp:nvSpPr>
      <dsp:spPr>
        <a:xfrm>
          <a:off x="3193642" y="499455"/>
          <a:ext cx="478917" cy="560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3193642" y="611503"/>
        <a:ext cx="335242" cy="336146"/>
      </dsp:txXfrm>
    </dsp:sp>
    <dsp:sp modelId="{7970014E-9DBF-42F4-9046-44C4A155B08B}">
      <dsp:nvSpPr>
        <dsp:cNvPr id="0" name=""/>
        <dsp:cNvSpPr/>
      </dsp:nvSpPr>
      <dsp:spPr>
        <a:xfrm>
          <a:off x="3898463" y="101863"/>
          <a:ext cx="2259043" cy="1355426"/>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Notice u/s 65 in Form ADT-01 intimating initiation of Audit</a:t>
          </a:r>
        </a:p>
        <a:p>
          <a:pPr marL="0" lvl="0" indent="0" algn="ctr" defTabSz="711200">
            <a:lnSpc>
              <a:spcPct val="90000"/>
            </a:lnSpc>
            <a:spcBef>
              <a:spcPct val="0"/>
            </a:spcBef>
            <a:spcAft>
              <a:spcPct val="35000"/>
            </a:spcAft>
            <a:buNone/>
          </a:pPr>
          <a:r>
            <a:rPr lang="en-IN" sz="1600" kern="1200" dirty="0"/>
            <a:t>(15 days prior)</a:t>
          </a:r>
        </a:p>
      </dsp:txBody>
      <dsp:txXfrm>
        <a:off x="3938162" y="141562"/>
        <a:ext cx="2179645" cy="1276028"/>
      </dsp:txXfrm>
    </dsp:sp>
    <dsp:sp modelId="{E15FB7AB-9F4F-4506-A2F6-3B26982AB4D5}">
      <dsp:nvSpPr>
        <dsp:cNvPr id="0" name=""/>
        <dsp:cNvSpPr/>
      </dsp:nvSpPr>
      <dsp:spPr>
        <a:xfrm>
          <a:off x="6356303" y="499455"/>
          <a:ext cx="478917" cy="560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6356303" y="611503"/>
        <a:ext cx="335242" cy="336146"/>
      </dsp:txXfrm>
    </dsp:sp>
    <dsp:sp modelId="{0BC3095E-0129-4899-B7FE-506ABBEDA0B6}">
      <dsp:nvSpPr>
        <dsp:cNvPr id="0" name=""/>
        <dsp:cNvSpPr/>
      </dsp:nvSpPr>
      <dsp:spPr>
        <a:xfrm>
          <a:off x="7061124" y="101863"/>
          <a:ext cx="2259043" cy="1355426"/>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Data submission by Auditee</a:t>
          </a:r>
          <a:endParaRPr lang="en-IN" sz="1600" kern="1200" dirty="0"/>
        </a:p>
      </dsp:txBody>
      <dsp:txXfrm>
        <a:off x="7100823" y="141562"/>
        <a:ext cx="2179645" cy="1276028"/>
      </dsp:txXfrm>
    </dsp:sp>
    <dsp:sp modelId="{C63E0589-D3AA-4701-B0FA-B5BF9D77C324}">
      <dsp:nvSpPr>
        <dsp:cNvPr id="0" name=""/>
        <dsp:cNvSpPr/>
      </dsp:nvSpPr>
      <dsp:spPr>
        <a:xfrm>
          <a:off x="9518964" y="499455"/>
          <a:ext cx="478917" cy="560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9518964" y="611503"/>
        <a:ext cx="335242" cy="336146"/>
      </dsp:txXfrm>
    </dsp:sp>
    <dsp:sp modelId="{F22E7A34-860A-45B2-9B8B-CBCFC9672D22}">
      <dsp:nvSpPr>
        <dsp:cNvPr id="0" name=""/>
        <dsp:cNvSpPr/>
      </dsp:nvSpPr>
      <dsp:spPr>
        <a:xfrm>
          <a:off x="10223785" y="2924"/>
          <a:ext cx="2259043" cy="155330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Departmental Audit Conducted (On-site/Desk)</a:t>
          </a:r>
        </a:p>
        <a:p>
          <a:pPr marL="0" lvl="0" indent="0" algn="ctr" defTabSz="711200">
            <a:lnSpc>
              <a:spcPct val="90000"/>
            </a:lnSpc>
            <a:spcBef>
              <a:spcPct val="0"/>
            </a:spcBef>
            <a:spcAft>
              <a:spcPct val="35000"/>
            </a:spcAft>
            <a:buNone/>
          </a:pPr>
          <a:r>
            <a:rPr lang="en-IN" sz="1600" b="1" kern="1200" dirty="0"/>
            <a:t>(Time Limit – Within 3 + 6 Months form the date of Commencement)</a:t>
          </a:r>
        </a:p>
      </dsp:txBody>
      <dsp:txXfrm>
        <a:off x="10269280" y="48419"/>
        <a:ext cx="2168053" cy="1462314"/>
      </dsp:txXfrm>
    </dsp:sp>
    <dsp:sp modelId="{33E87DA1-4FD8-4D9A-B6BF-8D71CA782301}">
      <dsp:nvSpPr>
        <dsp:cNvPr id="0" name=""/>
        <dsp:cNvSpPr/>
      </dsp:nvSpPr>
      <dsp:spPr>
        <a:xfrm rot="5522137">
          <a:off x="11070515" y="1714362"/>
          <a:ext cx="479219" cy="560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5400000">
        <a:off x="11144605" y="1754918"/>
        <a:ext cx="336146" cy="335453"/>
      </dsp:txXfrm>
    </dsp:sp>
    <dsp:sp modelId="{1F8BCA68-59BD-49FC-9F19-07AD7CB993C9}">
      <dsp:nvSpPr>
        <dsp:cNvPr id="0" name=""/>
        <dsp:cNvSpPr/>
      </dsp:nvSpPr>
      <dsp:spPr>
        <a:xfrm>
          <a:off x="10139975" y="2459846"/>
          <a:ext cx="2259043" cy="1355426"/>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Audit Observation/ Paras Communicated vide Audit Memo</a:t>
          </a:r>
        </a:p>
        <a:p>
          <a:pPr marL="0" lvl="0" indent="0" algn="ctr" defTabSz="711200">
            <a:lnSpc>
              <a:spcPct val="90000"/>
            </a:lnSpc>
            <a:spcBef>
              <a:spcPct val="0"/>
            </a:spcBef>
            <a:spcAft>
              <a:spcPct val="35000"/>
            </a:spcAft>
            <a:buNone/>
          </a:pPr>
          <a:endParaRPr lang="en-IN" sz="1600" b="1" kern="1200" dirty="0"/>
        </a:p>
      </dsp:txBody>
      <dsp:txXfrm>
        <a:off x="10179674" y="2499545"/>
        <a:ext cx="2179645" cy="1276028"/>
      </dsp:txXfrm>
    </dsp:sp>
    <dsp:sp modelId="{6586332B-4280-4506-864B-72401D4F1BD9}">
      <dsp:nvSpPr>
        <dsp:cNvPr id="0" name=""/>
        <dsp:cNvSpPr/>
      </dsp:nvSpPr>
      <dsp:spPr>
        <a:xfrm rot="10800000">
          <a:off x="9525119" y="2857438"/>
          <a:ext cx="434497" cy="560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9655468" y="2969486"/>
        <a:ext cx="304148" cy="336146"/>
      </dsp:txXfrm>
    </dsp:sp>
    <dsp:sp modelId="{020C62E1-DCCD-4253-9CB9-424D109B3060}">
      <dsp:nvSpPr>
        <dsp:cNvPr id="0" name=""/>
        <dsp:cNvSpPr/>
      </dsp:nvSpPr>
      <dsp:spPr>
        <a:xfrm>
          <a:off x="7061124" y="2459846"/>
          <a:ext cx="2259043" cy="1355426"/>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Explanation by Auditee</a:t>
          </a:r>
        </a:p>
      </dsp:txBody>
      <dsp:txXfrm>
        <a:off x="7100823" y="2499545"/>
        <a:ext cx="2179645" cy="1276028"/>
      </dsp:txXfrm>
    </dsp:sp>
    <dsp:sp modelId="{44DD274A-5A62-40AC-94D6-D32529FA5EB3}">
      <dsp:nvSpPr>
        <dsp:cNvPr id="0" name=""/>
        <dsp:cNvSpPr/>
      </dsp:nvSpPr>
      <dsp:spPr>
        <a:xfrm rot="10800000">
          <a:off x="6383411" y="2857438"/>
          <a:ext cx="478917" cy="560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6527086" y="2969486"/>
        <a:ext cx="335242" cy="336146"/>
      </dsp:txXfrm>
    </dsp:sp>
    <dsp:sp modelId="{176BDA05-4373-48F8-ABDC-03B1F2003C76}">
      <dsp:nvSpPr>
        <dsp:cNvPr id="0" name=""/>
        <dsp:cNvSpPr/>
      </dsp:nvSpPr>
      <dsp:spPr>
        <a:xfrm>
          <a:off x="3898463" y="2459846"/>
          <a:ext cx="2259043" cy="1355426"/>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Audit Report issued – ADT-02</a:t>
          </a:r>
        </a:p>
      </dsp:txBody>
      <dsp:txXfrm>
        <a:off x="3938162" y="2499545"/>
        <a:ext cx="2179645" cy="1276028"/>
      </dsp:txXfrm>
    </dsp:sp>
    <dsp:sp modelId="{DB50D9A5-F608-4A63-8A2D-51CD14EC8E53}">
      <dsp:nvSpPr>
        <dsp:cNvPr id="0" name=""/>
        <dsp:cNvSpPr/>
      </dsp:nvSpPr>
      <dsp:spPr>
        <a:xfrm rot="10800000">
          <a:off x="3220750" y="2857438"/>
          <a:ext cx="478917" cy="560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3364425" y="2969486"/>
        <a:ext cx="335242" cy="336146"/>
      </dsp:txXfrm>
    </dsp:sp>
    <dsp:sp modelId="{24479759-4199-4724-9F2A-63345986F9CF}">
      <dsp:nvSpPr>
        <dsp:cNvPr id="0" name=""/>
        <dsp:cNvSpPr/>
      </dsp:nvSpPr>
      <dsp:spPr>
        <a:xfrm>
          <a:off x="735802" y="2459846"/>
          <a:ext cx="2259043" cy="1355426"/>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No further proceedings if Para settled </a:t>
          </a:r>
        </a:p>
      </dsp:txBody>
      <dsp:txXfrm>
        <a:off x="775501" y="2499545"/>
        <a:ext cx="2179645" cy="1276028"/>
      </dsp:txXfrm>
    </dsp:sp>
    <dsp:sp modelId="{3379A9F9-58A3-4F1D-9F87-C45FABE8CE79}">
      <dsp:nvSpPr>
        <dsp:cNvPr id="0" name=""/>
        <dsp:cNvSpPr/>
      </dsp:nvSpPr>
      <dsp:spPr>
        <a:xfrm rot="5400000">
          <a:off x="1625865" y="3973405"/>
          <a:ext cx="478917" cy="560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5400000">
        <a:off x="1697251" y="4014068"/>
        <a:ext cx="336146" cy="335242"/>
      </dsp:txXfrm>
    </dsp:sp>
    <dsp:sp modelId="{19BAB319-68FD-4E19-B45E-6E7E3F41D8FC}">
      <dsp:nvSpPr>
        <dsp:cNvPr id="0" name=""/>
        <dsp:cNvSpPr/>
      </dsp:nvSpPr>
      <dsp:spPr>
        <a:xfrm>
          <a:off x="735802" y="4718890"/>
          <a:ext cx="2259043" cy="1355426"/>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If Not – Proceedings u/s 73/ 74/ 74A</a:t>
          </a:r>
        </a:p>
      </dsp:txBody>
      <dsp:txXfrm>
        <a:off x="775501" y="4758589"/>
        <a:ext cx="2179645" cy="12760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B11D3-6198-4567-A7D3-23A74614F2BC}">
      <dsp:nvSpPr>
        <dsp:cNvPr id="0" name=""/>
        <dsp:cNvSpPr/>
      </dsp:nvSpPr>
      <dsp:spPr>
        <a:xfrm>
          <a:off x="0" y="251982"/>
          <a:ext cx="13224991" cy="4284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F51EC-E2DE-4EA4-B04B-F526350286E4}">
      <dsp:nvSpPr>
        <dsp:cNvPr id="0" name=""/>
        <dsp:cNvSpPr/>
      </dsp:nvSpPr>
      <dsp:spPr>
        <a:xfrm>
          <a:off x="661249" y="1062"/>
          <a:ext cx="9257493" cy="5018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755650">
            <a:lnSpc>
              <a:spcPct val="90000"/>
            </a:lnSpc>
            <a:spcBef>
              <a:spcPct val="0"/>
            </a:spcBef>
            <a:spcAft>
              <a:spcPct val="35000"/>
            </a:spcAft>
            <a:buNone/>
          </a:pPr>
          <a:r>
            <a:rPr lang="en-IN" sz="1700" kern="1200" dirty="0"/>
            <a:t>Turnover of the Taxpayer and unexpected change in turnover </a:t>
          </a:r>
        </a:p>
      </dsp:txBody>
      <dsp:txXfrm>
        <a:off x="685747" y="25560"/>
        <a:ext cx="9208497" cy="452844"/>
      </dsp:txXfrm>
    </dsp:sp>
    <dsp:sp modelId="{9CE62834-5C79-4AE6-8888-A40D46D97B7D}">
      <dsp:nvSpPr>
        <dsp:cNvPr id="0" name=""/>
        <dsp:cNvSpPr/>
      </dsp:nvSpPr>
      <dsp:spPr>
        <a:xfrm>
          <a:off x="0" y="1023102"/>
          <a:ext cx="13224991" cy="4284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72E6B-7F6C-4315-B0B9-D9C96289DD17}">
      <dsp:nvSpPr>
        <dsp:cNvPr id="0" name=""/>
        <dsp:cNvSpPr/>
      </dsp:nvSpPr>
      <dsp:spPr>
        <a:xfrm>
          <a:off x="661249" y="772182"/>
          <a:ext cx="9257493" cy="5018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755650">
            <a:lnSpc>
              <a:spcPct val="90000"/>
            </a:lnSpc>
            <a:spcBef>
              <a:spcPct val="0"/>
            </a:spcBef>
            <a:spcAft>
              <a:spcPct val="35000"/>
            </a:spcAft>
            <a:buNone/>
          </a:pPr>
          <a:r>
            <a:rPr lang="en-IN" sz="1700" kern="1200" dirty="0"/>
            <a:t>High variation in ITC as per GSTR 3B and GSTR 2A/2B</a:t>
          </a:r>
        </a:p>
      </dsp:txBody>
      <dsp:txXfrm>
        <a:off x="685747" y="796680"/>
        <a:ext cx="9208497" cy="452844"/>
      </dsp:txXfrm>
    </dsp:sp>
    <dsp:sp modelId="{61098627-74DC-4323-AA52-D388E272D445}">
      <dsp:nvSpPr>
        <dsp:cNvPr id="0" name=""/>
        <dsp:cNvSpPr/>
      </dsp:nvSpPr>
      <dsp:spPr>
        <a:xfrm>
          <a:off x="0" y="1794222"/>
          <a:ext cx="13224991" cy="4284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C0EE6-FA99-4CED-A3C9-A3AB0441C84A}">
      <dsp:nvSpPr>
        <dsp:cNvPr id="0" name=""/>
        <dsp:cNvSpPr/>
      </dsp:nvSpPr>
      <dsp:spPr>
        <a:xfrm>
          <a:off x="661249" y="1543302"/>
          <a:ext cx="9257493" cy="5018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755650">
            <a:lnSpc>
              <a:spcPct val="90000"/>
            </a:lnSpc>
            <a:spcBef>
              <a:spcPct val="0"/>
            </a:spcBef>
            <a:spcAft>
              <a:spcPct val="35000"/>
            </a:spcAft>
            <a:buNone/>
          </a:pPr>
          <a:r>
            <a:rPr lang="en-IN" sz="1700" kern="1200" dirty="0"/>
            <a:t>Non-Complaint Taxpayers </a:t>
          </a:r>
        </a:p>
      </dsp:txBody>
      <dsp:txXfrm>
        <a:off x="685747" y="1567800"/>
        <a:ext cx="9208497" cy="452844"/>
      </dsp:txXfrm>
    </dsp:sp>
    <dsp:sp modelId="{9744E80D-4AF0-477F-8B16-4A5D540CFE1E}">
      <dsp:nvSpPr>
        <dsp:cNvPr id="0" name=""/>
        <dsp:cNvSpPr/>
      </dsp:nvSpPr>
      <dsp:spPr>
        <a:xfrm>
          <a:off x="0" y="2565342"/>
          <a:ext cx="13224991" cy="4284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6B2CC3-3F97-44FA-B4FD-35C98BCA3B47}">
      <dsp:nvSpPr>
        <dsp:cNvPr id="0" name=""/>
        <dsp:cNvSpPr/>
      </dsp:nvSpPr>
      <dsp:spPr>
        <a:xfrm>
          <a:off x="661249" y="2314422"/>
          <a:ext cx="9257493" cy="5018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755650">
            <a:lnSpc>
              <a:spcPct val="90000"/>
            </a:lnSpc>
            <a:spcBef>
              <a:spcPct val="0"/>
            </a:spcBef>
            <a:spcAft>
              <a:spcPct val="35000"/>
            </a:spcAft>
            <a:buNone/>
          </a:pPr>
          <a:r>
            <a:rPr lang="en-IN" sz="1700" kern="1200"/>
            <a:t>Higher incidence of supply without issuance of E-way bills 	</a:t>
          </a:r>
          <a:endParaRPr lang="en-IN" sz="1700" kern="1200" dirty="0"/>
        </a:p>
      </dsp:txBody>
      <dsp:txXfrm>
        <a:off x="685747" y="2338920"/>
        <a:ext cx="9208497" cy="452844"/>
      </dsp:txXfrm>
    </dsp:sp>
    <dsp:sp modelId="{1E3F47F5-462D-45B5-ADE8-59CE13CF1786}">
      <dsp:nvSpPr>
        <dsp:cNvPr id="0" name=""/>
        <dsp:cNvSpPr/>
      </dsp:nvSpPr>
      <dsp:spPr>
        <a:xfrm>
          <a:off x="0" y="3336462"/>
          <a:ext cx="13224991" cy="4284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E8CA8F-8B9E-4E6F-910B-83F358B9ECBD}">
      <dsp:nvSpPr>
        <dsp:cNvPr id="0" name=""/>
        <dsp:cNvSpPr/>
      </dsp:nvSpPr>
      <dsp:spPr>
        <a:xfrm>
          <a:off x="661249" y="3085542"/>
          <a:ext cx="9257493" cy="5018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755650">
            <a:lnSpc>
              <a:spcPct val="90000"/>
            </a:lnSpc>
            <a:spcBef>
              <a:spcPct val="0"/>
            </a:spcBef>
            <a:spcAft>
              <a:spcPct val="35000"/>
            </a:spcAft>
            <a:buNone/>
          </a:pPr>
          <a:r>
            <a:rPr lang="en-IN" sz="1700" kern="1200" dirty="0"/>
            <a:t>Financial Ratio analysis </a:t>
          </a:r>
        </a:p>
      </dsp:txBody>
      <dsp:txXfrm>
        <a:off x="685747" y="3110040"/>
        <a:ext cx="9208497" cy="452844"/>
      </dsp:txXfrm>
    </dsp:sp>
    <dsp:sp modelId="{71F50F03-0318-4712-A69A-BC9664680C81}">
      <dsp:nvSpPr>
        <dsp:cNvPr id="0" name=""/>
        <dsp:cNvSpPr/>
      </dsp:nvSpPr>
      <dsp:spPr>
        <a:xfrm>
          <a:off x="0" y="4107582"/>
          <a:ext cx="13224991" cy="4284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D06F65-7A98-43D8-B9E6-A30241FACD20}">
      <dsp:nvSpPr>
        <dsp:cNvPr id="0" name=""/>
        <dsp:cNvSpPr/>
      </dsp:nvSpPr>
      <dsp:spPr>
        <a:xfrm>
          <a:off x="661249" y="3856662"/>
          <a:ext cx="9257493" cy="5018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755650">
            <a:lnSpc>
              <a:spcPct val="90000"/>
            </a:lnSpc>
            <a:spcBef>
              <a:spcPct val="0"/>
            </a:spcBef>
            <a:spcAft>
              <a:spcPct val="35000"/>
            </a:spcAft>
            <a:buNone/>
          </a:pPr>
          <a:r>
            <a:rPr lang="en-IN" sz="1700" kern="1200" dirty="0"/>
            <a:t>Sector Specific </a:t>
          </a:r>
        </a:p>
      </dsp:txBody>
      <dsp:txXfrm>
        <a:off x="685747" y="3881160"/>
        <a:ext cx="9208497" cy="452844"/>
      </dsp:txXfrm>
    </dsp:sp>
    <dsp:sp modelId="{5A769F6C-FB8F-4434-AE0E-01ECD998195C}">
      <dsp:nvSpPr>
        <dsp:cNvPr id="0" name=""/>
        <dsp:cNvSpPr/>
      </dsp:nvSpPr>
      <dsp:spPr>
        <a:xfrm>
          <a:off x="0" y="4878703"/>
          <a:ext cx="13224991" cy="4284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9A032C-4721-47CA-8B03-92D1859DE593}">
      <dsp:nvSpPr>
        <dsp:cNvPr id="0" name=""/>
        <dsp:cNvSpPr/>
      </dsp:nvSpPr>
      <dsp:spPr>
        <a:xfrm>
          <a:off x="661249" y="4627783"/>
          <a:ext cx="9257493" cy="5018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755650">
            <a:lnSpc>
              <a:spcPct val="90000"/>
            </a:lnSpc>
            <a:spcBef>
              <a:spcPct val="0"/>
            </a:spcBef>
            <a:spcAft>
              <a:spcPct val="35000"/>
            </a:spcAft>
            <a:buNone/>
          </a:pPr>
          <a:r>
            <a:rPr lang="en-US" sz="1700" kern="1200" dirty="0"/>
            <a:t>Based on specific information received from other governmental authorities</a:t>
          </a:r>
          <a:endParaRPr lang="en-IN" sz="1700" kern="1200" dirty="0"/>
        </a:p>
      </dsp:txBody>
      <dsp:txXfrm>
        <a:off x="685747" y="4652281"/>
        <a:ext cx="9208497" cy="452844"/>
      </dsp:txXfrm>
    </dsp:sp>
    <dsp:sp modelId="{EC393545-F483-437C-A1A8-68F87558113D}">
      <dsp:nvSpPr>
        <dsp:cNvPr id="0" name=""/>
        <dsp:cNvSpPr/>
      </dsp:nvSpPr>
      <dsp:spPr>
        <a:xfrm>
          <a:off x="0" y="5649823"/>
          <a:ext cx="13224991" cy="4284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8CD40-53F1-439A-8482-B8DE3275E6E3}">
      <dsp:nvSpPr>
        <dsp:cNvPr id="0" name=""/>
        <dsp:cNvSpPr/>
      </dsp:nvSpPr>
      <dsp:spPr>
        <a:xfrm>
          <a:off x="661249" y="5398903"/>
          <a:ext cx="9257493" cy="5018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911" tIns="0" rIns="349911" bIns="0" numCol="1" spcCol="1270" anchor="ctr" anchorCtr="0">
          <a:noAutofit/>
        </a:bodyPr>
        <a:lstStyle/>
        <a:p>
          <a:pPr marL="0" lvl="0" indent="0" algn="l" defTabSz="755650">
            <a:lnSpc>
              <a:spcPct val="90000"/>
            </a:lnSpc>
            <a:spcBef>
              <a:spcPct val="0"/>
            </a:spcBef>
            <a:spcAft>
              <a:spcPct val="35000"/>
            </a:spcAft>
            <a:buNone/>
          </a:pPr>
          <a:r>
            <a:rPr lang="en-IN" sz="1700" kern="1200" dirty="0"/>
            <a:t>Taxpayers claiming high refunds</a:t>
          </a:r>
        </a:p>
      </dsp:txBody>
      <dsp:txXfrm>
        <a:off x="685747" y="5423401"/>
        <a:ext cx="9208497" cy="452844"/>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0T11:09:58.815"/>
    </inkml:context>
    <inkml:brush xml:id="br0">
      <inkml:brushProperty name="width" value="0.35" units="cm"/>
      <inkml:brushProperty name="height" value="0.35" units="cm"/>
      <inkml:brushProperty name="color" value="#008C3A"/>
      <inkml:brushProperty name="ignorePressure" value="1"/>
    </inkml:brush>
  </inkml:definitions>
  <inkml:trace contextRef="#ctx0" brushRef="#br0">6771 1070,'-266'-234,"194"179,-150-89,130 97,-3 4,-1 5,-169-45,-316-26,269 73,-3 14,-376 23,342 23,-612 124,217 58,566-140,4 9,-175 100,267-127,2 4,3 3,3 4,2 2,-120 133,143-135,2 2,4 3,1 1,4 2,2 1,4 2,-39 122,51-115,3-1,3 1,-4 107,14-73,21 198,51 110,28-11,69 136,-121-430,5-2,106 172,-84-177,4-4,5-3,4-3,4-4,5-6,122 93,-94-91,5-6,3-5,3-7,276 106,-171-98,3-9,353 52,-430-99,0-7,1-9,1-6,-1-7,309-53,-256 11,-1-9,331-135,-281 75,383-232,-460 228,-5-9,-5-6,189-190,-224 180,-7-5,-6-8,184-291,-263 365,-4-4,-4-1,-4-1,46-155,-72 192,-2 0,-3-1,-3 0,-1 0,-3-1,-2 0,-3 1,-2 0,-23-101,7 82,-4 1,-4 2,-2 1,-57-95,-194-243,-646-692,596 761,264 279,-3 3,-2 3,-91-51,-10 15,172 88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0T11:11:43.885"/>
    </inkml:context>
    <inkml:brush xml:id="br0">
      <inkml:brushProperty name="width" value="0.35" units="cm"/>
      <inkml:brushProperty name="height" value="0.35" units="cm"/>
      <inkml:brushProperty name="color" value="#FF0066"/>
      <inkml:brushProperty name="ignorePressure" value="1"/>
    </inkml:brush>
  </inkml:definitions>
  <inkml:trace contextRef="#ctx0" brushRef="#br0">2840 120,'-45'-20,"-2"2,0 2,-1 2,-71-10,26 10,-133 0,-226 32,2 35,336-36,0 4,-193 64,257-67,2 3,0 0,3 3,-1 3,2 2,1 1,2 1,-55 55,62-50,2 3,1 0,3 3,0 0,3 1,2 2,2 0,2 1,2 1,1 1,-9 60,18-65,1-1,2 1,3 0,1 1,11 68,-5-76,1 0,3 0,0-1,2 0,3-1,-1-1,22 32,9 3,59 68,14 20,-76-92,55 76,-82-121,2-1,0 0,1-1,0-1,23 14,-4-6,1-3,2-2,1-1,0-1,1-2,0-2,79 13,-44-16,1-4,-2-3,125-11,290-66,-11-52,-395 99,116-53,-148 55,-2-3,-2-2,59-46,-66 42,-1-2,-3-2,-1-1,33-45,-51 59,-2-2,0 1,-3-2,0 1,-2-2,0 0,-2 0,9-45,-15 47,-2 1,-1 0,-1-1,-1 1,-1-1,-2 1,-7-28,-58-175,40 154,-3 3,-3 0,-2 3,-4 2,-79-100,86 127,-2 2,-1 1,-3 2,0 1,-2 3,-2 1,0 1,-2 4,0 1,-2 2,-76-23,39 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0T11:12:05.913"/>
    </inkml:context>
    <inkml:brush xml:id="br0">
      <inkml:brushProperty name="width" value="0.35" units="cm"/>
      <inkml:brushProperty name="height" value="0.35" units="cm"/>
      <inkml:brushProperty name="color" value="#FF0066"/>
      <inkml:brushProperty name="ignorePressure" value="1"/>
    </inkml:brush>
  </inkml:definitions>
  <inkml:trace contextRef="#ctx0" brushRef="#br0">314 1160,'15'13,"119"103,-106-96,-1-1,2-1,39 18,3-7,1-3,147 32,157 0,-137-39,0-10,313-28,-512 16,352-30,0-18,-8-38,-291 58,-1-3,88-46,-155 66,-1 1,0-1,-1-2,34-28,-50 37,0-1,-1 1,0 0,0-1,-1 0,0 0,4-11,-6 13,-1 0,0 0,0 0,-1 0,0-1,0 1,-1 0,1-2,-1 2,-1 0,-1-13,-2 5,-1-2,1 2,-1-1,-2 2,1-1,-15-20,-59-73,74 100,-65-79,-3 3,-169-143,190 184,-2 3,-1 3,-2 1,-2 4,0 2,-80-26,69 33,-1 4,-1 3,-80-6,49 14,-170 9,-105 43,10 24,-839 255,1205-322,-182 65,155-54,0 1,0 2,-49 36,69-45,2 0,-1 1,1 1,0-1,-1 2,2-1,1 1,-11 19,14-22,-1 1,2 0,-1 0,1 0,1 1,-1-1,1 1,0-1,1 0,0 2,0-2,1 1,3 8,2 7,0 0,2 0,2-2,-1 1,25 37,-4-13,54 63,-55-76,1-3,1-1,46 34,7-7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2T01:25:18.359"/>
    </inkml:context>
    <inkml:brush xml:id="br0">
      <inkml:brushProperty name="width" value="0.05" units="cm"/>
      <inkml:brushProperty name="height" value="0.05" units="cm"/>
      <inkml:brushProperty name="color" value="#E71224"/>
    </inkml:brush>
  </inkml:definitions>
  <inkml:trace contextRef="#ctx0" brushRef="#br0">949 948 24575,'-25'446'-625,"-30"-2"-432,14-132 715,31-230 342,-112 801-1,-57 497 1,131-956 0,-108 447 0,85-607 613,-13 74 272,39 103-1245,29-236 247,-21 137 113,-14 170 0,43 458 0,30-519-993,-6-153 23,12 214-739,28-2 1731,42 41 1115,-91-508-457,19 90 1905,39 199-2535,-25 11-1802,-34-282 1245,73 789-1382,20 200 233,-57-674 1545,82 844-567,-83-830 568,8 118 2128,-25-88-1259,10 285 1963,-45-560-1887,1-35-268,7 505-567,5-344 0,-12-162 0,4-72 0,2 40 0,4-58 0,-2-11 0,2 0 0,0-1 0,2 2 0,-2-2 0,2 8 0,-1-12 0,-1-2 0,1 1 0,-1 0 0,2 0 0,-1-1 0,-1 0 0,1 2 0,0-2 0,0 0 0,1 0 0,-1 1 0,0 0 0,0-1 0,0 0 0,1 1 0,0-2 0,-1 1 0,0 0 0,2 0 0,-2-1 0,0 1 0,2 1 0,-2-2 0,1 1 0,-1-1 0,4 1 0,18 1 0,0 0 0,1-2 0,-1-2 0,37-4 0,92-26 0,-114 24 0,146-39 0,129-28 0,238-47 0,-336 70 0,-144 38 0,124-9 0,75 17 0,-211 7 0,108 4 0,-132-1 0,-1 1 0,61 15 0,91 45 0,-104-35 0,85 20 0,-130-41 0,46 11 0,1-3 0,96 6 0,210-21 0,-200-4 0,106-21 0,-246 18 0,161-24 0,125-9 0,-102 34 0,-229 4 0,-1-1 0,-1 1 0,1-1 0,1 0 0,-2-1 0,1 1 0,-1 0 0,1-1 0,0 0 0,-2 0 0,2 1 0,-1-2 0,1 1 0,-2 0 0,1-2 0,0 2 0,0-1 0,-1 0 0,3-3 0,4-9 0,0 1 0,-2-1 0,9-19 0,-1 2 0,-3 4 9,0-1 0,-2 0-1,-2-1 1,1 0 0,-3 0-1,-2 0 1,2-54 0,-18-220-295,11 280 224,-101-812-4265,43 410 2773,-4-86-1541,-7-60 1744,-11-95-957,10 89 1597,-137-1228-1197,133 951 1343,-37-917 316,102 9 212,39 1193 206,25 1-1,154-679 1,-82 719 306,15-79 725,-117 497 1037,-6 0 1,6-163-1,-24 244-1479,-2 0 0,0 0 1,-3 0-1,-12-41 0,-44-106 2800,48 141-3417,-62-169-534,-48-219-1,-56-432 394,79 219-696,31 1-1,46 322 1002,-5-41 471,15 249-419,-35-136-1,43 225-154,-7-26-17,11 40-185,0 0 0,0 0 0,-1 0 0,0 0 0,1 0 0,-2 0 0,2 1-1,-1-1 1,-1 1 0,-3-4 0,5 5 0,0 1 0,0-1 0,0 1 0,-1-2 0,1 2 0,0 0 0,0-1 0,0 1 0,-1 0 0,1 0 0,0-1 0,0 1 0,0 0 0,-1 0 0,1 0 0,0 0 0,0 1 0,0-1 0,-2 0 0,-23 12 0,16-7 0,-519 281 0,333-158 0,-251 146 0,368-235 0,-2-2 0,0-4 0,-140 36 0,-78 13 0,257-70 0,-115 38 0,64-18 0,-137 26 0,205-54 0,-9 3 0,-39 0 0,55-4 0,0-1 0,0 2 0,-23 5 0,22-3 0,-1-1 0,-28 4 0,-45-7 0,-30 4 0,12 4 0,-18 3 0,103-10 0,2 2 0,0 2 0,-31 11 0,36-10 0,-1-2 0,-1 0 0,1-3 0,-1 1 0,-24 1 0,-109-4 0,75-2 0,50-2-16,0 0-1,1-2 0,0-1 1,-1-1-1,-37-16 0,10 4-1248,40 14-5561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7T03:35:48.949"/>
    </inkml:context>
    <inkml:brush xml:id="br0">
      <inkml:brushProperty name="width" value="0.35" units="cm"/>
      <inkml:brushProperty name="height" value="0.35" units="cm"/>
      <inkml:brushProperty name="color" value="#E71224"/>
    </inkml:brush>
  </inkml:definitions>
  <inkml:trace contextRef="#ctx0" brushRef="#br0">521 1199 24575,'0'0'0,"-3"2"0,-70 173 0,-60 218 0,-3 197 0,114-446 0,5 1 0,7 1 0,11 174 0,41 222 0,3 61 0,-61 243-498,-70-3 398,15-198 100,29 3 0,64 662 0,5-1001 0,14-2 0,98 368 0,-88-487 0,84 344 0,-38 11 0,-81-355 0,-10 248 0,-48 187 0,13-88 0,30-377-2,31 218 0,-16-251-5,36 280 510,-32 4-397,-42-61-106,-20-2 0,-11 115 0,44-326 0,12 194 0,2-250 0,3 1 0,23 94 0,-30-170 0,-1-1 0,0 0 0,2 0 0,-2-1 0,1 1 0,0-1 0,0 0 0,-1 1 0,1-1 0,1 1 0,0-1 0,-1 0 0,0 0 0,2 0 0,-2 0 0,4 2 0,-5-4 0,0 0 0,1 0 0,-1 0 0,1 0 0,-1 0 0,1 0 0,-1 0 0,0 0 0,2 0 0,-2 0 0,1 0 0,-1-1 0,0 1 0,1 0 0,-1 0 0,0 0 0,1-1 0,-1 1 0,0 0 0,1 0 0,-1-2 0,0 2 0,2 0 0,-2-1 0,0 1 0,0 0 0,1-1 0,-1 1 0,0-1 0,0 1 0,0 0 0,0-1 0,0 1 0,0-2 0,1 2 0,-1 0 0,0-2 0,5-20 0,-5 21 0,0-2 0,1-1 0,-1-1 0,1 2 0,0-1 0,1 0 0,-1 1 0,0-1 0,0 1 0,2 0 0,1-5 0,-2 7 0,0-2 0,0 2 0,1-1 0,-1 0 0,1 1 0,-1-1 0,0 1 0,1-1 0,-1 1 0,1 1 0,0-1 0,0 0 0,-1 1 0,2 0 0,0-1 0,46-4 0,-1 2 0,67 6 0,-62-2 0,882 72 0,-419-22 0,939 3-654,3-75 706,117-71-52,-861 26-331,603-53-505,-436 41 836,265-22 0,269 62 0,-147 43 0,1-39 0,-515-5 0,1044-36 0,-922 54 0,-1-38 0,60-53 0,-5-28 0,-845 125-2,457-79-43,-375 56 26,193-68 0,-294 82 297,0-4-1,121-69 1,-164 81-196,0 1 1,-2-2-1,0-1 1,0 0 0,-2-3-1,-1 1 1,0-2 0,-2 1-1,0-2 1,18-35 0,-28 43-72,-1 0 0,0 0 0,-1-1 0,-2-1 1,1 2-1,-2-2 0,1 1 0,-2 0 0,-1-1 1,-1-29-1,-6-8-21,-28-103 0,12 63 19,-107-790-496,79-15-1323,23 6 213,-38-783-616,-125-527 1234,-69 9 67,-74-103 795,-156 33 332,463 2163 91,-164-529 1801,189 622-2036,-9-20 495,0 1-1,-1 0 1,-28-45 0,36 66-427,0 0 0,0 1 0,-1-1 0,0 2 0,0-2 0,-1 1 0,1 0 0,-1 1 0,0 0 0,0 0 0,0 0 0,-1 1 0,1 0 0,-1 1 0,1 0 0,-1-1 0,0 1 0,-1 1 0,2-1 0,-1 1 0,-8 0 0,-24 5-116,2 0-1,-1 2 1,-70 22 0,24-5-19,-592 118-638,-10-22-543,614-107 1194,-330 53-836,-45 5-164,-6584 515-7630,3289-558 7854,1166-84 908,985-50 961,11-65 2851,1055 121-2282,451 50-1105,0 3 1,-1 3 0,1 4-1,1 3 1,-75 21-1,76-11 430,-98 45 0,132-50-881,2 2 0,0 3-1,2-1 1,-38 34 0,69-53-191,-21 22 265,23-24-221,1 1 0,0-1 0,-1 0-1,1 0 1,0 0 0,0 1 0,-1-1 0,1 0 0,0 1 0,0-1 0,0 0 0,0 0 0,-2 1-1,2-1 1,0 0 0,0 2 0,0-2 0,0 0 0,0 1 0,0-1 0,0 0 0,0 1 0,0-1 0,0 1-1,0-1 1,0 0 0,0 1 0,0-1 0,0 0 0,0 2 0,0-2 0,0 0 0,0 1 0,2-1-1,-2 0 1,0 0 0,0 1 0,0-1 0,1 0 0,-1 1 0,0-1 0,0 0 0,1 0 0,-1 1 0,0-1-1,0 0 1,1 0 0,-1 0 0,0 0 0,1 2 0,-1-2 0,0 0 0,2 0 0,-2 0 0,0 0-1,1 0 1,-1 0 0,0 0 0,1 0 0,-1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296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40CD9-FA20-457B-AD79-D9C629570DC1}" type="slidenum">
              <a:rPr kumimoji="0" lang="en-IN"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60195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410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9F8BB74-2596-4DBA-8EA7-BE05C640CB54}" type="slidenum">
              <a:rPr lang="en-IN" smtClean="0"/>
              <a:t>32</a:t>
            </a:fld>
            <a:endParaRPr lang="en-IN"/>
          </a:p>
        </p:txBody>
      </p:sp>
    </p:spTree>
    <p:extLst>
      <p:ext uri="{BB962C8B-B14F-4D97-AF65-F5344CB8AC3E}">
        <p14:creationId xmlns:p14="http://schemas.microsoft.com/office/powerpoint/2010/main" val="248661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73DC7-0A9B-0C98-1EB6-916B3F89D7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A4580-7A9E-0838-F27E-80ED37933E05}"/>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715415E1-8177-C279-0816-59C6DC720BB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297A6341-29B0-F451-F9C3-F42865529040}"/>
              </a:ext>
            </a:extLst>
          </p:cNvPr>
          <p:cNvSpPr>
            <a:spLocks noGrp="1"/>
          </p:cNvSpPr>
          <p:nvPr>
            <p:ph type="sldNum" sz="quarter" idx="5"/>
          </p:nvPr>
        </p:nvSpPr>
        <p:spPr/>
        <p:txBody>
          <a:bodyPr/>
          <a:lstStyle/>
          <a:p>
            <a:fld id="{A9F8BB74-2596-4DBA-8EA7-BE05C640CB54}" type="slidenum">
              <a:rPr lang="en-IN" smtClean="0"/>
              <a:t>33</a:t>
            </a:fld>
            <a:endParaRPr lang="en-IN"/>
          </a:p>
        </p:txBody>
      </p:sp>
    </p:spTree>
    <p:extLst>
      <p:ext uri="{BB962C8B-B14F-4D97-AF65-F5344CB8AC3E}">
        <p14:creationId xmlns:p14="http://schemas.microsoft.com/office/powerpoint/2010/main" val="87871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84D14-97CA-3396-4DC0-918288DA9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CDD8E-9CEB-78B3-2AC7-36F62E2A2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C61DA-DEB5-3B9D-6526-4729B3B9AD6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9986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9F8BB74-2596-4DBA-8EA7-BE05C640CB54}" type="slidenum">
              <a:rPr lang="en-IN" smtClean="0"/>
              <a:t>64</a:t>
            </a:fld>
            <a:endParaRPr lang="en-IN"/>
          </a:p>
        </p:txBody>
      </p:sp>
    </p:spTree>
    <p:extLst>
      <p:ext uri="{BB962C8B-B14F-4D97-AF65-F5344CB8AC3E}">
        <p14:creationId xmlns:p14="http://schemas.microsoft.com/office/powerpoint/2010/main" val="292712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624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079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6943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-Bai </a:t>
            </a:r>
            <a:r>
              <a:rPr lang="en-IN" dirty="0" err="1"/>
              <a:t>Mamubhai</a:t>
            </a:r>
            <a:r>
              <a:rPr lang="en-IN" dirty="0"/>
              <a:t> Trust gave the principle: </a:t>
            </a:r>
          </a:p>
          <a:p>
            <a:r>
              <a:rPr lang="en-IN" dirty="0"/>
              <a:t>Process:</a:t>
            </a:r>
          </a:p>
          <a:p>
            <a:r>
              <a:rPr lang="en-IN" dirty="0"/>
              <a:t> - Supply is sub-specie is an enforceable contract</a:t>
            </a:r>
          </a:p>
          <a:p>
            <a:r>
              <a:rPr lang="en-IN" dirty="0"/>
              <a:t>- Are there two parties</a:t>
            </a:r>
          </a:p>
          <a:p>
            <a:pPr marL="171450" indent="-171450">
              <a:buFontTx/>
              <a:buChar char="-"/>
            </a:pPr>
            <a:r>
              <a:rPr lang="en-IN" dirty="0"/>
              <a:t>Supplier should make a supply</a:t>
            </a:r>
          </a:p>
          <a:p>
            <a:pPr marL="171450" indent="-171450">
              <a:buFontTx/>
              <a:buChar char="-"/>
            </a:pPr>
            <a:r>
              <a:rPr lang="en-IN" dirty="0"/>
              <a:t>Consideration is in connection with supply coming from enforceable contract</a:t>
            </a:r>
          </a:p>
          <a:p>
            <a:pPr marL="171450" indent="-171450">
              <a:buFontTx/>
              <a:buChar char="-"/>
            </a:pPr>
            <a:r>
              <a:rPr lang="en-IN" dirty="0"/>
              <a:t>Tax should not be on presumption that since money is flowing and hence can be treated as a supply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7AB7E-3DF8-4BA8-A512-6DC02B15DD8A}" type="slidenum">
              <a:rPr kumimoji="0" lang="en-IN"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IN"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48650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589334" y="0"/>
            <a:ext cx="2097029" cy="2750513"/>
          </a:xfrm>
          <a:prstGeom prst="rect">
            <a:avLst/>
          </a:prstGeom>
        </p:spPr>
      </p:pic>
      <p:sp>
        <p:nvSpPr>
          <p:cNvPr id="2" name="Title 1"/>
          <p:cNvSpPr>
            <a:spLocks noGrp="1"/>
          </p:cNvSpPr>
          <p:nvPr>
            <p:ph type="ctrTitle"/>
          </p:nvPr>
        </p:nvSpPr>
        <p:spPr>
          <a:xfrm>
            <a:off x="1325880" y="2750514"/>
            <a:ext cx="12115800" cy="2663629"/>
          </a:xfrm>
        </p:spPr>
        <p:txBody>
          <a:bodyPr anchor="ctr">
            <a:normAutofit/>
          </a:bodyPr>
          <a:lstStyle>
            <a:lvl1pPr algn="l">
              <a:defRPr sz="5280" cap="all" baseline="0"/>
            </a:lvl1pPr>
          </a:lstStyle>
          <a:p>
            <a:r>
              <a:rPr lang="en-US"/>
              <a:t>Click to edit Master title style</a:t>
            </a:r>
            <a:endParaRPr/>
          </a:p>
        </p:txBody>
      </p:sp>
      <p:sp>
        <p:nvSpPr>
          <p:cNvPr id="3" name="Subtitle 2"/>
          <p:cNvSpPr>
            <a:spLocks noGrp="1"/>
          </p:cNvSpPr>
          <p:nvPr>
            <p:ph type="subTitle" idx="1"/>
          </p:nvPr>
        </p:nvSpPr>
        <p:spPr>
          <a:xfrm>
            <a:off x="1325878" y="5414141"/>
            <a:ext cx="12115801" cy="1146678"/>
          </a:xfrm>
        </p:spPr>
        <p:txBody>
          <a:bodyPr>
            <a:normAutofit/>
          </a:bodyPr>
          <a:lstStyle>
            <a:lvl1pPr marL="0" indent="0" algn="l">
              <a:spcBef>
                <a:spcPts val="0"/>
              </a:spcBef>
              <a:buNone/>
              <a:defRPr sz="216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a:p>
        </p:txBody>
      </p:sp>
      <p:sp>
        <p:nvSpPr>
          <p:cNvPr id="7" name="Rectangle 6"/>
          <p:cNvSpPr/>
          <p:nvPr/>
        </p:nvSpPr>
        <p:spPr>
          <a:xfrm>
            <a:off x="0" y="6933749"/>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808CA40A-937D-41FC-A696-B74C1A2AC6A1}" type="datetime1">
              <a:rPr lang="en-US" smtClean="0"/>
              <a:t>2/8/2026</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r>
              <a:rPr lang="en-US"/>
              <a:t>© Yash Dhadda</a:t>
            </a:r>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grpSp>
        <p:nvGrpSpPr>
          <p:cNvPr id="10" name="Group 9"/>
          <p:cNvGrpSpPr/>
          <p:nvPr userDrawn="1"/>
        </p:nvGrpSpPr>
        <p:grpSpPr>
          <a:xfrm>
            <a:off x="12721270" y="0"/>
            <a:ext cx="2171261" cy="1601795"/>
            <a:chOff x="10477405" y="286072"/>
            <a:chExt cx="1809384" cy="1334829"/>
          </a:xfrm>
        </p:grpSpPr>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13" name="TextBox 12"/>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395113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549E7D-6250-4B19-9AAC-B41419ED50FE}" type="datetime1">
              <a:rPr lang="en-US" smtClean="0"/>
              <a:t>2/8/2026</a:t>
            </a:fld>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userDrawn="1"/>
        </p:nvGrpSpPr>
        <p:grpSpPr>
          <a:xfrm>
            <a:off x="12721270" y="15240"/>
            <a:ext cx="2171261" cy="1601795"/>
            <a:chOff x="10477405" y="286072"/>
            <a:chExt cx="1809384" cy="1334829"/>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9" name="TextBox 8"/>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396155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325880" y="2750514"/>
            <a:ext cx="6880860" cy="2663629"/>
          </a:xfrm>
        </p:spPr>
        <p:txBody>
          <a:bodyPr anchor="ctr">
            <a:normAutofit/>
          </a:bodyPr>
          <a:lstStyle>
            <a:lvl1pPr algn="l">
              <a:defRPr sz="5280" cap="all" baseline="0"/>
            </a:lvl1pPr>
          </a:lstStyle>
          <a:p>
            <a:r>
              <a:rPr lang="en-US"/>
              <a:t>Click to edit Master title style</a:t>
            </a:r>
            <a:endParaRPr/>
          </a:p>
        </p:txBody>
      </p:sp>
      <p:sp>
        <p:nvSpPr>
          <p:cNvPr id="3" name="Subtitle 2"/>
          <p:cNvSpPr>
            <a:spLocks noGrp="1"/>
          </p:cNvSpPr>
          <p:nvPr>
            <p:ph type="subTitle" idx="1"/>
          </p:nvPr>
        </p:nvSpPr>
        <p:spPr>
          <a:xfrm>
            <a:off x="1325880" y="5414141"/>
            <a:ext cx="6880860" cy="1146678"/>
          </a:xfrm>
        </p:spPr>
        <p:txBody>
          <a:bodyPr>
            <a:normAutofit/>
          </a:bodyPr>
          <a:lstStyle>
            <a:lvl1pPr marL="0" indent="0" algn="l">
              <a:spcBef>
                <a:spcPts val="0"/>
              </a:spcBef>
              <a:buNone/>
              <a:defRPr sz="216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8377276" y="1572787"/>
            <a:ext cx="6253124" cy="5050325"/>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grpSp>
        <p:nvGrpSpPr>
          <p:cNvPr id="14" name="Group 13"/>
          <p:cNvGrpSpPr/>
          <p:nvPr/>
        </p:nvGrpSpPr>
        <p:grpSpPr>
          <a:xfrm>
            <a:off x="0" y="1371601"/>
            <a:ext cx="14630400" cy="75750"/>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591056" y="0"/>
            <a:ext cx="2097029" cy="2750513"/>
          </a:xfrm>
          <a:prstGeom prst="rect">
            <a:avLst/>
          </a:prstGeom>
        </p:spPr>
      </p:pic>
      <p:grpSp>
        <p:nvGrpSpPr>
          <p:cNvPr id="13" name="Group 12"/>
          <p:cNvGrpSpPr/>
          <p:nvPr/>
        </p:nvGrpSpPr>
        <p:grpSpPr>
          <a:xfrm rot="10800000">
            <a:off x="0" y="6774613"/>
            <a:ext cx="14630400" cy="75750"/>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6933749"/>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grpSp>
        <p:nvGrpSpPr>
          <p:cNvPr id="19" name="Group 18"/>
          <p:cNvGrpSpPr/>
          <p:nvPr userDrawn="1"/>
        </p:nvGrpSpPr>
        <p:grpSpPr>
          <a:xfrm>
            <a:off x="12721270" y="0"/>
            <a:ext cx="2171261" cy="1601795"/>
            <a:chOff x="10477405" y="286072"/>
            <a:chExt cx="1809384" cy="1334829"/>
          </a:xfrm>
        </p:grpSpPr>
        <p:pic>
          <p:nvPicPr>
            <p:cNvPr id="20" name="Picture 19"/>
            <p:cNvPicPr/>
            <p:nvPr/>
          </p:nvPicPr>
          <p:blipFill>
            <a:blip r:embed="rId4"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21" name="TextBox 20"/>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82749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3017521"/>
            <a:ext cx="14630400" cy="3832842"/>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91056" y="0"/>
            <a:ext cx="2139826" cy="3566167"/>
          </a:xfrm>
          <a:prstGeom prst="rect">
            <a:avLst/>
          </a:prstGeom>
        </p:spPr>
      </p:pic>
      <p:sp>
        <p:nvSpPr>
          <p:cNvPr id="2" name="Title 1"/>
          <p:cNvSpPr>
            <a:spLocks noGrp="1"/>
          </p:cNvSpPr>
          <p:nvPr>
            <p:ph type="title"/>
          </p:nvPr>
        </p:nvSpPr>
        <p:spPr>
          <a:xfrm>
            <a:off x="1325879" y="3566167"/>
            <a:ext cx="12085319" cy="2020980"/>
          </a:xfrm>
        </p:spPr>
        <p:txBody>
          <a:bodyPr anchor="ctr">
            <a:normAutofit/>
          </a:bodyPr>
          <a:lstStyle>
            <a:lvl1pPr>
              <a:defRPr sz="528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325879" y="5587147"/>
            <a:ext cx="12085319" cy="611700"/>
          </a:xfrm>
        </p:spPr>
        <p:txBody>
          <a:bodyPr>
            <a:normAutofit/>
          </a:bodyPr>
          <a:lstStyle>
            <a:lvl1pPr marL="0" indent="0">
              <a:spcBef>
                <a:spcPts val="0"/>
              </a:spcBef>
              <a:buNone/>
              <a:defRPr sz="1920">
                <a:solidFill>
                  <a:schemeClr val="bg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89434-2D24-4106-A1E0-6871BA5C2A27}" type="datetime1">
              <a:rPr lang="en-US" smtClean="0"/>
              <a:t>2/8/2026</a:t>
            </a:fld>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16" name="Group 15"/>
          <p:cNvGrpSpPr/>
          <p:nvPr userDrawn="1"/>
        </p:nvGrpSpPr>
        <p:grpSpPr>
          <a:xfrm>
            <a:off x="12721270" y="0"/>
            <a:ext cx="2171261" cy="1601795"/>
            <a:chOff x="10477405" y="286072"/>
            <a:chExt cx="1809384" cy="1334829"/>
          </a:xfrm>
        </p:grpSpPr>
        <p:pic>
          <p:nvPicPr>
            <p:cNvPr id="17" name="Picture 16"/>
            <p:cNvPicPr/>
            <p:nvPr/>
          </p:nvPicPr>
          <p:blipFill>
            <a:blip r:embed="rId3"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18" name="TextBox 17"/>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91531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25880" y="1920241"/>
            <a:ext cx="5897880" cy="54863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406640" y="1920241"/>
            <a:ext cx="5897880" cy="54863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4DE9A06-FC87-4B53-B10B-E606A75AEC78}" type="datetime1">
              <a:rPr lang="en-US" smtClean="0"/>
              <a:t>2/8/2026</a:t>
            </a:fld>
            <a:endParaRPr/>
          </a:p>
        </p:txBody>
      </p:sp>
      <p:sp>
        <p:nvSpPr>
          <p:cNvPr id="6" name="Footer Placeholder 5"/>
          <p:cNvSpPr>
            <a:spLocks noGrp="1"/>
          </p:cNvSpPr>
          <p:nvPr>
            <p:ph type="ftr" sz="quarter" idx="11"/>
          </p:nvPr>
        </p:nvSpPr>
        <p:spPr/>
        <p:txBody>
          <a:bodyPr/>
          <a:lstStyle/>
          <a:p>
            <a:r>
              <a:rPr lang="en-US"/>
              <a:t>© Yash Dhadda</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grpSp>
        <p:nvGrpSpPr>
          <p:cNvPr id="8" name="Group 7"/>
          <p:cNvGrpSpPr/>
          <p:nvPr userDrawn="1"/>
        </p:nvGrpSpPr>
        <p:grpSpPr>
          <a:xfrm>
            <a:off x="12721270" y="0"/>
            <a:ext cx="2171261" cy="1601795"/>
            <a:chOff x="10477405" y="286072"/>
            <a:chExt cx="1809384" cy="1334829"/>
          </a:xfrm>
        </p:grpSpPr>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10" name="TextBox 9"/>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93976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25880" y="1920240"/>
            <a:ext cx="5903366" cy="988694"/>
          </a:xfrm>
        </p:spPr>
        <p:txBody>
          <a:bodyPr anchor="b"/>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325880" y="2908934"/>
            <a:ext cx="5903366" cy="4497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399332" y="1920240"/>
            <a:ext cx="5903366" cy="988694"/>
          </a:xfrm>
        </p:spPr>
        <p:txBody>
          <a:bodyPr anchor="b"/>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399332" y="2908934"/>
            <a:ext cx="5903366" cy="4497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582CFED4-EDF2-4177-AF4E-0FE58B18BD1A}" type="datetime1">
              <a:rPr lang="en-US" smtClean="0"/>
              <a:t>2/8/2026</a:t>
            </a:fld>
            <a:endParaRPr/>
          </a:p>
        </p:txBody>
      </p:sp>
      <p:sp>
        <p:nvSpPr>
          <p:cNvPr id="8" name="Footer Placeholder 7"/>
          <p:cNvSpPr>
            <a:spLocks noGrp="1"/>
          </p:cNvSpPr>
          <p:nvPr>
            <p:ph type="ftr" sz="quarter" idx="11"/>
          </p:nvPr>
        </p:nvSpPr>
        <p:spPr/>
        <p:txBody>
          <a:bodyPr/>
          <a:lstStyle/>
          <a:p>
            <a:r>
              <a:rPr lang="en-US"/>
              <a:t>© Yash Dhadda</a:t>
            </a:r>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grpSp>
        <p:nvGrpSpPr>
          <p:cNvPr id="10" name="Group 9"/>
          <p:cNvGrpSpPr/>
          <p:nvPr userDrawn="1"/>
        </p:nvGrpSpPr>
        <p:grpSpPr>
          <a:xfrm>
            <a:off x="12721270" y="0"/>
            <a:ext cx="2171261" cy="1601795"/>
            <a:chOff x="10477405" y="286072"/>
            <a:chExt cx="1809384" cy="1334829"/>
          </a:xfrm>
        </p:grpSpPr>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12" name="TextBox 11"/>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317999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D7954F1-548B-4C32-8B21-B1D0EAD4F863}" type="datetime1">
              <a:rPr lang="en-US" smtClean="0"/>
              <a:t>2/8/2026</a:t>
            </a:fld>
            <a:endParaRPr/>
          </a:p>
        </p:txBody>
      </p:sp>
      <p:sp>
        <p:nvSpPr>
          <p:cNvPr id="4" name="Footer Placeholder 3"/>
          <p:cNvSpPr>
            <a:spLocks noGrp="1"/>
          </p:cNvSpPr>
          <p:nvPr>
            <p:ph type="ftr" sz="quarter" idx="11"/>
          </p:nvPr>
        </p:nvSpPr>
        <p:spPr/>
        <p:txBody>
          <a:bodyPr/>
          <a:lstStyle/>
          <a:p>
            <a:r>
              <a:rPr lang="en-US"/>
              <a:t>© Yash Dhadda</a:t>
            </a:r>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grpSp>
        <p:nvGrpSpPr>
          <p:cNvPr id="6" name="Group 5"/>
          <p:cNvGrpSpPr/>
          <p:nvPr userDrawn="1"/>
        </p:nvGrpSpPr>
        <p:grpSpPr>
          <a:xfrm>
            <a:off x="12721270" y="0"/>
            <a:ext cx="2171261" cy="1601795"/>
            <a:chOff x="10477405" y="286072"/>
            <a:chExt cx="1809384" cy="1334829"/>
          </a:xfrm>
        </p:grpSpPr>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8" name="TextBox 7"/>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96423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DCBA7-2CA8-40C9-AEBB-2C5235E2A8AB}" type="datetime1">
              <a:rPr lang="en-US" smtClean="0"/>
              <a:t>2/8/2026</a:t>
            </a:fld>
            <a:endParaRPr/>
          </a:p>
        </p:txBody>
      </p:sp>
      <p:sp>
        <p:nvSpPr>
          <p:cNvPr id="3" name="Footer Placeholder 2"/>
          <p:cNvSpPr>
            <a:spLocks noGrp="1"/>
          </p:cNvSpPr>
          <p:nvPr>
            <p:ph type="ftr" sz="quarter" idx="11"/>
          </p:nvPr>
        </p:nvSpPr>
        <p:spPr/>
        <p:txBody>
          <a:bodyPr/>
          <a:lstStyle/>
          <a:p>
            <a:r>
              <a:rPr lang="en-US"/>
              <a:t>© Yash Dhadda</a:t>
            </a:r>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grpSp>
        <p:nvGrpSpPr>
          <p:cNvPr id="5" name="Group 4"/>
          <p:cNvGrpSpPr/>
          <p:nvPr userDrawn="1"/>
        </p:nvGrpSpPr>
        <p:grpSpPr>
          <a:xfrm>
            <a:off x="12721270" y="0"/>
            <a:ext cx="2171261" cy="1601795"/>
            <a:chOff x="10477405" y="286072"/>
            <a:chExt cx="1809384" cy="1334829"/>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7" name="TextBox 6"/>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1655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en-IN"/>
          </a:p>
        </p:txBody>
      </p:sp>
      <p:sp>
        <p:nvSpPr>
          <p:cNvPr id="3" name="Shape 1"/>
          <p:cNvSpPr/>
          <p:nvPr/>
        </p:nvSpPr>
        <p:spPr>
          <a:xfrm>
            <a:off x="0" y="0"/>
            <a:ext cx="14630400" cy="8229600"/>
          </a:xfrm>
          <a:prstGeom prst="rect">
            <a:avLst/>
          </a:prstGeom>
          <a:solidFill>
            <a:srgbClr val="FEF5E7"/>
          </a:solidFill>
          <a:ln/>
        </p:spPr>
        <p:txBody>
          <a:bodyPr/>
          <a:lstStyle/>
          <a:p>
            <a:endParaRPr lang="en-IN"/>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840"/>
            </a:lvl1pPr>
          </a:lstStyle>
          <a:p>
            <a:r>
              <a:rPr lang="en-US"/>
              <a:t>Click to edit Master title style</a:t>
            </a:r>
            <a:endParaRPr/>
          </a:p>
        </p:txBody>
      </p:sp>
      <p:sp>
        <p:nvSpPr>
          <p:cNvPr id="4" name="Text Placeholder 3"/>
          <p:cNvSpPr>
            <a:spLocks noGrp="1"/>
          </p:cNvSpPr>
          <p:nvPr>
            <p:ph type="body" sz="half" idx="2"/>
          </p:nvPr>
        </p:nvSpPr>
        <p:spPr>
          <a:xfrm>
            <a:off x="1325880" y="1920240"/>
            <a:ext cx="5261458" cy="5486400"/>
          </a:xfrm>
        </p:spPr>
        <p:txBody>
          <a:bodyPr>
            <a:normAutofit/>
          </a:bodyPr>
          <a:lstStyle>
            <a:lvl1pPr marL="0" indent="0">
              <a:spcBef>
                <a:spcPts val="1440"/>
              </a:spcBef>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3" name="Content Placeholder 2"/>
          <p:cNvSpPr>
            <a:spLocks noGrp="1"/>
          </p:cNvSpPr>
          <p:nvPr>
            <p:ph idx="1"/>
          </p:nvPr>
        </p:nvSpPr>
        <p:spPr>
          <a:xfrm>
            <a:off x="6770218" y="1920240"/>
            <a:ext cx="6534302" cy="5486401"/>
          </a:xfrm>
        </p:spPr>
        <p:txBody>
          <a:bodyPr>
            <a:normAutofit/>
          </a:bodyPr>
          <a:lstStyle>
            <a:lvl1pPr>
              <a:defRPr sz="2400"/>
            </a:lvl1pPr>
            <a:lvl2pPr>
              <a:defRPr sz="192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FC8532B-87F3-47E2-A6B8-E58BFB89E40B}" type="datetime1">
              <a:rPr lang="en-US" smtClean="0"/>
              <a:t>2/8/2026</a:t>
            </a:fld>
            <a:endParaRPr/>
          </a:p>
        </p:txBody>
      </p:sp>
      <p:sp>
        <p:nvSpPr>
          <p:cNvPr id="6" name="Footer Placeholder 5"/>
          <p:cNvSpPr>
            <a:spLocks noGrp="1"/>
          </p:cNvSpPr>
          <p:nvPr>
            <p:ph type="ftr" sz="quarter" idx="11"/>
          </p:nvPr>
        </p:nvSpPr>
        <p:spPr/>
        <p:txBody>
          <a:bodyPr/>
          <a:lstStyle/>
          <a:p>
            <a:r>
              <a:rPr lang="en-US"/>
              <a:t>© Yash Dhadda</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grpSp>
        <p:nvGrpSpPr>
          <p:cNvPr id="8" name="Group 7"/>
          <p:cNvGrpSpPr/>
          <p:nvPr userDrawn="1"/>
        </p:nvGrpSpPr>
        <p:grpSpPr>
          <a:xfrm>
            <a:off x="12721270" y="0"/>
            <a:ext cx="2171261" cy="1601795"/>
            <a:chOff x="10477405" y="286072"/>
            <a:chExt cx="1809384" cy="1334829"/>
          </a:xfrm>
        </p:grpSpPr>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10" name="TextBox 9"/>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162039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840"/>
            </a:lvl1pPr>
          </a:lstStyle>
          <a:p>
            <a:r>
              <a:rPr lang="en-US"/>
              <a:t>Click to edit Master title style</a:t>
            </a:r>
            <a:endParaRPr/>
          </a:p>
        </p:txBody>
      </p:sp>
      <p:sp>
        <p:nvSpPr>
          <p:cNvPr id="4" name="Text Placeholder 3"/>
          <p:cNvSpPr>
            <a:spLocks noGrp="1"/>
          </p:cNvSpPr>
          <p:nvPr>
            <p:ph type="body" sz="half" idx="2"/>
          </p:nvPr>
        </p:nvSpPr>
        <p:spPr>
          <a:xfrm>
            <a:off x="1325880" y="1920240"/>
            <a:ext cx="4076395" cy="5486400"/>
          </a:xfrm>
        </p:spPr>
        <p:txBody>
          <a:bodyPr>
            <a:normAutofit/>
          </a:bodyPr>
          <a:lstStyle>
            <a:lvl1pPr marL="0" indent="0">
              <a:spcBef>
                <a:spcPts val="1440"/>
              </a:spcBef>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85605" y="1920240"/>
            <a:ext cx="7717094" cy="5486401"/>
          </a:xfrm>
        </p:spPr>
        <p:txBody>
          <a:bodyPr tIns="1188720">
            <a:normAutofit/>
          </a:bodyPr>
          <a:lstStyle>
            <a:lvl1pPr marL="0" indent="0" algn="ctr">
              <a:buNone/>
              <a:defRPr sz="240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a:p>
        </p:txBody>
      </p:sp>
      <p:sp>
        <p:nvSpPr>
          <p:cNvPr id="5" name="Date Placeholder 4"/>
          <p:cNvSpPr>
            <a:spLocks noGrp="1"/>
          </p:cNvSpPr>
          <p:nvPr>
            <p:ph type="dt" sz="half" idx="10"/>
          </p:nvPr>
        </p:nvSpPr>
        <p:spPr/>
        <p:txBody>
          <a:bodyPr/>
          <a:lstStyle/>
          <a:p>
            <a:fld id="{BD8E9BC7-16F1-42C0-8464-7568BE565D8C}" type="datetime1">
              <a:rPr lang="en-US" smtClean="0"/>
              <a:t>2/8/2026</a:t>
            </a:fld>
            <a:endParaRPr/>
          </a:p>
        </p:txBody>
      </p:sp>
      <p:sp>
        <p:nvSpPr>
          <p:cNvPr id="6" name="Footer Placeholder 5"/>
          <p:cNvSpPr>
            <a:spLocks noGrp="1"/>
          </p:cNvSpPr>
          <p:nvPr>
            <p:ph type="ftr" sz="quarter" idx="11"/>
          </p:nvPr>
        </p:nvSpPr>
        <p:spPr/>
        <p:txBody>
          <a:bodyPr/>
          <a:lstStyle/>
          <a:p>
            <a:r>
              <a:rPr lang="en-US"/>
              <a:t>© Yash Dhadda</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grpSp>
        <p:nvGrpSpPr>
          <p:cNvPr id="8" name="Group 7"/>
          <p:cNvGrpSpPr/>
          <p:nvPr userDrawn="1"/>
        </p:nvGrpSpPr>
        <p:grpSpPr>
          <a:xfrm>
            <a:off x="12721270" y="0"/>
            <a:ext cx="2171261" cy="1601795"/>
            <a:chOff x="10477405" y="286072"/>
            <a:chExt cx="1809384" cy="1334829"/>
          </a:xfrm>
        </p:grpSpPr>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10" name="TextBox 9"/>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292790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7A55ED1-D91F-4005-AE89-4B279CFC2521}" type="datetime1">
              <a:rPr lang="en-US" smtClean="0"/>
              <a:t>2/8/2026</a:t>
            </a:fld>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userDrawn="1"/>
        </p:nvGrpSpPr>
        <p:grpSpPr>
          <a:xfrm>
            <a:off x="12721270" y="0"/>
            <a:ext cx="2171261" cy="1601795"/>
            <a:chOff x="10477405" y="286072"/>
            <a:chExt cx="1809384" cy="1334829"/>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9" name="TextBox 8"/>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117172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47120" y="438150"/>
            <a:ext cx="2057400" cy="697420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325880" y="438150"/>
            <a:ext cx="9718675"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175735D-1828-4FA4-A9D9-2627D6BB49DE}" type="datetime1">
              <a:rPr lang="en-US" smtClean="0"/>
              <a:t>2/8/2026</a:t>
            </a:fld>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7816856" y="3874612"/>
            <a:ext cx="6759245" cy="101284"/>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0" name="Group 9"/>
          <p:cNvGrpSpPr/>
          <p:nvPr userDrawn="1"/>
        </p:nvGrpSpPr>
        <p:grpSpPr>
          <a:xfrm>
            <a:off x="12721270" y="0"/>
            <a:ext cx="2171261" cy="1601795"/>
            <a:chOff x="10477405" y="286072"/>
            <a:chExt cx="1809384" cy="1334829"/>
          </a:xfrm>
        </p:grpSpPr>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12" name="TextBox 11"/>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37180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471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en-IN"/>
          </a:p>
        </p:txBody>
      </p:sp>
      <p:sp>
        <p:nvSpPr>
          <p:cNvPr id="3" name="Shape 1"/>
          <p:cNvSpPr/>
          <p:nvPr/>
        </p:nvSpPr>
        <p:spPr>
          <a:xfrm>
            <a:off x="0" y="0"/>
            <a:ext cx="14630400" cy="8229600"/>
          </a:xfrm>
          <a:prstGeom prst="rect">
            <a:avLst/>
          </a:prstGeom>
          <a:solidFill>
            <a:srgbClr val="FEF5E7"/>
          </a:solidFill>
          <a:ln/>
        </p:spPr>
        <p:txBody>
          <a:bodyPr/>
          <a:lstStyle/>
          <a:p>
            <a:endParaRPr lang="en-IN"/>
          </a:p>
        </p:txBody>
      </p:sp>
    </p:spTree>
    <p:extLst>
      <p:ext uri="{BB962C8B-B14F-4D97-AF65-F5344CB8AC3E}">
        <p14:creationId xmlns:p14="http://schemas.microsoft.com/office/powerpoint/2010/main" val="2752395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589334" y="0"/>
            <a:ext cx="2097029" cy="2750513"/>
          </a:xfrm>
          <a:prstGeom prst="rect">
            <a:avLst/>
          </a:prstGeom>
        </p:spPr>
      </p:pic>
      <p:sp>
        <p:nvSpPr>
          <p:cNvPr id="2" name="Title 1"/>
          <p:cNvSpPr>
            <a:spLocks noGrp="1"/>
          </p:cNvSpPr>
          <p:nvPr>
            <p:ph type="ctrTitle"/>
          </p:nvPr>
        </p:nvSpPr>
        <p:spPr>
          <a:xfrm>
            <a:off x="1325880" y="2750514"/>
            <a:ext cx="12115800" cy="2663629"/>
          </a:xfrm>
        </p:spPr>
        <p:txBody>
          <a:bodyPr anchor="ctr">
            <a:normAutofit/>
          </a:bodyPr>
          <a:lstStyle>
            <a:lvl1pPr algn="l">
              <a:defRPr sz="5280" cap="all" baseline="0"/>
            </a:lvl1pPr>
          </a:lstStyle>
          <a:p>
            <a:r>
              <a:rPr lang="en-US"/>
              <a:t>Click to edit Master title style</a:t>
            </a:r>
            <a:endParaRPr/>
          </a:p>
        </p:txBody>
      </p:sp>
      <p:sp>
        <p:nvSpPr>
          <p:cNvPr id="3" name="Subtitle 2"/>
          <p:cNvSpPr>
            <a:spLocks noGrp="1"/>
          </p:cNvSpPr>
          <p:nvPr>
            <p:ph type="subTitle" idx="1"/>
          </p:nvPr>
        </p:nvSpPr>
        <p:spPr>
          <a:xfrm>
            <a:off x="1325878" y="5414141"/>
            <a:ext cx="12115801" cy="1146678"/>
          </a:xfrm>
        </p:spPr>
        <p:txBody>
          <a:bodyPr>
            <a:normAutofit/>
          </a:bodyPr>
          <a:lstStyle>
            <a:lvl1pPr marL="0" indent="0" algn="l">
              <a:spcBef>
                <a:spcPts val="0"/>
              </a:spcBef>
              <a:buNone/>
              <a:defRPr sz="216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a:p>
        </p:txBody>
      </p:sp>
      <p:sp>
        <p:nvSpPr>
          <p:cNvPr id="7" name="Rectangle 6"/>
          <p:cNvSpPr/>
          <p:nvPr/>
        </p:nvSpPr>
        <p:spPr>
          <a:xfrm>
            <a:off x="0" y="6933749"/>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075395D3-1AEA-46AD-B0A0-BCE0959993FF}" type="datetime1">
              <a:rPr lang="en-US" smtClean="0"/>
              <a:t>2/8/2026</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r>
              <a:rPr lang="en-US"/>
              <a:t>© Yash Dhadda</a:t>
            </a:r>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48305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8396721-E596-47D8-B23E-916AACB3E23F}" type="datetime1">
              <a:rPr lang="en-US" smtClean="0"/>
              <a:t>2/8/2026</a:t>
            </a:fld>
            <a:endParaRPr dirty="0"/>
          </a:p>
        </p:txBody>
      </p:sp>
      <p:sp>
        <p:nvSpPr>
          <p:cNvPr id="5" name="Footer Placeholder 4"/>
          <p:cNvSpPr>
            <a:spLocks noGrp="1"/>
          </p:cNvSpPr>
          <p:nvPr>
            <p:ph type="ftr" sz="quarter" idx="11"/>
          </p:nvPr>
        </p:nvSpPr>
        <p:spPr/>
        <p:txBody>
          <a:bodyPr/>
          <a:lstStyle/>
          <a:p>
            <a:r>
              <a:rPr lang="en-US"/>
              <a:t>© Yash Dhadda</a:t>
            </a:r>
            <a:endParaRPr lang="en-US" dirty="0"/>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249250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325880" y="2750514"/>
            <a:ext cx="6880860" cy="2663629"/>
          </a:xfrm>
        </p:spPr>
        <p:txBody>
          <a:bodyPr anchor="ctr">
            <a:normAutofit/>
          </a:bodyPr>
          <a:lstStyle>
            <a:lvl1pPr algn="l">
              <a:defRPr sz="5280" cap="all" baseline="0"/>
            </a:lvl1pPr>
          </a:lstStyle>
          <a:p>
            <a:r>
              <a:rPr lang="en-US"/>
              <a:t>Click to edit Master title style</a:t>
            </a:r>
            <a:endParaRPr/>
          </a:p>
        </p:txBody>
      </p:sp>
      <p:sp>
        <p:nvSpPr>
          <p:cNvPr id="3" name="Subtitle 2"/>
          <p:cNvSpPr>
            <a:spLocks noGrp="1"/>
          </p:cNvSpPr>
          <p:nvPr>
            <p:ph type="subTitle" idx="1"/>
          </p:nvPr>
        </p:nvSpPr>
        <p:spPr>
          <a:xfrm>
            <a:off x="1325880" y="5414141"/>
            <a:ext cx="6880860" cy="1146678"/>
          </a:xfrm>
        </p:spPr>
        <p:txBody>
          <a:bodyPr>
            <a:normAutofit/>
          </a:bodyPr>
          <a:lstStyle>
            <a:lvl1pPr marL="0" indent="0" algn="l">
              <a:spcBef>
                <a:spcPts val="0"/>
              </a:spcBef>
              <a:buNone/>
              <a:defRPr sz="216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8377276" y="1572787"/>
            <a:ext cx="6253124" cy="5050325"/>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grpSp>
        <p:nvGrpSpPr>
          <p:cNvPr id="14" name="Group 13"/>
          <p:cNvGrpSpPr/>
          <p:nvPr/>
        </p:nvGrpSpPr>
        <p:grpSpPr>
          <a:xfrm>
            <a:off x="0" y="1371601"/>
            <a:ext cx="14630400" cy="75750"/>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591056" y="0"/>
            <a:ext cx="2097029" cy="2750513"/>
          </a:xfrm>
          <a:prstGeom prst="rect">
            <a:avLst/>
          </a:prstGeom>
        </p:spPr>
      </p:pic>
      <p:grpSp>
        <p:nvGrpSpPr>
          <p:cNvPr id="13" name="Group 12"/>
          <p:cNvGrpSpPr/>
          <p:nvPr/>
        </p:nvGrpSpPr>
        <p:grpSpPr>
          <a:xfrm rot="10800000">
            <a:off x="0" y="6774613"/>
            <a:ext cx="14630400" cy="75750"/>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6933749"/>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spTree>
    <p:extLst>
      <p:ext uri="{BB962C8B-B14F-4D97-AF65-F5344CB8AC3E}">
        <p14:creationId xmlns:p14="http://schemas.microsoft.com/office/powerpoint/2010/main" val="409812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3017521"/>
            <a:ext cx="14630400" cy="3832842"/>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91056" y="0"/>
            <a:ext cx="2139826" cy="3566167"/>
          </a:xfrm>
          <a:prstGeom prst="rect">
            <a:avLst/>
          </a:prstGeom>
        </p:spPr>
      </p:pic>
      <p:sp>
        <p:nvSpPr>
          <p:cNvPr id="2" name="Title 1"/>
          <p:cNvSpPr>
            <a:spLocks noGrp="1"/>
          </p:cNvSpPr>
          <p:nvPr>
            <p:ph type="title"/>
          </p:nvPr>
        </p:nvSpPr>
        <p:spPr>
          <a:xfrm>
            <a:off x="1325879" y="3566167"/>
            <a:ext cx="12085319" cy="2020980"/>
          </a:xfrm>
        </p:spPr>
        <p:txBody>
          <a:bodyPr anchor="ctr">
            <a:normAutofit/>
          </a:bodyPr>
          <a:lstStyle>
            <a:lvl1pPr>
              <a:defRPr sz="528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325879" y="5587147"/>
            <a:ext cx="12085319" cy="611700"/>
          </a:xfrm>
        </p:spPr>
        <p:txBody>
          <a:bodyPr>
            <a:normAutofit/>
          </a:bodyPr>
          <a:lstStyle>
            <a:lvl1pPr marL="0" indent="0">
              <a:spcBef>
                <a:spcPts val="0"/>
              </a:spcBef>
              <a:buNone/>
              <a:defRPr sz="1920">
                <a:solidFill>
                  <a:schemeClr val="bg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A84762-ABB3-42C3-AF59-684AA47D06D4}" type="datetime1">
              <a:rPr lang="en-US" smtClean="0"/>
              <a:t>2/8/2026</a:t>
            </a:fld>
            <a:endParaRPr dirty="0"/>
          </a:p>
        </p:txBody>
      </p:sp>
      <p:sp>
        <p:nvSpPr>
          <p:cNvPr id="5" name="Footer Placeholder 4"/>
          <p:cNvSpPr>
            <a:spLocks noGrp="1"/>
          </p:cNvSpPr>
          <p:nvPr>
            <p:ph type="ftr" sz="quarter" idx="11"/>
          </p:nvPr>
        </p:nvSpPr>
        <p:spPr/>
        <p:txBody>
          <a:bodyPr/>
          <a:lstStyle/>
          <a:p>
            <a:r>
              <a:rPr lang="en-US"/>
              <a:t>© Yash Dhadda</a:t>
            </a:r>
            <a:endParaRPr lang="en-US" dirty="0"/>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163557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en-IN"/>
          </a:p>
        </p:txBody>
      </p:sp>
      <p:sp>
        <p:nvSpPr>
          <p:cNvPr id="3" name="Shape 1"/>
          <p:cNvSpPr/>
          <p:nvPr/>
        </p:nvSpPr>
        <p:spPr>
          <a:xfrm>
            <a:off x="0" y="0"/>
            <a:ext cx="14630400" cy="8229600"/>
          </a:xfrm>
          <a:prstGeom prst="rect">
            <a:avLst/>
          </a:prstGeom>
          <a:solidFill>
            <a:srgbClr val="FEF5E7"/>
          </a:solidFill>
          <a:ln/>
        </p:spPr>
        <p:txBody>
          <a:bodyPr/>
          <a:lstStyle/>
          <a:p>
            <a:endParaRPr lang="en-I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25880" y="1920241"/>
            <a:ext cx="5897880" cy="54863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406640" y="1920241"/>
            <a:ext cx="5897880" cy="54863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FB2E96B-3E66-4E37-85F9-CA0D52CCDFAC}" type="datetime1">
              <a:rPr lang="en-US" smtClean="0"/>
              <a:t>2/8/2026</a:t>
            </a:fld>
            <a:endParaRPr dirty="0"/>
          </a:p>
        </p:txBody>
      </p:sp>
      <p:sp>
        <p:nvSpPr>
          <p:cNvPr id="6" name="Footer Placeholder 5"/>
          <p:cNvSpPr>
            <a:spLocks noGrp="1"/>
          </p:cNvSpPr>
          <p:nvPr>
            <p:ph type="ftr" sz="quarter" idx="11"/>
          </p:nvPr>
        </p:nvSpPr>
        <p:spPr/>
        <p:txBody>
          <a:bodyPr/>
          <a:lstStyle/>
          <a:p>
            <a:r>
              <a:rPr lang="en-US"/>
              <a:t>© Yash Dhadda</a:t>
            </a:r>
            <a:endParaRPr lang="en-US" dirty="0"/>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275351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25880" y="1920240"/>
            <a:ext cx="5903366" cy="988694"/>
          </a:xfrm>
        </p:spPr>
        <p:txBody>
          <a:bodyPr anchor="b"/>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325880" y="2908934"/>
            <a:ext cx="5903366" cy="4497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399332" y="1920240"/>
            <a:ext cx="5903366" cy="988694"/>
          </a:xfrm>
        </p:spPr>
        <p:txBody>
          <a:bodyPr anchor="b"/>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399332" y="2908934"/>
            <a:ext cx="5903366" cy="4497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396E8D2-AE32-4BAE-A270-B0FF074D45F3}" type="datetime1">
              <a:rPr lang="en-US" smtClean="0"/>
              <a:t>2/8/2026</a:t>
            </a:fld>
            <a:endParaRPr dirty="0"/>
          </a:p>
        </p:txBody>
      </p:sp>
      <p:sp>
        <p:nvSpPr>
          <p:cNvPr id="8" name="Footer Placeholder 7"/>
          <p:cNvSpPr>
            <a:spLocks noGrp="1"/>
          </p:cNvSpPr>
          <p:nvPr>
            <p:ph type="ftr" sz="quarter" idx="11"/>
          </p:nvPr>
        </p:nvSpPr>
        <p:spPr/>
        <p:txBody>
          <a:bodyPr/>
          <a:lstStyle/>
          <a:p>
            <a:r>
              <a:rPr lang="en-US"/>
              <a:t>© Yash Dhadda</a:t>
            </a:r>
            <a:endParaRPr lang="en-US" dirty="0"/>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91158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AE94532-B067-4F86-9744-18E8C528D36A}" type="datetime1">
              <a:rPr lang="en-US" smtClean="0"/>
              <a:t>2/8/2026</a:t>
            </a:fld>
            <a:endParaRPr dirty="0"/>
          </a:p>
        </p:txBody>
      </p:sp>
      <p:sp>
        <p:nvSpPr>
          <p:cNvPr id="4" name="Footer Placeholder 3"/>
          <p:cNvSpPr>
            <a:spLocks noGrp="1"/>
          </p:cNvSpPr>
          <p:nvPr>
            <p:ph type="ftr" sz="quarter" idx="11"/>
          </p:nvPr>
        </p:nvSpPr>
        <p:spPr/>
        <p:txBody>
          <a:bodyPr/>
          <a:lstStyle/>
          <a:p>
            <a:r>
              <a:rPr lang="en-US"/>
              <a:t>© Yash Dhadda</a:t>
            </a:r>
            <a:endParaRPr lang="en-US" dirty="0"/>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299007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F8C29-CD81-4727-A094-84EA38E239FA}" type="datetime1">
              <a:rPr lang="en-US" smtClean="0"/>
              <a:t>2/8/2026</a:t>
            </a:fld>
            <a:endParaRPr dirty="0"/>
          </a:p>
        </p:txBody>
      </p:sp>
      <p:sp>
        <p:nvSpPr>
          <p:cNvPr id="3" name="Footer Placeholder 2"/>
          <p:cNvSpPr>
            <a:spLocks noGrp="1"/>
          </p:cNvSpPr>
          <p:nvPr>
            <p:ph type="ftr" sz="quarter" idx="11"/>
          </p:nvPr>
        </p:nvSpPr>
        <p:spPr/>
        <p:txBody>
          <a:bodyPr/>
          <a:lstStyle/>
          <a:p>
            <a:r>
              <a:rPr lang="en-US"/>
              <a:t>© Yash Dhadda</a:t>
            </a:r>
            <a:endParaRPr lang="en-US" dirty="0"/>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297135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840"/>
            </a:lvl1pPr>
          </a:lstStyle>
          <a:p>
            <a:r>
              <a:rPr lang="en-US"/>
              <a:t>Click to edit Master title style</a:t>
            </a:r>
            <a:endParaRPr/>
          </a:p>
        </p:txBody>
      </p:sp>
      <p:sp>
        <p:nvSpPr>
          <p:cNvPr id="4" name="Text Placeholder 3"/>
          <p:cNvSpPr>
            <a:spLocks noGrp="1"/>
          </p:cNvSpPr>
          <p:nvPr>
            <p:ph type="body" sz="half" idx="2"/>
          </p:nvPr>
        </p:nvSpPr>
        <p:spPr>
          <a:xfrm>
            <a:off x="1325880" y="1920240"/>
            <a:ext cx="5261458" cy="5486400"/>
          </a:xfrm>
        </p:spPr>
        <p:txBody>
          <a:bodyPr>
            <a:normAutofit/>
          </a:bodyPr>
          <a:lstStyle>
            <a:lvl1pPr marL="0" indent="0">
              <a:spcBef>
                <a:spcPts val="1440"/>
              </a:spcBef>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3" name="Content Placeholder 2"/>
          <p:cNvSpPr>
            <a:spLocks noGrp="1"/>
          </p:cNvSpPr>
          <p:nvPr>
            <p:ph idx="1"/>
          </p:nvPr>
        </p:nvSpPr>
        <p:spPr>
          <a:xfrm>
            <a:off x="6770218" y="1920240"/>
            <a:ext cx="6534302" cy="5486401"/>
          </a:xfrm>
        </p:spPr>
        <p:txBody>
          <a:bodyPr>
            <a:normAutofit/>
          </a:bodyPr>
          <a:lstStyle>
            <a:lvl1pPr>
              <a:defRPr sz="2400"/>
            </a:lvl1pPr>
            <a:lvl2pPr>
              <a:defRPr sz="192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4A2FB80-4640-4CB5-BFD9-38B45DA49691}" type="datetime1">
              <a:rPr lang="en-US" smtClean="0"/>
              <a:t>2/8/2026</a:t>
            </a:fld>
            <a:endParaRPr dirty="0"/>
          </a:p>
        </p:txBody>
      </p:sp>
      <p:sp>
        <p:nvSpPr>
          <p:cNvPr id="6" name="Footer Placeholder 5"/>
          <p:cNvSpPr>
            <a:spLocks noGrp="1"/>
          </p:cNvSpPr>
          <p:nvPr>
            <p:ph type="ftr" sz="quarter" idx="11"/>
          </p:nvPr>
        </p:nvSpPr>
        <p:spPr/>
        <p:txBody>
          <a:bodyPr/>
          <a:lstStyle/>
          <a:p>
            <a:r>
              <a:rPr lang="en-US"/>
              <a:t>© Yash Dhadda</a:t>
            </a:r>
            <a:endParaRPr lang="en-US" dirty="0"/>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147470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840"/>
            </a:lvl1pPr>
          </a:lstStyle>
          <a:p>
            <a:r>
              <a:rPr lang="en-US"/>
              <a:t>Click to edit Master title style</a:t>
            </a:r>
            <a:endParaRPr/>
          </a:p>
        </p:txBody>
      </p:sp>
      <p:sp>
        <p:nvSpPr>
          <p:cNvPr id="4" name="Text Placeholder 3"/>
          <p:cNvSpPr>
            <a:spLocks noGrp="1"/>
          </p:cNvSpPr>
          <p:nvPr>
            <p:ph type="body" sz="half" idx="2"/>
          </p:nvPr>
        </p:nvSpPr>
        <p:spPr>
          <a:xfrm>
            <a:off x="1325880" y="1920240"/>
            <a:ext cx="4076395" cy="5486400"/>
          </a:xfrm>
        </p:spPr>
        <p:txBody>
          <a:bodyPr>
            <a:normAutofit/>
          </a:bodyPr>
          <a:lstStyle>
            <a:lvl1pPr marL="0" indent="0">
              <a:spcBef>
                <a:spcPts val="1440"/>
              </a:spcBef>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85605" y="1920240"/>
            <a:ext cx="7717094" cy="5486401"/>
          </a:xfrm>
        </p:spPr>
        <p:txBody>
          <a:bodyPr tIns="1188720">
            <a:normAutofit/>
          </a:bodyPr>
          <a:lstStyle>
            <a:lvl1pPr marL="0" indent="0" algn="ctr">
              <a:buNone/>
              <a:defRPr sz="240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a:p>
        </p:txBody>
      </p:sp>
      <p:sp>
        <p:nvSpPr>
          <p:cNvPr id="5" name="Date Placeholder 4"/>
          <p:cNvSpPr>
            <a:spLocks noGrp="1"/>
          </p:cNvSpPr>
          <p:nvPr>
            <p:ph type="dt" sz="half" idx="10"/>
          </p:nvPr>
        </p:nvSpPr>
        <p:spPr/>
        <p:txBody>
          <a:bodyPr/>
          <a:lstStyle/>
          <a:p>
            <a:fld id="{117A3B8C-E712-494D-9E17-423D5B5F5D3F}" type="datetime1">
              <a:rPr lang="en-US" smtClean="0"/>
              <a:t>2/8/2026</a:t>
            </a:fld>
            <a:endParaRPr dirty="0"/>
          </a:p>
        </p:txBody>
      </p:sp>
      <p:sp>
        <p:nvSpPr>
          <p:cNvPr id="6" name="Footer Placeholder 5"/>
          <p:cNvSpPr>
            <a:spLocks noGrp="1"/>
          </p:cNvSpPr>
          <p:nvPr>
            <p:ph type="ftr" sz="quarter" idx="11"/>
          </p:nvPr>
        </p:nvSpPr>
        <p:spPr/>
        <p:txBody>
          <a:bodyPr/>
          <a:lstStyle/>
          <a:p>
            <a:r>
              <a:rPr lang="en-US"/>
              <a:t>© Yash Dhadda</a:t>
            </a:r>
            <a:endParaRPr lang="en-US" dirty="0"/>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136623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914B16D-DA37-4450-8B76-153341957790}" type="datetime1">
              <a:rPr lang="en-US" smtClean="0"/>
              <a:t>2/8/2026</a:t>
            </a:fld>
            <a:endParaRPr dirty="0"/>
          </a:p>
        </p:txBody>
      </p:sp>
      <p:sp>
        <p:nvSpPr>
          <p:cNvPr id="5" name="Footer Placeholder 4"/>
          <p:cNvSpPr>
            <a:spLocks noGrp="1"/>
          </p:cNvSpPr>
          <p:nvPr>
            <p:ph type="ftr" sz="quarter" idx="11"/>
          </p:nvPr>
        </p:nvSpPr>
        <p:spPr/>
        <p:txBody>
          <a:bodyPr/>
          <a:lstStyle/>
          <a:p>
            <a:r>
              <a:rPr lang="en-US"/>
              <a:t>© Yash Dhadda</a:t>
            </a:r>
            <a:endParaRPr lang="en-US" dirty="0"/>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102075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47120" y="438150"/>
            <a:ext cx="2057400" cy="697420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325880" y="438150"/>
            <a:ext cx="9718675"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3CA0B8D-F891-4555-8EA1-FD97C4E6DEB8}" type="datetime1">
              <a:rPr lang="en-US" smtClean="0"/>
              <a:t>2/8/2026</a:t>
            </a:fld>
            <a:endParaRPr dirty="0"/>
          </a:p>
        </p:txBody>
      </p:sp>
      <p:sp>
        <p:nvSpPr>
          <p:cNvPr id="5" name="Footer Placeholder 4"/>
          <p:cNvSpPr>
            <a:spLocks noGrp="1"/>
          </p:cNvSpPr>
          <p:nvPr>
            <p:ph type="ftr" sz="quarter" idx="11"/>
          </p:nvPr>
        </p:nvSpPr>
        <p:spPr/>
        <p:txBody>
          <a:bodyPr/>
          <a:lstStyle/>
          <a:p>
            <a:r>
              <a:rPr lang="en-US"/>
              <a:t>© Yash Dhadda</a:t>
            </a:r>
            <a:endParaRPr lang="en-US" dirty="0"/>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7816856" y="3874612"/>
            <a:ext cx="6759245" cy="101284"/>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587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en-IN"/>
          </a:p>
        </p:txBody>
      </p:sp>
      <p:sp>
        <p:nvSpPr>
          <p:cNvPr id="3" name="Shape 1"/>
          <p:cNvSpPr/>
          <p:nvPr/>
        </p:nvSpPr>
        <p:spPr>
          <a:xfrm>
            <a:off x="0" y="0"/>
            <a:ext cx="14630400" cy="8229600"/>
          </a:xfrm>
          <a:prstGeom prst="rect">
            <a:avLst/>
          </a:prstGeom>
          <a:solidFill>
            <a:srgbClr val="FEF5E7"/>
          </a:solidFill>
          <a:ln/>
        </p:spPr>
        <p:txBody>
          <a:bodyPr/>
          <a:lstStyle/>
          <a:p>
            <a:endParaRPr lang="en-IN"/>
          </a:p>
        </p:txBody>
      </p:sp>
    </p:spTree>
    <p:extLst>
      <p:ext uri="{BB962C8B-B14F-4D97-AF65-F5344CB8AC3E}">
        <p14:creationId xmlns:p14="http://schemas.microsoft.com/office/powerpoint/2010/main" val="1557138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589334" y="0"/>
            <a:ext cx="2097029" cy="2750513"/>
          </a:xfrm>
          <a:prstGeom prst="rect">
            <a:avLst/>
          </a:prstGeom>
        </p:spPr>
      </p:pic>
      <p:sp>
        <p:nvSpPr>
          <p:cNvPr id="2" name="Title 1"/>
          <p:cNvSpPr>
            <a:spLocks noGrp="1"/>
          </p:cNvSpPr>
          <p:nvPr>
            <p:ph type="ctrTitle"/>
          </p:nvPr>
        </p:nvSpPr>
        <p:spPr>
          <a:xfrm>
            <a:off x="1325880" y="2750514"/>
            <a:ext cx="12115800" cy="2663629"/>
          </a:xfrm>
        </p:spPr>
        <p:txBody>
          <a:bodyPr anchor="ctr">
            <a:normAutofit/>
          </a:bodyPr>
          <a:lstStyle>
            <a:lvl1pPr algn="l">
              <a:defRPr sz="5280" cap="all" baseline="0"/>
            </a:lvl1pPr>
          </a:lstStyle>
          <a:p>
            <a:r>
              <a:rPr lang="en-US"/>
              <a:t>Click to edit Master title style</a:t>
            </a:r>
            <a:endParaRPr/>
          </a:p>
        </p:txBody>
      </p:sp>
      <p:sp>
        <p:nvSpPr>
          <p:cNvPr id="3" name="Subtitle 2"/>
          <p:cNvSpPr>
            <a:spLocks noGrp="1"/>
          </p:cNvSpPr>
          <p:nvPr>
            <p:ph type="subTitle" idx="1"/>
          </p:nvPr>
        </p:nvSpPr>
        <p:spPr>
          <a:xfrm>
            <a:off x="1325878" y="5414141"/>
            <a:ext cx="12115801" cy="1146678"/>
          </a:xfrm>
        </p:spPr>
        <p:txBody>
          <a:bodyPr>
            <a:normAutofit/>
          </a:bodyPr>
          <a:lstStyle>
            <a:lvl1pPr marL="0" indent="0" algn="l">
              <a:spcBef>
                <a:spcPts val="0"/>
              </a:spcBef>
              <a:buNone/>
              <a:defRPr sz="216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a:p>
        </p:txBody>
      </p:sp>
      <p:sp>
        <p:nvSpPr>
          <p:cNvPr id="7" name="Rectangle 6"/>
          <p:cNvSpPr/>
          <p:nvPr/>
        </p:nvSpPr>
        <p:spPr>
          <a:xfrm>
            <a:off x="0" y="6933749"/>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D3817936-2124-4525-97BD-B3BAC666BC92}" type="datetime1">
              <a:rPr lang="en-US" smtClean="0"/>
              <a:t>2/8/2026</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r>
              <a:rPr lang="en-US"/>
              <a:t>© Yash Dhadda</a:t>
            </a:r>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396714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en-IN"/>
          </a:p>
        </p:txBody>
      </p:sp>
      <p:sp>
        <p:nvSpPr>
          <p:cNvPr id="3" name="Shape 1"/>
          <p:cNvSpPr/>
          <p:nvPr/>
        </p:nvSpPr>
        <p:spPr>
          <a:xfrm>
            <a:off x="0" y="0"/>
            <a:ext cx="14630400" cy="8229600"/>
          </a:xfrm>
          <a:prstGeom prst="rect">
            <a:avLst/>
          </a:prstGeom>
          <a:solidFill>
            <a:srgbClr val="FEF5E7"/>
          </a:solidFill>
          <a:ln/>
        </p:spPr>
        <p:txBody>
          <a:bodyPr/>
          <a:lstStyle/>
          <a:p>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1A2AABE-F9A7-4B0B-9257-C133C02A5AE5}" type="datetime1">
              <a:rPr lang="en-US" smtClean="0"/>
              <a:t>2/8/2026</a:t>
            </a:fld>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35976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325880" y="2750514"/>
            <a:ext cx="6880860" cy="2663629"/>
          </a:xfrm>
        </p:spPr>
        <p:txBody>
          <a:bodyPr anchor="ctr">
            <a:normAutofit/>
          </a:bodyPr>
          <a:lstStyle>
            <a:lvl1pPr algn="l">
              <a:defRPr sz="5280" cap="all" baseline="0"/>
            </a:lvl1pPr>
          </a:lstStyle>
          <a:p>
            <a:r>
              <a:rPr lang="en-US"/>
              <a:t>Click to edit Master title style</a:t>
            </a:r>
            <a:endParaRPr/>
          </a:p>
        </p:txBody>
      </p:sp>
      <p:sp>
        <p:nvSpPr>
          <p:cNvPr id="3" name="Subtitle 2"/>
          <p:cNvSpPr>
            <a:spLocks noGrp="1"/>
          </p:cNvSpPr>
          <p:nvPr>
            <p:ph type="subTitle" idx="1"/>
          </p:nvPr>
        </p:nvSpPr>
        <p:spPr>
          <a:xfrm>
            <a:off x="1325880" y="5414141"/>
            <a:ext cx="6880860" cy="1146678"/>
          </a:xfrm>
        </p:spPr>
        <p:txBody>
          <a:bodyPr>
            <a:normAutofit/>
          </a:bodyPr>
          <a:lstStyle>
            <a:lvl1pPr marL="0" indent="0" algn="l">
              <a:spcBef>
                <a:spcPts val="0"/>
              </a:spcBef>
              <a:buNone/>
              <a:defRPr sz="216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8377276" y="1572787"/>
            <a:ext cx="6253124" cy="5050325"/>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grpSp>
        <p:nvGrpSpPr>
          <p:cNvPr id="14" name="Group 13"/>
          <p:cNvGrpSpPr/>
          <p:nvPr/>
        </p:nvGrpSpPr>
        <p:grpSpPr>
          <a:xfrm>
            <a:off x="0" y="1371601"/>
            <a:ext cx="14630400" cy="75750"/>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591056" y="0"/>
            <a:ext cx="2097029" cy="2750513"/>
          </a:xfrm>
          <a:prstGeom prst="rect">
            <a:avLst/>
          </a:prstGeom>
        </p:spPr>
      </p:pic>
      <p:grpSp>
        <p:nvGrpSpPr>
          <p:cNvPr id="13" name="Group 12"/>
          <p:cNvGrpSpPr/>
          <p:nvPr/>
        </p:nvGrpSpPr>
        <p:grpSpPr>
          <a:xfrm rot="10800000">
            <a:off x="0" y="6774613"/>
            <a:ext cx="14630400" cy="75750"/>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6933749"/>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spTree>
    <p:extLst>
      <p:ext uri="{BB962C8B-B14F-4D97-AF65-F5344CB8AC3E}">
        <p14:creationId xmlns:p14="http://schemas.microsoft.com/office/powerpoint/2010/main" val="107703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3017521"/>
            <a:ext cx="14630400" cy="3832842"/>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91056" y="0"/>
            <a:ext cx="2139826" cy="3566167"/>
          </a:xfrm>
          <a:prstGeom prst="rect">
            <a:avLst/>
          </a:prstGeom>
        </p:spPr>
      </p:pic>
      <p:sp>
        <p:nvSpPr>
          <p:cNvPr id="2" name="Title 1"/>
          <p:cNvSpPr>
            <a:spLocks noGrp="1"/>
          </p:cNvSpPr>
          <p:nvPr>
            <p:ph type="title"/>
          </p:nvPr>
        </p:nvSpPr>
        <p:spPr>
          <a:xfrm>
            <a:off x="1325879" y="3566167"/>
            <a:ext cx="12085319" cy="2020980"/>
          </a:xfrm>
        </p:spPr>
        <p:txBody>
          <a:bodyPr anchor="ctr">
            <a:normAutofit/>
          </a:bodyPr>
          <a:lstStyle>
            <a:lvl1pPr>
              <a:defRPr sz="528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325879" y="5587147"/>
            <a:ext cx="12085319" cy="611700"/>
          </a:xfrm>
        </p:spPr>
        <p:txBody>
          <a:bodyPr>
            <a:normAutofit/>
          </a:bodyPr>
          <a:lstStyle>
            <a:lvl1pPr marL="0" indent="0">
              <a:spcBef>
                <a:spcPts val="0"/>
              </a:spcBef>
              <a:buNone/>
              <a:defRPr sz="1920">
                <a:solidFill>
                  <a:schemeClr val="bg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17BD5-A6F8-4096-8C35-C0466E46611E}" type="datetime1">
              <a:rPr lang="en-US" smtClean="0"/>
              <a:t>2/8/2026</a:t>
            </a:fld>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53143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25880" y="1920241"/>
            <a:ext cx="5897880" cy="54863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406640" y="1920241"/>
            <a:ext cx="5897880" cy="54863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E72C89F-0EB2-4366-B672-1BD880647DA3}" type="datetime1">
              <a:rPr lang="en-US" smtClean="0"/>
              <a:t>2/8/2026</a:t>
            </a:fld>
            <a:endParaRPr/>
          </a:p>
        </p:txBody>
      </p:sp>
      <p:sp>
        <p:nvSpPr>
          <p:cNvPr id="6" name="Footer Placeholder 5"/>
          <p:cNvSpPr>
            <a:spLocks noGrp="1"/>
          </p:cNvSpPr>
          <p:nvPr>
            <p:ph type="ftr" sz="quarter" idx="11"/>
          </p:nvPr>
        </p:nvSpPr>
        <p:spPr/>
        <p:txBody>
          <a:bodyPr/>
          <a:lstStyle/>
          <a:p>
            <a:r>
              <a:rPr lang="en-US"/>
              <a:t>© Yash Dhadda</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406554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25880" y="1920240"/>
            <a:ext cx="5903366" cy="988694"/>
          </a:xfrm>
        </p:spPr>
        <p:txBody>
          <a:bodyPr anchor="b"/>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325880" y="2908934"/>
            <a:ext cx="5903366" cy="4497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399332" y="1920240"/>
            <a:ext cx="5903366" cy="988694"/>
          </a:xfrm>
        </p:spPr>
        <p:txBody>
          <a:bodyPr anchor="b"/>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399332" y="2908934"/>
            <a:ext cx="5903366" cy="4497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10204FB-4E0B-4A24-9471-8CB575FBEE0F}" type="datetime1">
              <a:rPr lang="en-US" smtClean="0"/>
              <a:t>2/8/2026</a:t>
            </a:fld>
            <a:endParaRPr/>
          </a:p>
        </p:txBody>
      </p:sp>
      <p:sp>
        <p:nvSpPr>
          <p:cNvPr id="8" name="Footer Placeholder 7"/>
          <p:cNvSpPr>
            <a:spLocks noGrp="1"/>
          </p:cNvSpPr>
          <p:nvPr>
            <p:ph type="ftr" sz="quarter" idx="11"/>
          </p:nvPr>
        </p:nvSpPr>
        <p:spPr/>
        <p:txBody>
          <a:bodyPr/>
          <a:lstStyle/>
          <a:p>
            <a:r>
              <a:rPr lang="en-US"/>
              <a:t>© Yash Dhadda</a:t>
            </a:r>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96707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A4A0881-46B0-4951-9CED-40299B1A2E6D}" type="datetime1">
              <a:rPr lang="en-US" smtClean="0"/>
              <a:t>2/8/2026</a:t>
            </a:fld>
            <a:endParaRPr/>
          </a:p>
        </p:txBody>
      </p:sp>
      <p:sp>
        <p:nvSpPr>
          <p:cNvPr id="4" name="Footer Placeholder 3"/>
          <p:cNvSpPr>
            <a:spLocks noGrp="1"/>
          </p:cNvSpPr>
          <p:nvPr>
            <p:ph type="ftr" sz="quarter" idx="11"/>
          </p:nvPr>
        </p:nvSpPr>
        <p:spPr/>
        <p:txBody>
          <a:bodyPr/>
          <a:lstStyle/>
          <a:p>
            <a:r>
              <a:rPr lang="en-US"/>
              <a:t>© Yash Dhadda</a:t>
            </a:r>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97986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50D77-06AF-4FD4-838C-37BC807ADCCC}" type="datetime1">
              <a:rPr lang="en-US" smtClean="0"/>
              <a:t>2/8/2026</a:t>
            </a:fld>
            <a:endParaRPr/>
          </a:p>
        </p:txBody>
      </p:sp>
      <p:sp>
        <p:nvSpPr>
          <p:cNvPr id="3" name="Footer Placeholder 2"/>
          <p:cNvSpPr>
            <a:spLocks noGrp="1"/>
          </p:cNvSpPr>
          <p:nvPr>
            <p:ph type="ftr" sz="quarter" idx="11"/>
          </p:nvPr>
        </p:nvSpPr>
        <p:spPr/>
        <p:txBody>
          <a:bodyPr/>
          <a:lstStyle/>
          <a:p>
            <a:r>
              <a:rPr lang="en-US"/>
              <a:t>© Yash Dhadda</a:t>
            </a:r>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1822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840"/>
            </a:lvl1pPr>
          </a:lstStyle>
          <a:p>
            <a:r>
              <a:rPr lang="en-US"/>
              <a:t>Click to edit Master title style</a:t>
            </a:r>
            <a:endParaRPr/>
          </a:p>
        </p:txBody>
      </p:sp>
      <p:sp>
        <p:nvSpPr>
          <p:cNvPr id="4" name="Text Placeholder 3"/>
          <p:cNvSpPr>
            <a:spLocks noGrp="1"/>
          </p:cNvSpPr>
          <p:nvPr>
            <p:ph type="body" sz="half" idx="2"/>
          </p:nvPr>
        </p:nvSpPr>
        <p:spPr>
          <a:xfrm>
            <a:off x="1325880" y="1920240"/>
            <a:ext cx="5261458" cy="5486400"/>
          </a:xfrm>
        </p:spPr>
        <p:txBody>
          <a:bodyPr>
            <a:normAutofit/>
          </a:bodyPr>
          <a:lstStyle>
            <a:lvl1pPr marL="0" indent="0">
              <a:spcBef>
                <a:spcPts val="1440"/>
              </a:spcBef>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3" name="Content Placeholder 2"/>
          <p:cNvSpPr>
            <a:spLocks noGrp="1"/>
          </p:cNvSpPr>
          <p:nvPr>
            <p:ph idx="1"/>
          </p:nvPr>
        </p:nvSpPr>
        <p:spPr>
          <a:xfrm>
            <a:off x="6770218" y="1920240"/>
            <a:ext cx="6534302" cy="5486401"/>
          </a:xfrm>
        </p:spPr>
        <p:txBody>
          <a:bodyPr>
            <a:normAutofit/>
          </a:bodyPr>
          <a:lstStyle>
            <a:lvl1pPr>
              <a:defRPr sz="2400"/>
            </a:lvl1pPr>
            <a:lvl2pPr>
              <a:defRPr sz="192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677FEFA-FF1B-4D79-8005-F290E672D2F8}" type="datetime1">
              <a:rPr lang="en-US" smtClean="0"/>
              <a:t>2/8/2026</a:t>
            </a:fld>
            <a:endParaRPr/>
          </a:p>
        </p:txBody>
      </p:sp>
      <p:sp>
        <p:nvSpPr>
          <p:cNvPr id="6" name="Footer Placeholder 5"/>
          <p:cNvSpPr>
            <a:spLocks noGrp="1"/>
          </p:cNvSpPr>
          <p:nvPr>
            <p:ph type="ftr" sz="quarter" idx="11"/>
          </p:nvPr>
        </p:nvSpPr>
        <p:spPr/>
        <p:txBody>
          <a:bodyPr/>
          <a:lstStyle/>
          <a:p>
            <a:r>
              <a:rPr lang="en-US"/>
              <a:t>© Yash Dhadda</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33593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840"/>
            </a:lvl1pPr>
          </a:lstStyle>
          <a:p>
            <a:r>
              <a:rPr lang="en-US"/>
              <a:t>Click to edit Master title style</a:t>
            </a:r>
            <a:endParaRPr/>
          </a:p>
        </p:txBody>
      </p:sp>
      <p:sp>
        <p:nvSpPr>
          <p:cNvPr id="4" name="Text Placeholder 3"/>
          <p:cNvSpPr>
            <a:spLocks noGrp="1"/>
          </p:cNvSpPr>
          <p:nvPr>
            <p:ph type="body" sz="half" idx="2"/>
          </p:nvPr>
        </p:nvSpPr>
        <p:spPr>
          <a:xfrm>
            <a:off x="1325880" y="1920240"/>
            <a:ext cx="4076395" cy="5486400"/>
          </a:xfrm>
        </p:spPr>
        <p:txBody>
          <a:bodyPr>
            <a:normAutofit/>
          </a:bodyPr>
          <a:lstStyle>
            <a:lvl1pPr marL="0" indent="0">
              <a:spcBef>
                <a:spcPts val="1440"/>
              </a:spcBef>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85605" y="1920240"/>
            <a:ext cx="7717094" cy="5486401"/>
          </a:xfrm>
        </p:spPr>
        <p:txBody>
          <a:bodyPr tIns="1188720">
            <a:normAutofit/>
          </a:bodyPr>
          <a:lstStyle>
            <a:lvl1pPr marL="0" indent="0" algn="ctr">
              <a:buNone/>
              <a:defRPr sz="240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a:p>
        </p:txBody>
      </p:sp>
      <p:sp>
        <p:nvSpPr>
          <p:cNvPr id="5" name="Date Placeholder 4"/>
          <p:cNvSpPr>
            <a:spLocks noGrp="1"/>
          </p:cNvSpPr>
          <p:nvPr>
            <p:ph type="dt" sz="half" idx="10"/>
          </p:nvPr>
        </p:nvSpPr>
        <p:spPr/>
        <p:txBody>
          <a:bodyPr/>
          <a:lstStyle/>
          <a:p>
            <a:fld id="{30642E90-5174-4A8A-BFE2-9AAF97869911}" type="datetime1">
              <a:rPr lang="en-US" smtClean="0"/>
              <a:t>2/8/2026</a:t>
            </a:fld>
            <a:endParaRPr/>
          </a:p>
        </p:txBody>
      </p:sp>
      <p:sp>
        <p:nvSpPr>
          <p:cNvPr id="6" name="Footer Placeholder 5"/>
          <p:cNvSpPr>
            <a:spLocks noGrp="1"/>
          </p:cNvSpPr>
          <p:nvPr>
            <p:ph type="ftr" sz="quarter" idx="11"/>
          </p:nvPr>
        </p:nvSpPr>
        <p:spPr/>
        <p:txBody>
          <a:bodyPr/>
          <a:lstStyle/>
          <a:p>
            <a:r>
              <a:rPr lang="en-US"/>
              <a:t>© Yash Dhadda</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62055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1EDC456-8014-4DB6-B2DD-EF521CA5C125}" type="datetime1">
              <a:rPr lang="en-US" smtClean="0"/>
              <a:t>2/8/2026</a:t>
            </a:fld>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87203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en-IN"/>
          </a:p>
        </p:txBody>
      </p:sp>
      <p:sp>
        <p:nvSpPr>
          <p:cNvPr id="3" name="Shape 1"/>
          <p:cNvSpPr/>
          <p:nvPr/>
        </p:nvSpPr>
        <p:spPr>
          <a:xfrm>
            <a:off x="0" y="0"/>
            <a:ext cx="14630400" cy="8229600"/>
          </a:xfrm>
          <a:prstGeom prst="rect">
            <a:avLst/>
          </a:prstGeom>
          <a:solidFill>
            <a:srgbClr val="FEF5E7"/>
          </a:solidFill>
          <a:ln/>
        </p:spPr>
        <p:txBody>
          <a:bodyPr/>
          <a:lstStyle/>
          <a:p>
            <a:endParaRPr lang="en-I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47120" y="438150"/>
            <a:ext cx="2057400" cy="697420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325880" y="438150"/>
            <a:ext cx="9718675"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83FD39B-B530-4153-934B-E0EF652048B1}" type="datetime1">
              <a:rPr lang="en-US" smtClean="0"/>
              <a:t>2/8/2026</a:t>
            </a:fld>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7816856" y="3874612"/>
            <a:ext cx="6759245" cy="101284"/>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666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en-IN"/>
          </a:p>
        </p:txBody>
      </p:sp>
      <p:sp>
        <p:nvSpPr>
          <p:cNvPr id="3" name="Shape 1"/>
          <p:cNvSpPr/>
          <p:nvPr/>
        </p:nvSpPr>
        <p:spPr>
          <a:xfrm>
            <a:off x="0" y="0"/>
            <a:ext cx="14630400" cy="8229600"/>
          </a:xfrm>
          <a:prstGeom prst="rect">
            <a:avLst/>
          </a:prstGeom>
          <a:solidFill>
            <a:srgbClr val="FEF5E7"/>
          </a:solidFill>
          <a:ln/>
        </p:spPr>
        <p:txBody>
          <a:bodyPr/>
          <a:lstStyle/>
          <a:p>
            <a:endParaRPr lang="en-IN"/>
          </a:p>
        </p:txBody>
      </p:sp>
    </p:spTree>
    <p:extLst>
      <p:ext uri="{BB962C8B-B14F-4D97-AF65-F5344CB8AC3E}">
        <p14:creationId xmlns:p14="http://schemas.microsoft.com/office/powerpoint/2010/main" val="8824527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439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en-IN"/>
          </a:p>
        </p:txBody>
      </p:sp>
      <p:sp>
        <p:nvSpPr>
          <p:cNvPr id="3" name="Shape 1"/>
          <p:cNvSpPr/>
          <p:nvPr/>
        </p:nvSpPr>
        <p:spPr>
          <a:xfrm>
            <a:off x="0" y="0"/>
            <a:ext cx="14630400" cy="8229600"/>
          </a:xfrm>
          <a:prstGeom prst="rect">
            <a:avLst/>
          </a:prstGeom>
          <a:solidFill>
            <a:srgbClr val="FEF5E7"/>
          </a:solidFill>
          <a:ln/>
        </p:spPr>
        <p:txBody>
          <a:bodyPr/>
          <a:lstStyle/>
          <a:p>
            <a:endParaRPr lang="en-IN"/>
          </a:p>
        </p:txBody>
      </p:sp>
    </p:spTree>
    <p:extLst>
      <p:ext uri="{BB962C8B-B14F-4D97-AF65-F5344CB8AC3E}">
        <p14:creationId xmlns:p14="http://schemas.microsoft.com/office/powerpoint/2010/main" val="334750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589334" y="0"/>
            <a:ext cx="2097029" cy="2750513"/>
          </a:xfrm>
          <a:prstGeom prst="rect">
            <a:avLst/>
          </a:prstGeom>
        </p:spPr>
      </p:pic>
      <p:sp>
        <p:nvSpPr>
          <p:cNvPr id="2" name="Title 1"/>
          <p:cNvSpPr>
            <a:spLocks noGrp="1"/>
          </p:cNvSpPr>
          <p:nvPr>
            <p:ph type="ctrTitle"/>
          </p:nvPr>
        </p:nvSpPr>
        <p:spPr>
          <a:xfrm>
            <a:off x="1325880" y="2750514"/>
            <a:ext cx="12115800" cy="2663629"/>
          </a:xfrm>
        </p:spPr>
        <p:txBody>
          <a:bodyPr anchor="ctr">
            <a:normAutofit/>
          </a:bodyPr>
          <a:lstStyle>
            <a:lvl1pPr algn="l">
              <a:defRPr sz="5280" cap="all" baseline="0"/>
            </a:lvl1pPr>
          </a:lstStyle>
          <a:p>
            <a:r>
              <a:rPr lang="en-US"/>
              <a:t>Click to edit Master title style</a:t>
            </a:r>
            <a:endParaRPr/>
          </a:p>
        </p:txBody>
      </p:sp>
      <p:sp>
        <p:nvSpPr>
          <p:cNvPr id="3" name="Subtitle 2"/>
          <p:cNvSpPr>
            <a:spLocks noGrp="1"/>
          </p:cNvSpPr>
          <p:nvPr>
            <p:ph type="subTitle" idx="1"/>
          </p:nvPr>
        </p:nvSpPr>
        <p:spPr>
          <a:xfrm>
            <a:off x="1325878" y="5414141"/>
            <a:ext cx="12115801" cy="1146678"/>
          </a:xfrm>
        </p:spPr>
        <p:txBody>
          <a:bodyPr>
            <a:normAutofit/>
          </a:bodyPr>
          <a:lstStyle>
            <a:lvl1pPr marL="0" indent="0" algn="l">
              <a:spcBef>
                <a:spcPts val="0"/>
              </a:spcBef>
              <a:buNone/>
              <a:defRPr sz="216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a:p>
        </p:txBody>
      </p:sp>
      <p:sp>
        <p:nvSpPr>
          <p:cNvPr id="7" name="Rectangle 6"/>
          <p:cNvSpPr/>
          <p:nvPr/>
        </p:nvSpPr>
        <p:spPr>
          <a:xfrm>
            <a:off x="0" y="6933749"/>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2A8E616D-A06A-407D-8699-722A925E2CF2}" type="datetime1">
              <a:rPr lang="en-US" smtClean="0"/>
              <a:t>2/8/2026</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r>
              <a:rPr lang="en-US"/>
              <a:t>© YaSh Dhadda</a:t>
            </a:r>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84356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D808163-D50F-495D-B899-6C42CD2D962D}" type="datetime1">
              <a:rPr lang="en-US" smtClean="0"/>
              <a:t>2/8/2026</a:t>
            </a:fld>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32355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325880" y="2750514"/>
            <a:ext cx="6880860" cy="2663629"/>
          </a:xfrm>
        </p:spPr>
        <p:txBody>
          <a:bodyPr anchor="ctr">
            <a:normAutofit/>
          </a:bodyPr>
          <a:lstStyle>
            <a:lvl1pPr algn="l">
              <a:defRPr sz="5280" cap="all" baseline="0"/>
            </a:lvl1pPr>
          </a:lstStyle>
          <a:p>
            <a:r>
              <a:rPr lang="en-US"/>
              <a:t>Click to edit Master title style</a:t>
            </a:r>
            <a:endParaRPr/>
          </a:p>
        </p:txBody>
      </p:sp>
      <p:sp>
        <p:nvSpPr>
          <p:cNvPr id="3" name="Subtitle 2"/>
          <p:cNvSpPr>
            <a:spLocks noGrp="1"/>
          </p:cNvSpPr>
          <p:nvPr>
            <p:ph type="subTitle" idx="1"/>
          </p:nvPr>
        </p:nvSpPr>
        <p:spPr>
          <a:xfrm>
            <a:off x="1325880" y="5414141"/>
            <a:ext cx="6880860" cy="1146678"/>
          </a:xfrm>
        </p:spPr>
        <p:txBody>
          <a:bodyPr>
            <a:normAutofit/>
          </a:bodyPr>
          <a:lstStyle>
            <a:lvl1pPr marL="0" indent="0" algn="l">
              <a:spcBef>
                <a:spcPts val="0"/>
              </a:spcBef>
              <a:buNone/>
              <a:defRPr sz="216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8377276" y="1572787"/>
            <a:ext cx="6253124" cy="5050325"/>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grpSp>
        <p:nvGrpSpPr>
          <p:cNvPr id="14" name="Group 13"/>
          <p:cNvGrpSpPr/>
          <p:nvPr/>
        </p:nvGrpSpPr>
        <p:grpSpPr>
          <a:xfrm>
            <a:off x="0" y="1371601"/>
            <a:ext cx="14630400" cy="75750"/>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591056" y="0"/>
            <a:ext cx="2097029" cy="2750513"/>
          </a:xfrm>
          <a:prstGeom prst="rect">
            <a:avLst/>
          </a:prstGeom>
        </p:spPr>
      </p:pic>
      <p:grpSp>
        <p:nvGrpSpPr>
          <p:cNvPr id="13" name="Group 12"/>
          <p:cNvGrpSpPr/>
          <p:nvPr/>
        </p:nvGrpSpPr>
        <p:grpSpPr>
          <a:xfrm rot="10800000">
            <a:off x="0" y="6774613"/>
            <a:ext cx="14630400" cy="75750"/>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6933749"/>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spTree>
    <p:extLst>
      <p:ext uri="{BB962C8B-B14F-4D97-AF65-F5344CB8AC3E}">
        <p14:creationId xmlns:p14="http://schemas.microsoft.com/office/powerpoint/2010/main" val="342767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3017521"/>
            <a:ext cx="14630400" cy="3832842"/>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91056" y="0"/>
            <a:ext cx="2139826" cy="3566167"/>
          </a:xfrm>
          <a:prstGeom prst="rect">
            <a:avLst/>
          </a:prstGeom>
        </p:spPr>
      </p:pic>
      <p:sp>
        <p:nvSpPr>
          <p:cNvPr id="2" name="Title 1"/>
          <p:cNvSpPr>
            <a:spLocks noGrp="1"/>
          </p:cNvSpPr>
          <p:nvPr>
            <p:ph type="title"/>
          </p:nvPr>
        </p:nvSpPr>
        <p:spPr>
          <a:xfrm>
            <a:off x="1325879" y="3566167"/>
            <a:ext cx="12085319" cy="2020980"/>
          </a:xfrm>
        </p:spPr>
        <p:txBody>
          <a:bodyPr anchor="ctr">
            <a:normAutofit/>
          </a:bodyPr>
          <a:lstStyle>
            <a:lvl1pPr>
              <a:defRPr sz="528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325879" y="5587147"/>
            <a:ext cx="12085319" cy="611700"/>
          </a:xfrm>
        </p:spPr>
        <p:txBody>
          <a:bodyPr>
            <a:normAutofit/>
          </a:bodyPr>
          <a:lstStyle>
            <a:lvl1pPr marL="0" indent="0">
              <a:spcBef>
                <a:spcPts val="0"/>
              </a:spcBef>
              <a:buNone/>
              <a:defRPr sz="1920">
                <a:solidFill>
                  <a:schemeClr val="bg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D1289-86F3-40D8-8E2F-A9BDBBB1D56F}" type="datetime1">
              <a:rPr lang="en-US" smtClean="0"/>
              <a:t>2/8/2026</a:t>
            </a:fld>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130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25880" y="1920241"/>
            <a:ext cx="5897880" cy="54863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406640" y="1920241"/>
            <a:ext cx="5897880" cy="54863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600D322-28AC-4BCB-880F-438974CC1041}" type="datetime1">
              <a:rPr lang="en-US" smtClean="0"/>
              <a:t>2/8/2026</a:t>
            </a:fld>
            <a:endParaRPr/>
          </a:p>
        </p:txBody>
      </p:sp>
      <p:sp>
        <p:nvSpPr>
          <p:cNvPr id="6" name="Footer Placeholder 5"/>
          <p:cNvSpPr>
            <a:spLocks noGrp="1"/>
          </p:cNvSpPr>
          <p:nvPr>
            <p:ph type="ftr" sz="quarter" idx="11"/>
          </p:nvPr>
        </p:nvSpPr>
        <p:spPr/>
        <p:txBody>
          <a:bodyPr/>
          <a:lstStyle/>
          <a:p>
            <a:r>
              <a:rPr lang="en-US"/>
              <a:t>© YaSh Dhadda</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83737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25880" y="1920240"/>
            <a:ext cx="5903366" cy="988694"/>
          </a:xfrm>
        </p:spPr>
        <p:txBody>
          <a:bodyPr anchor="b"/>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325880" y="2908934"/>
            <a:ext cx="5903366" cy="4497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399332" y="1920240"/>
            <a:ext cx="5903366" cy="988694"/>
          </a:xfrm>
        </p:spPr>
        <p:txBody>
          <a:bodyPr anchor="b"/>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399332" y="2908934"/>
            <a:ext cx="5903366" cy="4497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7908C800-64EF-481C-B275-AAC15929492C}" type="datetime1">
              <a:rPr lang="en-US" smtClean="0"/>
              <a:t>2/8/2026</a:t>
            </a:fld>
            <a:endParaRPr/>
          </a:p>
        </p:txBody>
      </p:sp>
      <p:sp>
        <p:nvSpPr>
          <p:cNvPr id="8" name="Footer Placeholder 7"/>
          <p:cNvSpPr>
            <a:spLocks noGrp="1"/>
          </p:cNvSpPr>
          <p:nvPr>
            <p:ph type="ftr" sz="quarter" idx="11"/>
          </p:nvPr>
        </p:nvSpPr>
        <p:spPr/>
        <p:txBody>
          <a:bodyPr/>
          <a:lstStyle/>
          <a:p>
            <a:r>
              <a:rPr lang="en-US"/>
              <a:t>© YaSh Dhadda</a:t>
            </a:r>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46917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en-IN"/>
          </a:p>
        </p:txBody>
      </p:sp>
      <p:sp>
        <p:nvSpPr>
          <p:cNvPr id="3" name="Shape 1"/>
          <p:cNvSpPr/>
          <p:nvPr/>
        </p:nvSpPr>
        <p:spPr>
          <a:xfrm>
            <a:off x="0" y="0"/>
            <a:ext cx="14630400" cy="8229600"/>
          </a:xfrm>
          <a:prstGeom prst="rect">
            <a:avLst/>
          </a:prstGeom>
          <a:solidFill>
            <a:srgbClr val="FEF5E7"/>
          </a:solidFill>
          <a:ln/>
        </p:spPr>
        <p:txBody>
          <a:bodyPr/>
          <a:lstStyle/>
          <a:p>
            <a:endParaRPr lang="en-I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FFF1CD-A190-4441-B9EA-6A23AF091BF2}" type="datetime1">
              <a:rPr lang="en-US" smtClean="0"/>
              <a:t>2/8/2026</a:t>
            </a:fld>
            <a:endParaRPr/>
          </a:p>
        </p:txBody>
      </p:sp>
      <p:sp>
        <p:nvSpPr>
          <p:cNvPr id="4" name="Footer Placeholder 3"/>
          <p:cNvSpPr>
            <a:spLocks noGrp="1"/>
          </p:cNvSpPr>
          <p:nvPr>
            <p:ph type="ftr" sz="quarter" idx="11"/>
          </p:nvPr>
        </p:nvSpPr>
        <p:spPr/>
        <p:txBody>
          <a:bodyPr/>
          <a:lstStyle/>
          <a:p>
            <a:r>
              <a:rPr lang="en-US"/>
              <a:t>© YaSh Dhadda</a:t>
            </a:r>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89021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03AA4-F9B5-4ECB-A86E-B72A0454DC21}" type="datetime1">
              <a:rPr lang="en-US" smtClean="0"/>
              <a:t>2/8/2026</a:t>
            </a:fld>
            <a:endParaRPr/>
          </a:p>
        </p:txBody>
      </p:sp>
      <p:sp>
        <p:nvSpPr>
          <p:cNvPr id="3" name="Footer Placeholder 2"/>
          <p:cNvSpPr>
            <a:spLocks noGrp="1"/>
          </p:cNvSpPr>
          <p:nvPr>
            <p:ph type="ftr" sz="quarter" idx="11"/>
          </p:nvPr>
        </p:nvSpPr>
        <p:spPr/>
        <p:txBody>
          <a:bodyPr/>
          <a:lstStyle/>
          <a:p>
            <a:r>
              <a:rPr lang="en-US"/>
              <a:t>© YaSh Dhadda</a:t>
            </a:r>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37115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840"/>
            </a:lvl1pPr>
          </a:lstStyle>
          <a:p>
            <a:r>
              <a:rPr lang="en-US"/>
              <a:t>Click to edit Master title style</a:t>
            </a:r>
            <a:endParaRPr/>
          </a:p>
        </p:txBody>
      </p:sp>
      <p:sp>
        <p:nvSpPr>
          <p:cNvPr id="4" name="Text Placeholder 3"/>
          <p:cNvSpPr>
            <a:spLocks noGrp="1"/>
          </p:cNvSpPr>
          <p:nvPr>
            <p:ph type="body" sz="half" idx="2"/>
          </p:nvPr>
        </p:nvSpPr>
        <p:spPr>
          <a:xfrm>
            <a:off x="1325880" y="1920240"/>
            <a:ext cx="5261458" cy="5486400"/>
          </a:xfrm>
        </p:spPr>
        <p:txBody>
          <a:bodyPr>
            <a:normAutofit/>
          </a:bodyPr>
          <a:lstStyle>
            <a:lvl1pPr marL="0" indent="0">
              <a:spcBef>
                <a:spcPts val="1440"/>
              </a:spcBef>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3" name="Content Placeholder 2"/>
          <p:cNvSpPr>
            <a:spLocks noGrp="1"/>
          </p:cNvSpPr>
          <p:nvPr>
            <p:ph idx="1"/>
          </p:nvPr>
        </p:nvSpPr>
        <p:spPr>
          <a:xfrm>
            <a:off x="6770218" y="1920240"/>
            <a:ext cx="6534302" cy="5486401"/>
          </a:xfrm>
        </p:spPr>
        <p:txBody>
          <a:bodyPr>
            <a:normAutofit/>
          </a:bodyPr>
          <a:lstStyle>
            <a:lvl1pPr>
              <a:defRPr sz="2400"/>
            </a:lvl1pPr>
            <a:lvl2pPr>
              <a:defRPr sz="192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BB27489-6F6F-4FA4-9B2B-9E204BE6DECC}" type="datetime1">
              <a:rPr lang="en-US" smtClean="0"/>
              <a:t>2/8/2026</a:t>
            </a:fld>
            <a:endParaRPr/>
          </a:p>
        </p:txBody>
      </p:sp>
      <p:sp>
        <p:nvSpPr>
          <p:cNvPr id="6" name="Footer Placeholder 5"/>
          <p:cNvSpPr>
            <a:spLocks noGrp="1"/>
          </p:cNvSpPr>
          <p:nvPr>
            <p:ph type="ftr" sz="quarter" idx="11"/>
          </p:nvPr>
        </p:nvSpPr>
        <p:spPr/>
        <p:txBody>
          <a:bodyPr/>
          <a:lstStyle/>
          <a:p>
            <a:r>
              <a:rPr lang="en-US"/>
              <a:t>© YaSh Dhadda</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41275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840"/>
            </a:lvl1pPr>
          </a:lstStyle>
          <a:p>
            <a:r>
              <a:rPr lang="en-US"/>
              <a:t>Click to edit Master title style</a:t>
            </a:r>
            <a:endParaRPr/>
          </a:p>
        </p:txBody>
      </p:sp>
      <p:sp>
        <p:nvSpPr>
          <p:cNvPr id="4" name="Text Placeholder 3"/>
          <p:cNvSpPr>
            <a:spLocks noGrp="1"/>
          </p:cNvSpPr>
          <p:nvPr>
            <p:ph type="body" sz="half" idx="2"/>
          </p:nvPr>
        </p:nvSpPr>
        <p:spPr>
          <a:xfrm>
            <a:off x="1325880" y="1920240"/>
            <a:ext cx="4076395" cy="5486400"/>
          </a:xfrm>
        </p:spPr>
        <p:txBody>
          <a:bodyPr>
            <a:normAutofit/>
          </a:bodyPr>
          <a:lstStyle>
            <a:lvl1pPr marL="0" indent="0">
              <a:spcBef>
                <a:spcPts val="1440"/>
              </a:spcBef>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85605" y="1920240"/>
            <a:ext cx="7717094" cy="5486401"/>
          </a:xfrm>
        </p:spPr>
        <p:txBody>
          <a:bodyPr tIns="1188720">
            <a:normAutofit/>
          </a:bodyPr>
          <a:lstStyle>
            <a:lvl1pPr marL="0" indent="0" algn="ctr">
              <a:buNone/>
              <a:defRPr sz="240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a:p>
        </p:txBody>
      </p:sp>
      <p:sp>
        <p:nvSpPr>
          <p:cNvPr id="5" name="Date Placeholder 4"/>
          <p:cNvSpPr>
            <a:spLocks noGrp="1"/>
          </p:cNvSpPr>
          <p:nvPr>
            <p:ph type="dt" sz="half" idx="10"/>
          </p:nvPr>
        </p:nvSpPr>
        <p:spPr/>
        <p:txBody>
          <a:bodyPr/>
          <a:lstStyle/>
          <a:p>
            <a:fld id="{C5F61A76-92DB-4391-8DBA-7F3BA3D4C1C8}" type="datetime1">
              <a:rPr lang="en-US" smtClean="0"/>
              <a:t>2/8/2026</a:t>
            </a:fld>
            <a:endParaRPr/>
          </a:p>
        </p:txBody>
      </p:sp>
      <p:sp>
        <p:nvSpPr>
          <p:cNvPr id="6" name="Footer Placeholder 5"/>
          <p:cNvSpPr>
            <a:spLocks noGrp="1"/>
          </p:cNvSpPr>
          <p:nvPr>
            <p:ph type="ftr" sz="quarter" idx="11"/>
          </p:nvPr>
        </p:nvSpPr>
        <p:spPr/>
        <p:txBody>
          <a:bodyPr/>
          <a:lstStyle/>
          <a:p>
            <a:r>
              <a:rPr lang="en-US"/>
              <a:t>© YaSh Dhadda</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23706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5A7EA4C-1501-4383-BA36-0094B305F0F7}" type="datetime1">
              <a:rPr lang="en-US" smtClean="0"/>
              <a:t>2/8/2026</a:t>
            </a:fld>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61860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47120" y="438150"/>
            <a:ext cx="2057400" cy="697420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325880" y="438150"/>
            <a:ext cx="9718675"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DF16C5B-9CCC-4AD7-93CC-746D6041C306}" type="datetime1">
              <a:rPr lang="en-US" smtClean="0"/>
              <a:t>2/8/2026</a:t>
            </a:fld>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7816856" y="3874612"/>
            <a:ext cx="6759245" cy="101284"/>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459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589334" y="0"/>
            <a:ext cx="2097029" cy="2750513"/>
          </a:xfrm>
          <a:prstGeom prst="rect">
            <a:avLst/>
          </a:prstGeom>
        </p:spPr>
      </p:pic>
      <p:sp>
        <p:nvSpPr>
          <p:cNvPr id="2" name="Title 1"/>
          <p:cNvSpPr>
            <a:spLocks noGrp="1"/>
          </p:cNvSpPr>
          <p:nvPr>
            <p:ph type="ctrTitle"/>
          </p:nvPr>
        </p:nvSpPr>
        <p:spPr>
          <a:xfrm>
            <a:off x="1325880" y="2750514"/>
            <a:ext cx="12115800" cy="2663629"/>
          </a:xfrm>
        </p:spPr>
        <p:txBody>
          <a:bodyPr anchor="ctr">
            <a:normAutofit/>
          </a:bodyPr>
          <a:lstStyle>
            <a:lvl1pPr algn="l">
              <a:defRPr sz="5280" cap="all" baseline="0"/>
            </a:lvl1pPr>
          </a:lstStyle>
          <a:p>
            <a:r>
              <a:rPr lang="en-US"/>
              <a:t>Click to edit Master title style</a:t>
            </a:r>
            <a:endParaRPr/>
          </a:p>
        </p:txBody>
      </p:sp>
      <p:sp>
        <p:nvSpPr>
          <p:cNvPr id="3" name="Subtitle 2"/>
          <p:cNvSpPr>
            <a:spLocks noGrp="1"/>
          </p:cNvSpPr>
          <p:nvPr>
            <p:ph type="subTitle" idx="1"/>
          </p:nvPr>
        </p:nvSpPr>
        <p:spPr>
          <a:xfrm>
            <a:off x="1325878" y="5414141"/>
            <a:ext cx="12115801" cy="1146678"/>
          </a:xfrm>
        </p:spPr>
        <p:txBody>
          <a:bodyPr>
            <a:normAutofit/>
          </a:bodyPr>
          <a:lstStyle>
            <a:lvl1pPr marL="0" indent="0" algn="l">
              <a:spcBef>
                <a:spcPts val="0"/>
              </a:spcBef>
              <a:buNone/>
              <a:defRPr sz="216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a:p>
        </p:txBody>
      </p:sp>
      <p:sp>
        <p:nvSpPr>
          <p:cNvPr id="7" name="Rectangle 6"/>
          <p:cNvSpPr/>
          <p:nvPr/>
        </p:nvSpPr>
        <p:spPr>
          <a:xfrm>
            <a:off x="0" y="6933749"/>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r>
              <a:rPr lang="en-US"/>
              <a:t>03-12-2019</a:t>
            </a:r>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r>
              <a:rPr lang="en-US"/>
              <a:t>© Yash Dhadda</a:t>
            </a:r>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grpSp>
        <p:nvGrpSpPr>
          <p:cNvPr id="10" name="Group 9"/>
          <p:cNvGrpSpPr/>
          <p:nvPr userDrawn="1"/>
        </p:nvGrpSpPr>
        <p:grpSpPr>
          <a:xfrm>
            <a:off x="12721270" y="0"/>
            <a:ext cx="2171261" cy="1601795"/>
            <a:chOff x="10477405" y="286072"/>
            <a:chExt cx="1809384" cy="1334829"/>
          </a:xfrm>
        </p:grpSpPr>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13" name="TextBox 12"/>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174445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03-12-2019</a:t>
            </a:r>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0468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325880" y="2750514"/>
            <a:ext cx="6880860" cy="2663629"/>
          </a:xfrm>
        </p:spPr>
        <p:txBody>
          <a:bodyPr anchor="ctr">
            <a:normAutofit/>
          </a:bodyPr>
          <a:lstStyle>
            <a:lvl1pPr algn="l">
              <a:defRPr sz="5280" cap="all" baseline="0"/>
            </a:lvl1pPr>
          </a:lstStyle>
          <a:p>
            <a:r>
              <a:rPr lang="en-US"/>
              <a:t>Click to edit Master title style</a:t>
            </a:r>
            <a:endParaRPr/>
          </a:p>
        </p:txBody>
      </p:sp>
      <p:sp>
        <p:nvSpPr>
          <p:cNvPr id="3" name="Subtitle 2"/>
          <p:cNvSpPr>
            <a:spLocks noGrp="1"/>
          </p:cNvSpPr>
          <p:nvPr>
            <p:ph type="subTitle" idx="1"/>
          </p:nvPr>
        </p:nvSpPr>
        <p:spPr>
          <a:xfrm>
            <a:off x="1325880" y="5414141"/>
            <a:ext cx="6880860" cy="1146678"/>
          </a:xfrm>
        </p:spPr>
        <p:txBody>
          <a:bodyPr>
            <a:normAutofit/>
          </a:bodyPr>
          <a:lstStyle>
            <a:lvl1pPr marL="0" indent="0" algn="l">
              <a:spcBef>
                <a:spcPts val="0"/>
              </a:spcBef>
              <a:buNone/>
              <a:defRPr sz="216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8377276" y="1572787"/>
            <a:ext cx="6253124" cy="5050325"/>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grpSp>
        <p:nvGrpSpPr>
          <p:cNvPr id="14" name="Group 13"/>
          <p:cNvGrpSpPr/>
          <p:nvPr/>
        </p:nvGrpSpPr>
        <p:grpSpPr>
          <a:xfrm>
            <a:off x="0" y="1371601"/>
            <a:ext cx="14630400" cy="75750"/>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591056" y="0"/>
            <a:ext cx="2097029" cy="2750513"/>
          </a:xfrm>
          <a:prstGeom prst="rect">
            <a:avLst/>
          </a:prstGeom>
        </p:spPr>
      </p:pic>
      <p:grpSp>
        <p:nvGrpSpPr>
          <p:cNvPr id="13" name="Group 12"/>
          <p:cNvGrpSpPr/>
          <p:nvPr/>
        </p:nvGrpSpPr>
        <p:grpSpPr>
          <a:xfrm rot="10800000">
            <a:off x="0" y="6774613"/>
            <a:ext cx="14630400" cy="75750"/>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6933749"/>
            <a:ext cx="14630400" cy="129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grpSp>
        <p:nvGrpSpPr>
          <p:cNvPr id="19" name="Group 18"/>
          <p:cNvGrpSpPr/>
          <p:nvPr userDrawn="1"/>
        </p:nvGrpSpPr>
        <p:grpSpPr>
          <a:xfrm>
            <a:off x="12721270" y="0"/>
            <a:ext cx="2171261" cy="1601795"/>
            <a:chOff x="10477405" y="286072"/>
            <a:chExt cx="1809384" cy="1334829"/>
          </a:xfrm>
        </p:grpSpPr>
        <p:pic>
          <p:nvPicPr>
            <p:cNvPr id="20" name="Picture 19"/>
            <p:cNvPicPr/>
            <p:nvPr/>
          </p:nvPicPr>
          <p:blipFill>
            <a:blip r:embed="rId4"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21" name="TextBox 20"/>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296174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3017521"/>
            <a:ext cx="14630400" cy="3832842"/>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6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91056" y="0"/>
            <a:ext cx="2139826" cy="3566167"/>
          </a:xfrm>
          <a:prstGeom prst="rect">
            <a:avLst/>
          </a:prstGeom>
        </p:spPr>
      </p:pic>
      <p:sp>
        <p:nvSpPr>
          <p:cNvPr id="2" name="Title 1"/>
          <p:cNvSpPr>
            <a:spLocks noGrp="1"/>
          </p:cNvSpPr>
          <p:nvPr>
            <p:ph type="title"/>
          </p:nvPr>
        </p:nvSpPr>
        <p:spPr>
          <a:xfrm>
            <a:off x="1325879" y="3566167"/>
            <a:ext cx="12085319" cy="2020980"/>
          </a:xfrm>
        </p:spPr>
        <p:txBody>
          <a:bodyPr anchor="ctr">
            <a:normAutofit/>
          </a:bodyPr>
          <a:lstStyle>
            <a:lvl1pPr>
              <a:defRPr sz="528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325879" y="5587147"/>
            <a:ext cx="12085319" cy="611700"/>
          </a:xfrm>
        </p:spPr>
        <p:txBody>
          <a:bodyPr>
            <a:normAutofit/>
          </a:bodyPr>
          <a:lstStyle>
            <a:lvl1pPr marL="0" indent="0">
              <a:spcBef>
                <a:spcPts val="0"/>
              </a:spcBef>
              <a:buNone/>
              <a:defRPr sz="1920">
                <a:solidFill>
                  <a:schemeClr val="bg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03-12-2019</a:t>
            </a:r>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16" name="Group 15"/>
          <p:cNvGrpSpPr/>
          <p:nvPr userDrawn="1"/>
        </p:nvGrpSpPr>
        <p:grpSpPr>
          <a:xfrm>
            <a:off x="12909374" y="0"/>
            <a:ext cx="2171261" cy="1601795"/>
            <a:chOff x="10477405" y="286072"/>
            <a:chExt cx="1809384" cy="1334829"/>
          </a:xfrm>
        </p:grpSpPr>
        <p:pic>
          <p:nvPicPr>
            <p:cNvPr id="17" name="Picture 16"/>
            <p:cNvPicPr/>
            <p:nvPr/>
          </p:nvPicPr>
          <p:blipFill>
            <a:blip r:embed="rId3"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18" name="TextBox 17"/>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80767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en-IN"/>
          </a:p>
        </p:txBody>
      </p:sp>
      <p:sp>
        <p:nvSpPr>
          <p:cNvPr id="3" name="Shape 1"/>
          <p:cNvSpPr/>
          <p:nvPr/>
        </p:nvSpPr>
        <p:spPr>
          <a:xfrm>
            <a:off x="0" y="0"/>
            <a:ext cx="14630400" cy="8229600"/>
          </a:xfrm>
          <a:prstGeom prst="rect">
            <a:avLst/>
          </a:prstGeom>
          <a:solidFill>
            <a:srgbClr val="FEF5E7"/>
          </a:solidFill>
          <a:ln/>
        </p:spPr>
        <p:txBody>
          <a:bodyPr/>
          <a:lstStyle/>
          <a:p>
            <a:endParaRPr lang="en-I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25880" y="1920241"/>
            <a:ext cx="5897880" cy="54863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406640" y="1920241"/>
            <a:ext cx="5897880" cy="54863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lang="en-US"/>
              <a:t>03-12-2019</a:t>
            </a:r>
            <a:endParaRPr/>
          </a:p>
        </p:txBody>
      </p:sp>
      <p:sp>
        <p:nvSpPr>
          <p:cNvPr id="6" name="Footer Placeholder 5"/>
          <p:cNvSpPr>
            <a:spLocks noGrp="1"/>
          </p:cNvSpPr>
          <p:nvPr>
            <p:ph type="ftr" sz="quarter" idx="11"/>
          </p:nvPr>
        </p:nvSpPr>
        <p:spPr/>
        <p:txBody>
          <a:bodyPr/>
          <a:lstStyle/>
          <a:p>
            <a:r>
              <a:rPr lang="en-US"/>
              <a:t>© Yash Dhadda</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74502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25880" y="1920240"/>
            <a:ext cx="5903366" cy="988694"/>
          </a:xfrm>
        </p:spPr>
        <p:txBody>
          <a:bodyPr anchor="b"/>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325880" y="2908934"/>
            <a:ext cx="5903366" cy="4497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399332" y="1920240"/>
            <a:ext cx="5903366" cy="988694"/>
          </a:xfrm>
        </p:spPr>
        <p:txBody>
          <a:bodyPr anchor="b"/>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399332" y="2908934"/>
            <a:ext cx="5903366" cy="4497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n-US"/>
              <a:t>03-12-2019</a:t>
            </a:r>
            <a:endParaRPr/>
          </a:p>
        </p:txBody>
      </p:sp>
      <p:sp>
        <p:nvSpPr>
          <p:cNvPr id="8" name="Footer Placeholder 7"/>
          <p:cNvSpPr>
            <a:spLocks noGrp="1"/>
          </p:cNvSpPr>
          <p:nvPr>
            <p:ph type="ftr" sz="quarter" idx="11"/>
          </p:nvPr>
        </p:nvSpPr>
        <p:spPr/>
        <p:txBody>
          <a:bodyPr/>
          <a:lstStyle/>
          <a:p>
            <a:r>
              <a:rPr lang="en-US"/>
              <a:t>© Yash Dhadda</a:t>
            </a:r>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328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03-12-2019</a:t>
            </a:r>
            <a:endParaRPr/>
          </a:p>
        </p:txBody>
      </p:sp>
      <p:sp>
        <p:nvSpPr>
          <p:cNvPr id="4" name="Footer Placeholder 3"/>
          <p:cNvSpPr>
            <a:spLocks noGrp="1"/>
          </p:cNvSpPr>
          <p:nvPr>
            <p:ph type="ftr" sz="quarter" idx="11"/>
          </p:nvPr>
        </p:nvSpPr>
        <p:spPr/>
        <p:txBody>
          <a:bodyPr/>
          <a:lstStyle/>
          <a:p>
            <a:r>
              <a:rPr lang="en-US"/>
              <a:t>© Yash Dhadda</a:t>
            </a:r>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12717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03-12-2019</a:t>
            </a:r>
            <a:endParaRPr/>
          </a:p>
        </p:txBody>
      </p:sp>
      <p:sp>
        <p:nvSpPr>
          <p:cNvPr id="3" name="Footer Placeholder 2"/>
          <p:cNvSpPr>
            <a:spLocks noGrp="1"/>
          </p:cNvSpPr>
          <p:nvPr>
            <p:ph type="ftr" sz="quarter" idx="11"/>
          </p:nvPr>
        </p:nvSpPr>
        <p:spPr/>
        <p:txBody>
          <a:bodyPr/>
          <a:lstStyle/>
          <a:p>
            <a:r>
              <a:rPr lang="en-US"/>
              <a:t>© Yash Dhadda</a:t>
            </a:r>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grpSp>
        <p:nvGrpSpPr>
          <p:cNvPr id="5" name="Group 4"/>
          <p:cNvGrpSpPr/>
          <p:nvPr userDrawn="1"/>
        </p:nvGrpSpPr>
        <p:grpSpPr>
          <a:xfrm>
            <a:off x="12721270" y="0"/>
            <a:ext cx="2171261" cy="1601795"/>
            <a:chOff x="10477405" y="286072"/>
            <a:chExt cx="1809384" cy="1334829"/>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7" name="TextBox 6"/>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111013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840"/>
            </a:lvl1pPr>
          </a:lstStyle>
          <a:p>
            <a:r>
              <a:rPr lang="en-US"/>
              <a:t>Click to edit Master title style</a:t>
            </a:r>
            <a:endParaRPr/>
          </a:p>
        </p:txBody>
      </p:sp>
      <p:sp>
        <p:nvSpPr>
          <p:cNvPr id="4" name="Text Placeholder 3"/>
          <p:cNvSpPr>
            <a:spLocks noGrp="1"/>
          </p:cNvSpPr>
          <p:nvPr>
            <p:ph type="body" sz="half" idx="2"/>
          </p:nvPr>
        </p:nvSpPr>
        <p:spPr>
          <a:xfrm>
            <a:off x="1325880" y="1920240"/>
            <a:ext cx="5261458" cy="5486400"/>
          </a:xfrm>
        </p:spPr>
        <p:txBody>
          <a:bodyPr>
            <a:normAutofit/>
          </a:bodyPr>
          <a:lstStyle>
            <a:lvl1pPr marL="0" indent="0">
              <a:spcBef>
                <a:spcPts val="1440"/>
              </a:spcBef>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3" name="Content Placeholder 2"/>
          <p:cNvSpPr>
            <a:spLocks noGrp="1"/>
          </p:cNvSpPr>
          <p:nvPr>
            <p:ph idx="1"/>
          </p:nvPr>
        </p:nvSpPr>
        <p:spPr>
          <a:xfrm>
            <a:off x="6770218" y="1920240"/>
            <a:ext cx="6534302" cy="5486401"/>
          </a:xfrm>
        </p:spPr>
        <p:txBody>
          <a:bodyPr>
            <a:normAutofit/>
          </a:bodyPr>
          <a:lstStyle>
            <a:lvl1pPr>
              <a:defRPr sz="2400"/>
            </a:lvl1pPr>
            <a:lvl2pPr>
              <a:defRPr sz="192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lang="en-US"/>
              <a:t>03-12-2019</a:t>
            </a:r>
            <a:endParaRPr/>
          </a:p>
        </p:txBody>
      </p:sp>
      <p:sp>
        <p:nvSpPr>
          <p:cNvPr id="6" name="Footer Placeholder 5"/>
          <p:cNvSpPr>
            <a:spLocks noGrp="1"/>
          </p:cNvSpPr>
          <p:nvPr>
            <p:ph type="ftr" sz="quarter" idx="11"/>
          </p:nvPr>
        </p:nvSpPr>
        <p:spPr/>
        <p:txBody>
          <a:bodyPr/>
          <a:lstStyle/>
          <a:p>
            <a:r>
              <a:rPr lang="en-US"/>
              <a:t>© Yash Dhadda</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97710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840"/>
            </a:lvl1pPr>
          </a:lstStyle>
          <a:p>
            <a:r>
              <a:rPr lang="en-US"/>
              <a:t>Click to edit Master title style</a:t>
            </a:r>
            <a:endParaRPr/>
          </a:p>
        </p:txBody>
      </p:sp>
      <p:sp>
        <p:nvSpPr>
          <p:cNvPr id="4" name="Text Placeholder 3"/>
          <p:cNvSpPr>
            <a:spLocks noGrp="1"/>
          </p:cNvSpPr>
          <p:nvPr>
            <p:ph type="body" sz="half" idx="2"/>
          </p:nvPr>
        </p:nvSpPr>
        <p:spPr>
          <a:xfrm>
            <a:off x="1325880" y="1920240"/>
            <a:ext cx="4076395" cy="5486400"/>
          </a:xfrm>
        </p:spPr>
        <p:txBody>
          <a:bodyPr>
            <a:normAutofit/>
          </a:bodyPr>
          <a:lstStyle>
            <a:lvl1pPr marL="0" indent="0">
              <a:spcBef>
                <a:spcPts val="1440"/>
              </a:spcBef>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85605" y="1920240"/>
            <a:ext cx="7717094" cy="5486401"/>
          </a:xfrm>
        </p:spPr>
        <p:txBody>
          <a:bodyPr tIns="1188720">
            <a:normAutofit/>
          </a:bodyPr>
          <a:lstStyle>
            <a:lvl1pPr marL="0" indent="0" algn="ctr">
              <a:buNone/>
              <a:defRPr sz="240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a:p>
        </p:txBody>
      </p:sp>
      <p:sp>
        <p:nvSpPr>
          <p:cNvPr id="5" name="Date Placeholder 4"/>
          <p:cNvSpPr>
            <a:spLocks noGrp="1"/>
          </p:cNvSpPr>
          <p:nvPr>
            <p:ph type="dt" sz="half" idx="10"/>
          </p:nvPr>
        </p:nvSpPr>
        <p:spPr/>
        <p:txBody>
          <a:bodyPr/>
          <a:lstStyle/>
          <a:p>
            <a:r>
              <a:rPr lang="en-US"/>
              <a:t>03-12-2019</a:t>
            </a:r>
            <a:endParaRPr/>
          </a:p>
        </p:txBody>
      </p:sp>
      <p:sp>
        <p:nvSpPr>
          <p:cNvPr id="6" name="Footer Placeholder 5"/>
          <p:cNvSpPr>
            <a:spLocks noGrp="1"/>
          </p:cNvSpPr>
          <p:nvPr>
            <p:ph type="ftr" sz="quarter" idx="11"/>
          </p:nvPr>
        </p:nvSpPr>
        <p:spPr/>
        <p:txBody>
          <a:bodyPr/>
          <a:lstStyle/>
          <a:p>
            <a:r>
              <a:rPr lang="en-US"/>
              <a:t>© Yash Dhadda</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56331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03-12-2019</a:t>
            </a:r>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1349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47120" y="438150"/>
            <a:ext cx="2057400" cy="697420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325880" y="438150"/>
            <a:ext cx="9718675"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03-12-2019</a:t>
            </a:r>
            <a:endParaRPr/>
          </a:p>
        </p:txBody>
      </p:sp>
      <p:sp>
        <p:nvSpPr>
          <p:cNvPr id="5" name="Footer Placeholder 4"/>
          <p:cNvSpPr>
            <a:spLocks noGrp="1"/>
          </p:cNvSpPr>
          <p:nvPr>
            <p:ph type="ftr" sz="quarter" idx="11"/>
          </p:nvPr>
        </p:nvSpPr>
        <p:spPr/>
        <p:txBody>
          <a:bodyPr/>
          <a:lstStyle/>
          <a:p>
            <a:r>
              <a:rPr lang="en-US"/>
              <a:t>© Yash Dhadda</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7816856" y="3874612"/>
            <a:ext cx="6759245" cy="101284"/>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0" name="Group 9"/>
          <p:cNvGrpSpPr/>
          <p:nvPr userDrawn="1"/>
        </p:nvGrpSpPr>
        <p:grpSpPr>
          <a:xfrm>
            <a:off x="12721270" y="0"/>
            <a:ext cx="2171261" cy="1601795"/>
            <a:chOff x="10477405" y="286072"/>
            <a:chExt cx="1809384" cy="1334829"/>
          </a:xfrm>
        </p:grpSpPr>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12" name="TextBox 11"/>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397862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en-IN"/>
          </a:p>
        </p:txBody>
      </p:sp>
      <p:sp>
        <p:nvSpPr>
          <p:cNvPr id="3" name="Shape 1"/>
          <p:cNvSpPr/>
          <p:nvPr/>
        </p:nvSpPr>
        <p:spPr>
          <a:xfrm>
            <a:off x="0" y="0"/>
            <a:ext cx="14630400" cy="8229600"/>
          </a:xfrm>
          <a:prstGeom prst="rect">
            <a:avLst/>
          </a:prstGeom>
          <a:solidFill>
            <a:srgbClr val="FEF5E7"/>
          </a:solidFill>
          <a:ln/>
        </p:spPr>
        <p:txBody>
          <a:bodyPr/>
          <a:lstStyle/>
          <a:p>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25880" y="91440"/>
            <a:ext cx="11976818" cy="1316354"/>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25880" y="1920240"/>
            <a:ext cx="11978640" cy="54864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325879" y="7627622"/>
            <a:ext cx="2195471" cy="438150"/>
          </a:xfrm>
          <a:prstGeom prst="rect">
            <a:avLst/>
          </a:prstGeom>
        </p:spPr>
        <p:txBody>
          <a:bodyPr vert="horz" lIns="0" tIns="45720" rIns="0" bIns="45720" rtlCol="0" anchor="ctr"/>
          <a:lstStyle>
            <a:lvl1pPr algn="l">
              <a:defRPr sz="1440" baseline="0">
                <a:solidFill>
                  <a:schemeClr val="tx1">
                    <a:lumMod val="75000"/>
                  </a:schemeClr>
                </a:solidFill>
              </a:defRPr>
            </a:lvl1pPr>
          </a:lstStyle>
          <a:p>
            <a:fld id="{DA36A710-6CAB-4F18-9FD1-AAE11B149686}" type="datetime1">
              <a:rPr lang="en-US" smtClean="0"/>
              <a:t>2/8/2026</a:t>
            </a:fld>
            <a:endParaRPr lang="en-US"/>
          </a:p>
        </p:txBody>
      </p:sp>
      <p:sp>
        <p:nvSpPr>
          <p:cNvPr id="5" name="Footer Placeholder 4"/>
          <p:cNvSpPr>
            <a:spLocks noGrp="1"/>
          </p:cNvSpPr>
          <p:nvPr>
            <p:ph type="ftr" sz="quarter" idx="3"/>
          </p:nvPr>
        </p:nvSpPr>
        <p:spPr>
          <a:xfrm>
            <a:off x="3521351" y="7627620"/>
            <a:ext cx="7587698" cy="438151"/>
          </a:xfrm>
          <a:prstGeom prst="rect">
            <a:avLst/>
          </a:prstGeom>
        </p:spPr>
        <p:txBody>
          <a:bodyPr vert="horz" lIns="0" tIns="45720" rIns="0" bIns="45720" rtlCol="0" anchor="ctr"/>
          <a:lstStyle>
            <a:lvl1pPr algn="ctr">
              <a:defRPr sz="1440" baseline="0">
                <a:solidFill>
                  <a:schemeClr val="tx1">
                    <a:lumMod val="75000"/>
                  </a:schemeClr>
                </a:solidFill>
              </a:defRPr>
            </a:lvl1pPr>
          </a:lstStyle>
          <a:p>
            <a:r>
              <a:rPr lang="en-US"/>
              <a:t>© Yash Dhadda</a:t>
            </a:r>
          </a:p>
        </p:txBody>
      </p:sp>
      <p:sp>
        <p:nvSpPr>
          <p:cNvPr id="6" name="Slide Number Placeholder 5"/>
          <p:cNvSpPr>
            <a:spLocks noGrp="1"/>
          </p:cNvSpPr>
          <p:nvPr>
            <p:ph type="sldNum" sz="quarter" idx="4"/>
          </p:nvPr>
        </p:nvSpPr>
        <p:spPr>
          <a:xfrm>
            <a:off x="11108138" y="7627622"/>
            <a:ext cx="2194560" cy="438150"/>
          </a:xfrm>
          <a:prstGeom prst="rect">
            <a:avLst/>
          </a:prstGeom>
        </p:spPr>
        <p:txBody>
          <a:bodyPr vert="horz" lIns="0" tIns="45720" rIns="0" bIns="45720" rtlCol="0" anchor="ctr"/>
          <a:lstStyle>
            <a:lvl1pPr algn="r">
              <a:defRPr sz="144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324051" y="1463042"/>
            <a:ext cx="11982298" cy="101284"/>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2283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2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97280" rtl="0" eaLnBrk="1" latinLnBrk="0" hangingPunct="1">
        <a:lnSpc>
          <a:spcPct val="90000"/>
        </a:lnSpc>
        <a:spcBef>
          <a:spcPct val="0"/>
        </a:spcBef>
        <a:buNone/>
        <a:defRPr sz="336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2160"/>
        </a:spcBef>
        <a:buFont typeface="Wingdings" panose="05000000000000000000" pitchFamily="2" charset="2"/>
        <a:buChar char="§"/>
        <a:defRPr sz="2400" kern="1200">
          <a:solidFill>
            <a:schemeClr val="tx1"/>
          </a:solidFill>
          <a:latin typeface="+mn-lt"/>
          <a:ea typeface="+mn-ea"/>
          <a:cs typeface="+mn-cs"/>
        </a:defRPr>
      </a:lvl1pPr>
      <a:lvl2pPr marL="822960" indent="-274320" algn="l" defTabSz="1097280" rtl="0" eaLnBrk="1" latinLnBrk="0" hangingPunct="1">
        <a:lnSpc>
          <a:spcPct val="90000"/>
        </a:lnSpc>
        <a:spcBef>
          <a:spcPts val="720"/>
        </a:spcBef>
        <a:buFont typeface="Wingdings" panose="05000000000000000000" pitchFamily="2" charset="2"/>
        <a:buChar char="§"/>
        <a:defRPr sz="1920" kern="1200">
          <a:solidFill>
            <a:schemeClr val="tx1"/>
          </a:solidFill>
          <a:latin typeface="+mn-lt"/>
          <a:ea typeface="+mn-ea"/>
          <a:cs typeface="+mn-cs"/>
        </a:defRPr>
      </a:lvl2pPr>
      <a:lvl3pPr marL="1371600" indent="-274320" algn="l" defTabSz="1097280" rtl="0" eaLnBrk="1" latinLnBrk="0" hangingPunct="1">
        <a:lnSpc>
          <a:spcPct val="90000"/>
        </a:lnSpc>
        <a:spcBef>
          <a:spcPts val="720"/>
        </a:spcBef>
        <a:buFont typeface="Wingdings" panose="05000000000000000000" pitchFamily="2" charset="2"/>
        <a:buChar char="§"/>
        <a:defRPr sz="1680" kern="1200">
          <a:solidFill>
            <a:schemeClr val="tx1"/>
          </a:solidFill>
          <a:latin typeface="+mn-lt"/>
          <a:ea typeface="+mn-ea"/>
          <a:cs typeface="+mn-cs"/>
        </a:defRPr>
      </a:lvl3pPr>
      <a:lvl4pPr marL="1920240" indent="-274320" algn="l" defTabSz="1097280" rtl="0" eaLnBrk="1" latinLnBrk="0" hangingPunct="1">
        <a:lnSpc>
          <a:spcPct val="90000"/>
        </a:lnSpc>
        <a:spcBef>
          <a:spcPts val="720"/>
        </a:spcBef>
        <a:buFont typeface="Wingdings" panose="05000000000000000000" pitchFamily="2" charset="2"/>
        <a:buChar char="§"/>
        <a:defRPr sz="1680" kern="1200">
          <a:solidFill>
            <a:schemeClr val="tx1"/>
          </a:solidFill>
          <a:latin typeface="+mn-lt"/>
          <a:ea typeface="+mn-ea"/>
          <a:cs typeface="+mn-cs"/>
        </a:defRPr>
      </a:lvl4pPr>
      <a:lvl5pPr marL="2468880" indent="-274320" algn="l" defTabSz="1097280" rtl="0" eaLnBrk="1" latinLnBrk="0" hangingPunct="1">
        <a:lnSpc>
          <a:spcPct val="90000"/>
        </a:lnSpc>
        <a:spcBef>
          <a:spcPts val="720"/>
        </a:spcBef>
        <a:buFont typeface="Wingdings" panose="05000000000000000000" pitchFamily="2" charset="2"/>
        <a:buChar char="§"/>
        <a:defRPr sz="168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9pPr>
    </p:bodyStyle>
    <p:otherStyle>
      <a:defPPr>
        <a:defRPr/>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25880" y="91440"/>
            <a:ext cx="11976818" cy="1316354"/>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25880" y="1920240"/>
            <a:ext cx="11978640" cy="548640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1325879" y="7627622"/>
            <a:ext cx="2195471" cy="438150"/>
          </a:xfrm>
          <a:prstGeom prst="rect">
            <a:avLst/>
          </a:prstGeom>
        </p:spPr>
        <p:txBody>
          <a:bodyPr vert="horz" lIns="0" tIns="45720" rIns="0" bIns="45720" rtlCol="0" anchor="ctr"/>
          <a:lstStyle>
            <a:lvl1pPr algn="l">
              <a:defRPr sz="1440" baseline="0">
                <a:solidFill>
                  <a:schemeClr val="tx1">
                    <a:lumMod val="75000"/>
                  </a:schemeClr>
                </a:solidFill>
              </a:defRPr>
            </a:lvl1pPr>
          </a:lstStyle>
          <a:p>
            <a:fld id="{97D187F6-A997-4837-9748-0B67C31C8F36}" type="datetime1">
              <a:rPr lang="en-US" smtClean="0"/>
              <a:t>2/8/2026</a:t>
            </a:fld>
            <a:endParaRPr lang="en-US" dirty="0"/>
          </a:p>
        </p:txBody>
      </p:sp>
      <p:sp>
        <p:nvSpPr>
          <p:cNvPr id="5" name="Footer Placeholder 4"/>
          <p:cNvSpPr>
            <a:spLocks noGrp="1"/>
          </p:cNvSpPr>
          <p:nvPr>
            <p:ph type="ftr" sz="quarter" idx="3"/>
          </p:nvPr>
        </p:nvSpPr>
        <p:spPr>
          <a:xfrm>
            <a:off x="3521351" y="7627620"/>
            <a:ext cx="7587698" cy="438151"/>
          </a:xfrm>
          <a:prstGeom prst="rect">
            <a:avLst/>
          </a:prstGeom>
        </p:spPr>
        <p:txBody>
          <a:bodyPr vert="horz" lIns="0" tIns="45720" rIns="0" bIns="45720" rtlCol="0" anchor="ctr"/>
          <a:lstStyle>
            <a:lvl1pPr algn="ctr">
              <a:defRPr sz="1440" baseline="0">
                <a:solidFill>
                  <a:schemeClr val="tx1">
                    <a:lumMod val="75000"/>
                  </a:schemeClr>
                </a:solidFill>
              </a:defRPr>
            </a:lvl1pPr>
          </a:lstStyle>
          <a:p>
            <a:r>
              <a:rPr lang="en-US"/>
              <a:t>© Yash Dhadda</a:t>
            </a:r>
            <a:endParaRPr lang="en-US" dirty="0"/>
          </a:p>
        </p:txBody>
      </p:sp>
      <p:sp>
        <p:nvSpPr>
          <p:cNvPr id="6" name="Slide Number Placeholder 5"/>
          <p:cNvSpPr>
            <a:spLocks noGrp="1"/>
          </p:cNvSpPr>
          <p:nvPr>
            <p:ph type="sldNum" sz="quarter" idx="4"/>
          </p:nvPr>
        </p:nvSpPr>
        <p:spPr>
          <a:xfrm>
            <a:off x="11108138" y="7627622"/>
            <a:ext cx="2194560" cy="438150"/>
          </a:xfrm>
          <a:prstGeom prst="rect">
            <a:avLst/>
          </a:prstGeom>
        </p:spPr>
        <p:txBody>
          <a:bodyPr vert="horz" lIns="0" tIns="45720" rIns="0" bIns="45720" rtlCol="0" anchor="ctr"/>
          <a:lstStyle>
            <a:lvl1pPr algn="r">
              <a:defRPr sz="144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324051" y="1463042"/>
            <a:ext cx="11982298" cy="101284"/>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31295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2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97280" rtl="0" eaLnBrk="1" latinLnBrk="0" hangingPunct="1">
        <a:lnSpc>
          <a:spcPct val="90000"/>
        </a:lnSpc>
        <a:spcBef>
          <a:spcPct val="0"/>
        </a:spcBef>
        <a:buNone/>
        <a:defRPr sz="336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2160"/>
        </a:spcBef>
        <a:buFont typeface="Wingdings" panose="05000000000000000000" pitchFamily="2" charset="2"/>
        <a:buChar char="§"/>
        <a:defRPr sz="2400" kern="1200">
          <a:solidFill>
            <a:schemeClr val="tx1"/>
          </a:solidFill>
          <a:latin typeface="+mn-lt"/>
          <a:ea typeface="+mn-ea"/>
          <a:cs typeface="+mn-cs"/>
        </a:defRPr>
      </a:lvl1pPr>
      <a:lvl2pPr marL="822960" indent="-274320" algn="l" defTabSz="1097280" rtl="0" eaLnBrk="1" latinLnBrk="0" hangingPunct="1">
        <a:lnSpc>
          <a:spcPct val="90000"/>
        </a:lnSpc>
        <a:spcBef>
          <a:spcPts val="720"/>
        </a:spcBef>
        <a:buFont typeface="Wingdings" panose="05000000000000000000" pitchFamily="2" charset="2"/>
        <a:buChar char="§"/>
        <a:defRPr sz="1920" kern="1200">
          <a:solidFill>
            <a:schemeClr val="tx1"/>
          </a:solidFill>
          <a:latin typeface="+mn-lt"/>
          <a:ea typeface="+mn-ea"/>
          <a:cs typeface="+mn-cs"/>
        </a:defRPr>
      </a:lvl2pPr>
      <a:lvl3pPr marL="1371600" indent="-274320" algn="l" defTabSz="1097280" rtl="0" eaLnBrk="1" latinLnBrk="0" hangingPunct="1">
        <a:lnSpc>
          <a:spcPct val="90000"/>
        </a:lnSpc>
        <a:spcBef>
          <a:spcPts val="720"/>
        </a:spcBef>
        <a:buFont typeface="Wingdings" panose="05000000000000000000" pitchFamily="2" charset="2"/>
        <a:buChar char="§"/>
        <a:defRPr sz="1680" kern="1200">
          <a:solidFill>
            <a:schemeClr val="tx1"/>
          </a:solidFill>
          <a:latin typeface="+mn-lt"/>
          <a:ea typeface="+mn-ea"/>
          <a:cs typeface="+mn-cs"/>
        </a:defRPr>
      </a:lvl3pPr>
      <a:lvl4pPr marL="1920240" indent="-274320" algn="l" defTabSz="1097280" rtl="0" eaLnBrk="1" latinLnBrk="0" hangingPunct="1">
        <a:lnSpc>
          <a:spcPct val="90000"/>
        </a:lnSpc>
        <a:spcBef>
          <a:spcPts val="720"/>
        </a:spcBef>
        <a:buFont typeface="Wingdings" panose="05000000000000000000" pitchFamily="2" charset="2"/>
        <a:buChar char="§"/>
        <a:defRPr sz="1680" kern="1200">
          <a:solidFill>
            <a:schemeClr val="tx1"/>
          </a:solidFill>
          <a:latin typeface="+mn-lt"/>
          <a:ea typeface="+mn-ea"/>
          <a:cs typeface="+mn-cs"/>
        </a:defRPr>
      </a:lvl4pPr>
      <a:lvl5pPr marL="2468880" indent="-274320" algn="l" defTabSz="1097280" rtl="0" eaLnBrk="1" latinLnBrk="0" hangingPunct="1">
        <a:lnSpc>
          <a:spcPct val="90000"/>
        </a:lnSpc>
        <a:spcBef>
          <a:spcPts val="720"/>
        </a:spcBef>
        <a:buFont typeface="Wingdings" panose="05000000000000000000" pitchFamily="2" charset="2"/>
        <a:buChar char="§"/>
        <a:defRPr sz="168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9pPr>
    </p:bodyStyle>
    <p:otherStyle>
      <a:defPPr>
        <a:defRPr/>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25880" y="91440"/>
            <a:ext cx="11976818" cy="1316354"/>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25880" y="1920240"/>
            <a:ext cx="11978640" cy="54864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325879" y="7627622"/>
            <a:ext cx="2195471" cy="438150"/>
          </a:xfrm>
          <a:prstGeom prst="rect">
            <a:avLst/>
          </a:prstGeom>
        </p:spPr>
        <p:txBody>
          <a:bodyPr vert="horz" lIns="0" tIns="45720" rIns="0" bIns="45720" rtlCol="0" anchor="ctr"/>
          <a:lstStyle>
            <a:lvl1pPr algn="l">
              <a:defRPr sz="1440" baseline="0">
                <a:solidFill>
                  <a:schemeClr val="tx1">
                    <a:lumMod val="75000"/>
                  </a:schemeClr>
                </a:solidFill>
              </a:defRPr>
            </a:lvl1pPr>
          </a:lstStyle>
          <a:p>
            <a:fld id="{AC385931-7CEF-40F6-80A8-6DD67F45DAB5}" type="datetime1">
              <a:rPr lang="en-US" smtClean="0"/>
              <a:t>2/8/2026</a:t>
            </a:fld>
            <a:endParaRPr lang="en-US"/>
          </a:p>
        </p:txBody>
      </p:sp>
      <p:sp>
        <p:nvSpPr>
          <p:cNvPr id="5" name="Footer Placeholder 4"/>
          <p:cNvSpPr>
            <a:spLocks noGrp="1"/>
          </p:cNvSpPr>
          <p:nvPr>
            <p:ph type="ftr" sz="quarter" idx="3"/>
          </p:nvPr>
        </p:nvSpPr>
        <p:spPr>
          <a:xfrm>
            <a:off x="3521351" y="7627620"/>
            <a:ext cx="7587698" cy="438151"/>
          </a:xfrm>
          <a:prstGeom prst="rect">
            <a:avLst/>
          </a:prstGeom>
        </p:spPr>
        <p:txBody>
          <a:bodyPr vert="horz" lIns="0" tIns="45720" rIns="0" bIns="45720" rtlCol="0" anchor="ctr"/>
          <a:lstStyle>
            <a:lvl1pPr algn="ctr">
              <a:defRPr sz="1440" baseline="0">
                <a:solidFill>
                  <a:schemeClr val="tx1">
                    <a:lumMod val="75000"/>
                  </a:schemeClr>
                </a:solidFill>
              </a:defRPr>
            </a:lvl1pPr>
          </a:lstStyle>
          <a:p>
            <a:r>
              <a:rPr lang="en-US"/>
              <a:t>© Yash Dhadda</a:t>
            </a:r>
          </a:p>
        </p:txBody>
      </p:sp>
      <p:sp>
        <p:nvSpPr>
          <p:cNvPr id="6" name="Slide Number Placeholder 5"/>
          <p:cNvSpPr>
            <a:spLocks noGrp="1"/>
          </p:cNvSpPr>
          <p:nvPr>
            <p:ph type="sldNum" sz="quarter" idx="4"/>
          </p:nvPr>
        </p:nvSpPr>
        <p:spPr>
          <a:xfrm>
            <a:off x="11108138" y="7627622"/>
            <a:ext cx="2194560" cy="438150"/>
          </a:xfrm>
          <a:prstGeom prst="rect">
            <a:avLst/>
          </a:prstGeom>
        </p:spPr>
        <p:txBody>
          <a:bodyPr vert="horz" lIns="0" tIns="45720" rIns="0" bIns="45720" rtlCol="0" anchor="ctr"/>
          <a:lstStyle>
            <a:lvl1pPr algn="r">
              <a:defRPr sz="144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324051" y="1463042"/>
            <a:ext cx="11982298" cy="101284"/>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99008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13" r:id="rId13"/>
    <p:sldLayoutId id="2147483730" r:id="rId14"/>
    <p:sldLayoutId id="214748374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97280" rtl="0" eaLnBrk="1" latinLnBrk="0" hangingPunct="1">
        <a:lnSpc>
          <a:spcPct val="90000"/>
        </a:lnSpc>
        <a:spcBef>
          <a:spcPct val="0"/>
        </a:spcBef>
        <a:buNone/>
        <a:defRPr sz="336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2160"/>
        </a:spcBef>
        <a:buFont typeface="Wingdings" panose="05000000000000000000" pitchFamily="2" charset="2"/>
        <a:buChar char="§"/>
        <a:defRPr sz="2400" kern="1200">
          <a:solidFill>
            <a:schemeClr val="tx1"/>
          </a:solidFill>
          <a:latin typeface="+mn-lt"/>
          <a:ea typeface="+mn-ea"/>
          <a:cs typeface="+mn-cs"/>
        </a:defRPr>
      </a:lvl1pPr>
      <a:lvl2pPr marL="822960" indent="-274320" algn="l" defTabSz="1097280" rtl="0" eaLnBrk="1" latinLnBrk="0" hangingPunct="1">
        <a:lnSpc>
          <a:spcPct val="90000"/>
        </a:lnSpc>
        <a:spcBef>
          <a:spcPts val="720"/>
        </a:spcBef>
        <a:buFont typeface="Wingdings" panose="05000000000000000000" pitchFamily="2" charset="2"/>
        <a:buChar char="§"/>
        <a:defRPr sz="1920" kern="1200">
          <a:solidFill>
            <a:schemeClr val="tx1"/>
          </a:solidFill>
          <a:latin typeface="+mn-lt"/>
          <a:ea typeface="+mn-ea"/>
          <a:cs typeface="+mn-cs"/>
        </a:defRPr>
      </a:lvl2pPr>
      <a:lvl3pPr marL="1371600" indent="-274320" algn="l" defTabSz="1097280" rtl="0" eaLnBrk="1" latinLnBrk="0" hangingPunct="1">
        <a:lnSpc>
          <a:spcPct val="90000"/>
        </a:lnSpc>
        <a:spcBef>
          <a:spcPts val="720"/>
        </a:spcBef>
        <a:buFont typeface="Wingdings" panose="05000000000000000000" pitchFamily="2" charset="2"/>
        <a:buChar char="§"/>
        <a:defRPr sz="1680" kern="1200">
          <a:solidFill>
            <a:schemeClr val="tx1"/>
          </a:solidFill>
          <a:latin typeface="+mn-lt"/>
          <a:ea typeface="+mn-ea"/>
          <a:cs typeface="+mn-cs"/>
        </a:defRPr>
      </a:lvl3pPr>
      <a:lvl4pPr marL="1920240" indent="-274320" algn="l" defTabSz="1097280" rtl="0" eaLnBrk="1" latinLnBrk="0" hangingPunct="1">
        <a:lnSpc>
          <a:spcPct val="90000"/>
        </a:lnSpc>
        <a:spcBef>
          <a:spcPts val="720"/>
        </a:spcBef>
        <a:buFont typeface="Wingdings" panose="05000000000000000000" pitchFamily="2" charset="2"/>
        <a:buChar char="§"/>
        <a:defRPr sz="1680" kern="1200">
          <a:solidFill>
            <a:schemeClr val="tx1"/>
          </a:solidFill>
          <a:latin typeface="+mn-lt"/>
          <a:ea typeface="+mn-ea"/>
          <a:cs typeface="+mn-cs"/>
        </a:defRPr>
      </a:lvl4pPr>
      <a:lvl5pPr marL="2468880" indent="-274320" algn="l" defTabSz="1097280" rtl="0" eaLnBrk="1" latinLnBrk="0" hangingPunct="1">
        <a:lnSpc>
          <a:spcPct val="90000"/>
        </a:lnSpc>
        <a:spcBef>
          <a:spcPts val="720"/>
        </a:spcBef>
        <a:buFont typeface="Wingdings" panose="05000000000000000000" pitchFamily="2" charset="2"/>
        <a:buChar char="§"/>
        <a:defRPr sz="168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9pPr>
    </p:bodyStyle>
    <p:otherStyle>
      <a:defPPr>
        <a:defRPr/>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25880" y="91440"/>
            <a:ext cx="11976818" cy="1316354"/>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25880" y="1920240"/>
            <a:ext cx="11978640" cy="54864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325879" y="7627622"/>
            <a:ext cx="2195471" cy="438150"/>
          </a:xfrm>
          <a:prstGeom prst="rect">
            <a:avLst/>
          </a:prstGeom>
        </p:spPr>
        <p:txBody>
          <a:bodyPr vert="horz" lIns="0" tIns="45720" rIns="0" bIns="45720" rtlCol="0" anchor="ctr"/>
          <a:lstStyle>
            <a:lvl1pPr algn="l">
              <a:defRPr sz="1440" baseline="0">
                <a:solidFill>
                  <a:schemeClr val="tx1">
                    <a:lumMod val="75000"/>
                  </a:schemeClr>
                </a:solidFill>
              </a:defRPr>
            </a:lvl1pPr>
          </a:lstStyle>
          <a:p>
            <a:fld id="{5834D1CD-0C5C-4E21-A0CD-9D17C32FE75D}" type="datetime1">
              <a:rPr lang="en-US" smtClean="0"/>
              <a:t>2/8/2026</a:t>
            </a:fld>
            <a:endParaRPr lang="en-US"/>
          </a:p>
        </p:txBody>
      </p:sp>
      <p:sp>
        <p:nvSpPr>
          <p:cNvPr id="5" name="Footer Placeholder 4"/>
          <p:cNvSpPr>
            <a:spLocks noGrp="1"/>
          </p:cNvSpPr>
          <p:nvPr>
            <p:ph type="ftr" sz="quarter" idx="3"/>
          </p:nvPr>
        </p:nvSpPr>
        <p:spPr>
          <a:xfrm>
            <a:off x="3521351" y="7627620"/>
            <a:ext cx="7587698" cy="438151"/>
          </a:xfrm>
          <a:prstGeom prst="rect">
            <a:avLst/>
          </a:prstGeom>
        </p:spPr>
        <p:txBody>
          <a:bodyPr vert="horz" lIns="0" tIns="45720" rIns="0" bIns="45720" rtlCol="0" anchor="ctr"/>
          <a:lstStyle>
            <a:lvl1pPr algn="ctr">
              <a:defRPr sz="1440" baseline="0">
                <a:solidFill>
                  <a:schemeClr val="tx1">
                    <a:lumMod val="75000"/>
                  </a:schemeClr>
                </a:solidFill>
              </a:defRPr>
            </a:lvl1pPr>
          </a:lstStyle>
          <a:p>
            <a:r>
              <a:rPr lang="en-US"/>
              <a:t>© YaSh Dhadda</a:t>
            </a:r>
          </a:p>
        </p:txBody>
      </p:sp>
      <p:sp>
        <p:nvSpPr>
          <p:cNvPr id="6" name="Slide Number Placeholder 5"/>
          <p:cNvSpPr>
            <a:spLocks noGrp="1"/>
          </p:cNvSpPr>
          <p:nvPr>
            <p:ph type="sldNum" sz="quarter" idx="4"/>
          </p:nvPr>
        </p:nvSpPr>
        <p:spPr>
          <a:xfrm>
            <a:off x="11108138" y="7627622"/>
            <a:ext cx="2194560" cy="438150"/>
          </a:xfrm>
          <a:prstGeom prst="rect">
            <a:avLst/>
          </a:prstGeom>
        </p:spPr>
        <p:txBody>
          <a:bodyPr vert="horz" lIns="0" tIns="45720" rIns="0" bIns="45720" rtlCol="0" anchor="ctr"/>
          <a:lstStyle>
            <a:lvl1pPr algn="r">
              <a:defRPr sz="144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324051" y="1463042"/>
            <a:ext cx="11982298" cy="101284"/>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805480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97280" rtl="0" eaLnBrk="1" latinLnBrk="0" hangingPunct="1">
        <a:lnSpc>
          <a:spcPct val="90000"/>
        </a:lnSpc>
        <a:spcBef>
          <a:spcPct val="0"/>
        </a:spcBef>
        <a:buNone/>
        <a:defRPr sz="336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2160"/>
        </a:spcBef>
        <a:buFont typeface="Wingdings" panose="05000000000000000000" pitchFamily="2" charset="2"/>
        <a:buChar char="§"/>
        <a:defRPr sz="2400" kern="1200">
          <a:solidFill>
            <a:schemeClr val="tx1"/>
          </a:solidFill>
          <a:latin typeface="+mn-lt"/>
          <a:ea typeface="+mn-ea"/>
          <a:cs typeface="+mn-cs"/>
        </a:defRPr>
      </a:lvl1pPr>
      <a:lvl2pPr marL="822960" indent="-274320" algn="l" defTabSz="1097280" rtl="0" eaLnBrk="1" latinLnBrk="0" hangingPunct="1">
        <a:lnSpc>
          <a:spcPct val="90000"/>
        </a:lnSpc>
        <a:spcBef>
          <a:spcPts val="720"/>
        </a:spcBef>
        <a:buFont typeface="Wingdings" panose="05000000000000000000" pitchFamily="2" charset="2"/>
        <a:buChar char="§"/>
        <a:defRPr sz="1920" kern="1200">
          <a:solidFill>
            <a:schemeClr val="tx1"/>
          </a:solidFill>
          <a:latin typeface="+mn-lt"/>
          <a:ea typeface="+mn-ea"/>
          <a:cs typeface="+mn-cs"/>
        </a:defRPr>
      </a:lvl2pPr>
      <a:lvl3pPr marL="1371600" indent="-274320" algn="l" defTabSz="1097280" rtl="0" eaLnBrk="1" latinLnBrk="0" hangingPunct="1">
        <a:lnSpc>
          <a:spcPct val="90000"/>
        </a:lnSpc>
        <a:spcBef>
          <a:spcPts val="720"/>
        </a:spcBef>
        <a:buFont typeface="Wingdings" panose="05000000000000000000" pitchFamily="2" charset="2"/>
        <a:buChar char="§"/>
        <a:defRPr sz="1680" kern="1200">
          <a:solidFill>
            <a:schemeClr val="tx1"/>
          </a:solidFill>
          <a:latin typeface="+mn-lt"/>
          <a:ea typeface="+mn-ea"/>
          <a:cs typeface="+mn-cs"/>
        </a:defRPr>
      </a:lvl3pPr>
      <a:lvl4pPr marL="1920240" indent="-274320" algn="l" defTabSz="1097280" rtl="0" eaLnBrk="1" latinLnBrk="0" hangingPunct="1">
        <a:lnSpc>
          <a:spcPct val="90000"/>
        </a:lnSpc>
        <a:spcBef>
          <a:spcPts val="720"/>
        </a:spcBef>
        <a:buFont typeface="Wingdings" panose="05000000000000000000" pitchFamily="2" charset="2"/>
        <a:buChar char="§"/>
        <a:defRPr sz="1680" kern="1200">
          <a:solidFill>
            <a:schemeClr val="tx1"/>
          </a:solidFill>
          <a:latin typeface="+mn-lt"/>
          <a:ea typeface="+mn-ea"/>
          <a:cs typeface="+mn-cs"/>
        </a:defRPr>
      </a:lvl4pPr>
      <a:lvl5pPr marL="2468880" indent="-274320" algn="l" defTabSz="1097280" rtl="0" eaLnBrk="1" latinLnBrk="0" hangingPunct="1">
        <a:lnSpc>
          <a:spcPct val="90000"/>
        </a:lnSpc>
        <a:spcBef>
          <a:spcPts val="720"/>
        </a:spcBef>
        <a:buFont typeface="Wingdings" panose="05000000000000000000" pitchFamily="2" charset="2"/>
        <a:buChar char="§"/>
        <a:defRPr sz="168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9pPr>
    </p:bodyStyle>
    <p:otherStyle>
      <a:defPPr>
        <a:defRPr/>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25880" y="91440"/>
            <a:ext cx="11976818" cy="1316354"/>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25880" y="1920240"/>
            <a:ext cx="11978640" cy="54864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325879" y="7627622"/>
            <a:ext cx="2195471" cy="438150"/>
          </a:xfrm>
          <a:prstGeom prst="rect">
            <a:avLst/>
          </a:prstGeom>
        </p:spPr>
        <p:txBody>
          <a:bodyPr vert="horz" lIns="0" tIns="45720" rIns="0" bIns="45720" rtlCol="0" anchor="ctr"/>
          <a:lstStyle>
            <a:lvl1pPr algn="l">
              <a:defRPr sz="1440" baseline="0">
                <a:solidFill>
                  <a:schemeClr val="tx1">
                    <a:lumMod val="75000"/>
                  </a:schemeClr>
                </a:solidFill>
              </a:defRPr>
            </a:lvl1pPr>
          </a:lstStyle>
          <a:p>
            <a:r>
              <a:rPr lang="en-US"/>
              <a:t>03-12-2019</a:t>
            </a:r>
          </a:p>
        </p:txBody>
      </p:sp>
      <p:sp>
        <p:nvSpPr>
          <p:cNvPr id="5" name="Footer Placeholder 4"/>
          <p:cNvSpPr>
            <a:spLocks noGrp="1"/>
          </p:cNvSpPr>
          <p:nvPr>
            <p:ph type="ftr" sz="quarter" idx="3"/>
          </p:nvPr>
        </p:nvSpPr>
        <p:spPr>
          <a:xfrm>
            <a:off x="3521351" y="7627620"/>
            <a:ext cx="7587698" cy="438151"/>
          </a:xfrm>
          <a:prstGeom prst="rect">
            <a:avLst/>
          </a:prstGeom>
        </p:spPr>
        <p:txBody>
          <a:bodyPr vert="horz" lIns="0" tIns="45720" rIns="0" bIns="45720" rtlCol="0" anchor="ctr"/>
          <a:lstStyle>
            <a:lvl1pPr algn="ctr">
              <a:defRPr sz="1440" baseline="0">
                <a:solidFill>
                  <a:schemeClr val="tx1">
                    <a:lumMod val="75000"/>
                  </a:schemeClr>
                </a:solidFill>
              </a:defRPr>
            </a:lvl1pPr>
          </a:lstStyle>
          <a:p>
            <a:r>
              <a:rPr lang="en-US"/>
              <a:t>© Yash Dhadda</a:t>
            </a:r>
          </a:p>
        </p:txBody>
      </p:sp>
      <p:sp>
        <p:nvSpPr>
          <p:cNvPr id="6" name="Slide Number Placeholder 5"/>
          <p:cNvSpPr>
            <a:spLocks noGrp="1"/>
          </p:cNvSpPr>
          <p:nvPr>
            <p:ph type="sldNum" sz="quarter" idx="4"/>
          </p:nvPr>
        </p:nvSpPr>
        <p:spPr>
          <a:xfrm>
            <a:off x="11108138" y="7627622"/>
            <a:ext cx="2194560" cy="438150"/>
          </a:xfrm>
          <a:prstGeom prst="rect">
            <a:avLst/>
          </a:prstGeom>
        </p:spPr>
        <p:txBody>
          <a:bodyPr vert="horz" lIns="0" tIns="45720" rIns="0" bIns="45720" rtlCol="0" anchor="ctr"/>
          <a:lstStyle>
            <a:lvl1pPr algn="r">
              <a:defRPr sz="144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324051" y="1463042"/>
            <a:ext cx="11982298" cy="101284"/>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0" name="Group 9"/>
          <p:cNvGrpSpPr/>
          <p:nvPr userDrawn="1"/>
        </p:nvGrpSpPr>
        <p:grpSpPr>
          <a:xfrm>
            <a:off x="12690790" y="299978"/>
            <a:ext cx="2171261" cy="1601795"/>
            <a:chOff x="10477405" y="286072"/>
            <a:chExt cx="1809384" cy="1334829"/>
          </a:xfrm>
        </p:grpSpPr>
        <p:pic>
          <p:nvPicPr>
            <p:cNvPr id="11" name="Picture 10"/>
            <p:cNvPicPr/>
            <p:nvPr/>
          </p:nvPicPr>
          <p:blipFill>
            <a:blip r:embed="rId14" cstate="print">
              <a:extLst>
                <a:ext uri="{28A0092B-C50C-407E-A947-70E740481C1C}">
                  <a14:useLocalDpi xmlns:a14="http://schemas.microsoft.com/office/drawing/2010/main" val="0"/>
                </a:ext>
              </a:extLst>
            </a:blip>
            <a:stretch>
              <a:fillRect/>
            </a:stretch>
          </p:blipFill>
          <p:spPr>
            <a:xfrm>
              <a:off x="10505462" y="286072"/>
              <a:ext cx="1294651" cy="1102247"/>
            </a:xfrm>
            <a:prstGeom prst="rect">
              <a:avLst/>
            </a:prstGeom>
          </p:spPr>
        </p:pic>
        <p:sp>
          <p:nvSpPr>
            <p:cNvPr id="12" name="TextBox 11"/>
            <p:cNvSpPr txBox="1"/>
            <p:nvPr/>
          </p:nvSpPr>
          <p:spPr>
            <a:xfrm>
              <a:off x="10477405" y="1359291"/>
              <a:ext cx="1809384" cy="261610"/>
            </a:xfrm>
            <a:prstGeom prst="rect">
              <a:avLst/>
            </a:prstGeom>
            <a:noFill/>
          </p:spPr>
          <p:txBody>
            <a:bodyPr wrap="square" rtlCol="0">
              <a:spAutoFit/>
            </a:bodyPr>
            <a:lstStyle/>
            <a:p>
              <a:r>
                <a:rPr lang="en-US" sz="1440" i="1" dirty="0">
                  <a:latin typeface="Cambria" panose="02040503050406030204" pitchFamily="18" charset="0"/>
                </a:rPr>
                <a:t>GST-WORLD</a:t>
              </a:r>
              <a:r>
                <a:rPr lang="en-US" sz="1440" i="1" baseline="30000" dirty="0">
                  <a:latin typeface="Cambria" panose="02040503050406030204" pitchFamily="18" charset="0"/>
                </a:rPr>
                <a:t>®</a:t>
              </a:r>
              <a:r>
                <a:rPr lang="en-US" sz="1440" i="1" dirty="0">
                  <a:latin typeface="Cambria" panose="02040503050406030204" pitchFamily="18" charset="0"/>
                </a:rPr>
                <a:t> Network</a:t>
              </a:r>
            </a:p>
          </p:txBody>
        </p:sp>
      </p:grpSp>
    </p:spTree>
    <p:extLst>
      <p:ext uri="{BB962C8B-B14F-4D97-AF65-F5344CB8AC3E}">
        <p14:creationId xmlns:p14="http://schemas.microsoft.com/office/powerpoint/2010/main" val="28821275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97280" rtl="0" eaLnBrk="1" latinLnBrk="0" hangingPunct="1">
        <a:lnSpc>
          <a:spcPct val="90000"/>
        </a:lnSpc>
        <a:spcBef>
          <a:spcPct val="0"/>
        </a:spcBef>
        <a:buNone/>
        <a:defRPr sz="336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2160"/>
        </a:spcBef>
        <a:buFont typeface="Wingdings" panose="05000000000000000000" pitchFamily="2" charset="2"/>
        <a:buChar char="§"/>
        <a:defRPr sz="2400" kern="1200">
          <a:solidFill>
            <a:schemeClr val="tx1"/>
          </a:solidFill>
          <a:latin typeface="+mn-lt"/>
          <a:ea typeface="+mn-ea"/>
          <a:cs typeface="+mn-cs"/>
        </a:defRPr>
      </a:lvl1pPr>
      <a:lvl2pPr marL="822960" indent="-274320" algn="l" defTabSz="1097280" rtl="0" eaLnBrk="1" latinLnBrk="0" hangingPunct="1">
        <a:lnSpc>
          <a:spcPct val="90000"/>
        </a:lnSpc>
        <a:spcBef>
          <a:spcPts val="720"/>
        </a:spcBef>
        <a:buFont typeface="Wingdings" panose="05000000000000000000" pitchFamily="2" charset="2"/>
        <a:buChar char="§"/>
        <a:defRPr sz="1920" kern="1200">
          <a:solidFill>
            <a:schemeClr val="tx1"/>
          </a:solidFill>
          <a:latin typeface="+mn-lt"/>
          <a:ea typeface="+mn-ea"/>
          <a:cs typeface="+mn-cs"/>
        </a:defRPr>
      </a:lvl2pPr>
      <a:lvl3pPr marL="1371600" indent="-274320" algn="l" defTabSz="1097280" rtl="0" eaLnBrk="1" latinLnBrk="0" hangingPunct="1">
        <a:lnSpc>
          <a:spcPct val="90000"/>
        </a:lnSpc>
        <a:spcBef>
          <a:spcPts val="720"/>
        </a:spcBef>
        <a:buFont typeface="Wingdings" panose="05000000000000000000" pitchFamily="2" charset="2"/>
        <a:buChar char="§"/>
        <a:defRPr sz="1680" kern="1200">
          <a:solidFill>
            <a:schemeClr val="tx1"/>
          </a:solidFill>
          <a:latin typeface="+mn-lt"/>
          <a:ea typeface="+mn-ea"/>
          <a:cs typeface="+mn-cs"/>
        </a:defRPr>
      </a:lvl3pPr>
      <a:lvl4pPr marL="1920240" indent="-274320" algn="l" defTabSz="1097280" rtl="0" eaLnBrk="1" latinLnBrk="0" hangingPunct="1">
        <a:lnSpc>
          <a:spcPct val="90000"/>
        </a:lnSpc>
        <a:spcBef>
          <a:spcPts val="720"/>
        </a:spcBef>
        <a:buFont typeface="Wingdings" panose="05000000000000000000" pitchFamily="2" charset="2"/>
        <a:buChar char="§"/>
        <a:defRPr sz="1680" kern="1200">
          <a:solidFill>
            <a:schemeClr val="tx1"/>
          </a:solidFill>
          <a:latin typeface="+mn-lt"/>
          <a:ea typeface="+mn-ea"/>
          <a:cs typeface="+mn-cs"/>
        </a:defRPr>
      </a:lvl4pPr>
      <a:lvl5pPr marL="2468880" indent="-274320" algn="l" defTabSz="1097280" rtl="0" eaLnBrk="1" latinLnBrk="0" hangingPunct="1">
        <a:lnSpc>
          <a:spcPct val="90000"/>
        </a:lnSpc>
        <a:spcBef>
          <a:spcPts val="720"/>
        </a:spcBef>
        <a:buFont typeface="Wingdings" panose="05000000000000000000" pitchFamily="2" charset="2"/>
        <a:buChar char="§"/>
        <a:defRPr sz="168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Wingdings" panose="05000000000000000000" pitchFamily="2" charset="2"/>
        <a:buChar char="§"/>
        <a:defRPr sz="1680" kern="1200">
          <a:solidFill>
            <a:schemeClr val="tx1"/>
          </a:solidFill>
          <a:latin typeface="+mn-lt"/>
          <a:ea typeface="+mn-ea"/>
          <a:cs typeface="+mn-cs"/>
        </a:defRPr>
      </a:lvl9pPr>
    </p:bodyStyle>
    <p:otherStyle>
      <a:defPPr>
        <a:defRPr/>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4.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3.emf"/><Relationship Id="rId1" Type="http://schemas.openxmlformats.org/officeDocument/2006/relationships/slideLayout" Target="../slideLayouts/slideLayout13.xml"/><Relationship Id="rId4" Type="http://schemas.openxmlformats.org/officeDocument/2006/relationships/image" Target="../media/image120.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diagramLayout" Target="../diagrams/layout16.xml"/><Relationship Id="rId7" Type="http://schemas.openxmlformats.org/officeDocument/2006/relationships/customXml" Target="../ink/ink5.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package" Target="../embeddings/Microsoft_Word_Document.docx"/><Relationship Id="rId1" Type="http://schemas.openxmlformats.org/officeDocument/2006/relationships/slideLayout" Target="../slideLayouts/slideLayout2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3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Material/GST%20Circulars/CGST/31.12.2018/Circular-No-76.pdf" TargetMode="External"/><Relationship Id="rId1" Type="http://schemas.openxmlformats.org/officeDocument/2006/relationships/slideLayout" Target="../slideLayouts/slideLayout40.xml"/><Relationship Id="rId4" Type="http://schemas.openxmlformats.org/officeDocument/2006/relationships/image" Target="../media/image1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52.xml"/><Relationship Id="rId4" Type="http://schemas.openxmlformats.org/officeDocument/2006/relationships/image" Target="../media/image18.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customXml" Target="../ink/ink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7.png"/><Relationship Id="rId7" Type="http://schemas.openxmlformats.org/officeDocument/2006/relationships/image" Target="../media/image280.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customXml" Target="../ink/ink2.xml"/><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90.png"/></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8.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96753" y="2441972"/>
            <a:ext cx="4803304" cy="3637840"/>
            <a:chOff x="1635465" y="-132734"/>
            <a:chExt cx="3363545" cy="146685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835" y="-132734"/>
              <a:ext cx="2543175" cy="1466850"/>
            </a:xfrm>
            <a:prstGeom prst="rect">
              <a:avLst/>
            </a:prstGeom>
            <a:ln>
              <a:noFill/>
            </a:ln>
            <a:effectLst>
              <a:outerShdw blurRad="76200" dir="13500000" sy="23000" kx="1200000" algn="br"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h="50800"/>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2052" r="48695" b="12827"/>
            <a:stretch/>
          </p:blipFill>
          <p:spPr bwMode="auto">
            <a:xfrm>
              <a:off x="1635465" y="447456"/>
              <a:ext cx="920790" cy="412950"/>
            </a:xfrm>
            <a:prstGeom prst="rect">
              <a:avLst/>
            </a:prstGeom>
            <a:ln>
              <a:noFill/>
            </a:ln>
            <a:extLst>
              <a:ext uri="{53640926-AAD7-44D8-BBD7-CCE9431645EC}">
                <a14:shadowObscured xmlns:a14="http://schemas.microsoft.com/office/drawing/2010/main"/>
              </a:ext>
            </a:extLst>
          </p:spPr>
        </p:pic>
      </p:gr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2052" r="48695" b="12827"/>
          <a:stretch/>
        </p:blipFill>
        <p:spPr bwMode="auto">
          <a:xfrm>
            <a:off x="8217414" y="3779094"/>
            <a:ext cx="2317922" cy="102413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9724737" y="6125119"/>
            <a:ext cx="5993066" cy="646331"/>
          </a:xfrm>
          <a:prstGeom prst="rect">
            <a:avLst/>
          </a:prstGeom>
          <a:noFill/>
          <a:scene3d>
            <a:camera prst="orthographicFront"/>
            <a:lightRig rig="sunset" dir="t"/>
          </a:scene3d>
          <a:sp3d extrusionH="76200" prstMaterial="softEdge">
            <a:bevelT w="12700" prst="relaxedInset"/>
            <a:bevelB w="101600" prst="riblet"/>
            <a:extrusionClr>
              <a:schemeClr val="accent1">
                <a:lumMod val="60000"/>
                <a:lumOff val="40000"/>
              </a:schemeClr>
            </a:extrusionClr>
          </a:sp3d>
        </p:spPr>
        <p:txBody>
          <a:bodyPr wrap="square" rtlCol="0">
            <a:spAutoFit/>
          </a:bodyPr>
          <a:lstStyle/>
          <a:p>
            <a:pPr defTabSz="1097280"/>
            <a:r>
              <a:rPr lang="en-US" sz="3600" b="1" dirty="0">
                <a:solidFill>
                  <a:srgbClr val="514843"/>
                </a:solidFill>
                <a:latin typeface="Book Antiqua" panose="02040602050305030304" pitchFamily="18" charset="0"/>
              </a:rPr>
              <a:t>and Going Forward ….</a:t>
            </a:r>
          </a:p>
        </p:txBody>
      </p:sp>
      <p:sp>
        <p:nvSpPr>
          <p:cNvPr id="9" name="TextBox 8"/>
          <p:cNvSpPr txBox="1"/>
          <p:nvPr/>
        </p:nvSpPr>
        <p:spPr>
          <a:xfrm>
            <a:off x="8891792" y="7302473"/>
            <a:ext cx="7946232" cy="424732"/>
          </a:xfrm>
          <a:prstGeom prst="rect">
            <a:avLst/>
          </a:prstGeom>
          <a:noFill/>
        </p:spPr>
        <p:txBody>
          <a:bodyPr wrap="square" rtlCol="0">
            <a:spAutoFit/>
          </a:bodyPr>
          <a:lstStyle/>
          <a:p>
            <a:pPr defTabSz="1097280"/>
            <a:r>
              <a:rPr lang="en-US" sz="2160" b="1" dirty="0">
                <a:solidFill>
                  <a:srgbClr val="00B050"/>
                </a:solidFill>
                <a:latin typeface="Calibri"/>
              </a:rPr>
              <a:t>Yash Dhadda | Chartered  Accountant | Jaipur</a:t>
            </a:r>
          </a:p>
        </p:txBody>
      </p:sp>
      <p:sp>
        <p:nvSpPr>
          <p:cNvPr id="13" name="TextBox 12"/>
          <p:cNvSpPr txBox="1"/>
          <p:nvPr/>
        </p:nvSpPr>
        <p:spPr>
          <a:xfrm>
            <a:off x="263313" y="7302473"/>
            <a:ext cx="8236744" cy="757130"/>
          </a:xfrm>
          <a:prstGeom prst="rect">
            <a:avLst/>
          </a:prstGeom>
          <a:noFill/>
        </p:spPr>
        <p:txBody>
          <a:bodyPr wrap="square" rtlCol="0">
            <a:spAutoFit/>
          </a:bodyPr>
          <a:lstStyle/>
          <a:p>
            <a:pPr defTabSz="1097280"/>
            <a:r>
              <a:rPr lang="en-US" sz="2160" b="1" dirty="0">
                <a:solidFill>
                  <a:srgbClr val="00B050"/>
                </a:solidFill>
                <a:latin typeface="Calibri"/>
              </a:rPr>
              <a:t>Departmental Audit &amp; Scrutiny under GST :- </a:t>
            </a:r>
          </a:p>
          <a:p>
            <a:pPr defTabSz="1097280"/>
            <a:r>
              <a:rPr lang="en-US" sz="2160" b="1" dirty="0">
                <a:solidFill>
                  <a:srgbClr val="00B050"/>
                </a:solidFill>
                <a:latin typeface="Calibri"/>
              </a:rPr>
              <a:t>Compliance Management &amp; Defense Strategy </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0791" y="2663190"/>
            <a:ext cx="3234755" cy="3340795"/>
          </a:xfrm>
          <a:prstGeom prst="rect">
            <a:avLst/>
          </a:prstGeom>
        </p:spPr>
      </p:pic>
      <p:sp>
        <p:nvSpPr>
          <p:cNvPr id="8" name="Slide Number Placeholder 7">
            <a:extLst>
              <a:ext uri="{FF2B5EF4-FFF2-40B4-BE49-F238E27FC236}">
                <a16:creationId xmlns:a16="http://schemas.microsoft.com/office/drawing/2014/main" id="{C67343C7-E6F4-475E-902F-1737218C716A}"/>
              </a:ext>
            </a:extLst>
          </p:cNvPr>
          <p:cNvSpPr>
            <a:spLocks noGrp="1"/>
          </p:cNvSpPr>
          <p:nvPr>
            <p:ph type="sldNum" sz="quarter" idx="12"/>
          </p:nvPr>
        </p:nvSpPr>
        <p:spPr/>
        <p:txBody>
          <a:bodyPr/>
          <a:lstStyle/>
          <a:p>
            <a:pPr defTabSz="1097280"/>
            <a:fld id="{0FF54DE5-C571-48E8-A5BC-B369434E2F44}" type="slidenum">
              <a:rPr lang="en-US">
                <a:solidFill>
                  <a:srgbClr val="514843">
                    <a:lumMod val="20000"/>
                    <a:lumOff val="80000"/>
                  </a:srgbClr>
                </a:solidFill>
                <a:latin typeface="Calibri"/>
              </a:rPr>
              <a:pPr defTabSz="1097280"/>
              <a:t>1</a:t>
            </a:fld>
            <a:endParaRPr lang="en-US">
              <a:solidFill>
                <a:srgbClr val="514843">
                  <a:lumMod val="20000"/>
                  <a:lumOff val="80000"/>
                </a:srgbClr>
              </a:solidFill>
              <a:latin typeface="Calibri"/>
            </a:endParaRPr>
          </a:p>
        </p:txBody>
      </p:sp>
      <p:pic>
        <p:nvPicPr>
          <p:cNvPr id="3" name="Picture 2" descr="169,900 1 July Images, Stock Photos &amp; Vectors | Shutterstock">
            <a:extLst>
              <a:ext uri="{FF2B5EF4-FFF2-40B4-BE49-F238E27FC236}">
                <a16:creationId xmlns:a16="http://schemas.microsoft.com/office/drawing/2014/main" id="{C999D405-5E71-AA42-8B74-C828CFDA475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968" t="6165" r="25114" b="33357"/>
          <a:stretch/>
        </p:blipFill>
        <p:spPr bwMode="auto">
          <a:xfrm>
            <a:off x="767901" y="3425167"/>
            <a:ext cx="2983024" cy="193552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1D5A14D7-05CD-4754-5304-75CB6A42180C}"/>
              </a:ext>
            </a:extLst>
          </p:cNvPr>
          <p:cNvSpPr>
            <a:spLocks noGrp="1"/>
          </p:cNvSpPr>
          <p:nvPr>
            <p:ph type="ftr" sz="quarter" idx="11"/>
          </p:nvPr>
        </p:nvSpPr>
        <p:spPr/>
        <p:txBody>
          <a:bodyPr/>
          <a:lstStyle/>
          <a:p>
            <a:pPr defTabSz="1097280"/>
            <a:r>
              <a:rPr lang="en-US" dirty="0">
                <a:solidFill>
                  <a:srgbClr val="514843">
                    <a:lumMod val="20000"/>
                    <a:lumOff val="80000"/>
                  </a:srgbClr>
                </a:solidFill>
                <a:latin typeface="Calibri"/>
              </a:rPr>
              <a:t>© </a:t>
            </a:r>
            <a:r>
              <a:rPr lang="en-US" dirty="0" err="1">
                <a:solidFill>
                  <a:srgbClr val="514843">
                    <a:lumMod val="20000"/>
                    <a:lumOff val="80000"/>
                  </a:srgbClr>
                </a:solidFill>
                <a:latin typeface="Calibri"/>
              </a:rPr>
              <a:t>YaSh</a:t>
            </a:r>
            <a:r>
              <a:rPr lang="en-US" dirty="0">
                <a:solidFill>
                  <a:srgbClr val="514843">
                    <a:lumMod val="20000"/>
                    <a:lumOff val="80000"/>
                  </a:srgbClr>
                </a:solidFill>
                <a:latin typeface="Calibri"/>
              </a:rPr>
              <a:t> Dhadda</a:t>
            </a:r>
          </a:p>
        </p:txBody>
      </p:sp>
    </p:spTree>
    <p:extLst>
      <p:ext uri="{BB962C8B-B14F-4D97-AF65-F5344CB8AC3E}">
        <p14:creationId xmlns:p14="http://schemas.microsoft.com/office/powerpoint/2010/main" val="326912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B84C-8C17-2B71-D2F2-A4DE44524B4C}"/>
              </a:ext>
            </a:extLst>
          </p:cNvPr>
          <p:cNvSpPr>
            <a:spLocks noGrp="1"/>
          </p:cNvSpPr>
          <p:nvPr>
            <p:ph type="title"/>
          </p:nvPr>
        </p:nvSpPr>
        <p:spPr/>
        <p:txBody>
          <a:bodyPr/>
          <a:lstStyle/>
          <a:p>
            <a:r>
              <a:rPr lang="en-IN" dirty="0"/>
              <a:t>SCN U/S 74?</a:t>
            </a:r>
          </a:p>
        </p:txBody>
      </p:sp>
      <p:sp>
        <p:nvSpPr>
          <p:cNvPr id="3" name="Text Placeholder 2">
            <a:extLst>
              <a:ext uri="{FF2B5EF4-FFF2-40B4-BE49-F238E27FC236}">
                <a16:creationId xmlns:a16="http://schemas.microsoft.com/office/drawing/2014/main" id="{C1EF73E2-C290-A233-AD8D-E4251EB50ADD}"/>
              </a:ext>
            </a:extLst>
          </p:cNvPr>
          <p:cNvSpPr>
            <a:spLocks noGrp="1"/>
          </p:cNvSpPr>
          <p:nvPr>
            <p:ph type="body" idx="1"/>
          </p:nvPr>
        </p:nvSpPr>
        <p:spPr/>
        <p:txBody>
          <a:bodyPr/>
          <a:lstStyle/>
          <a:p>
            <a:endParaRPr lang="en-IN" dirty="0"/>
          </a:p>
        </p:txBody>
      </p:sp>
      <p:sp>
        <p:nvSpPr>
          <p:cNvPr id="4" name="Footer Placeholder 3">
            <a:extLst>
              <a:ext uri="{FF2B5EF4-FFF2-40B4-BE49-F238E27FC236}">
                <a16:creationId xmlns:a16="http://schemas.microsoft.com/office/drawing/2014/main" id="{9B67434B-DA99-938A-E5B2-66400C75DB0C}"/>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D78A37B7-B702-92F6-3377-F4E978A2BBC3}"/>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10</a:t>
            </a:fld>
            <a:endParaRPr lang="en-IN">
              <a:solidFill>
                <a:srgbClr val="514843">
                  <a:lumMod val="75000"/>
                </a:srgbClr>
              </a:solidFill>
              <a:latin typeface="Calibri"/>
            </a:endParaRPr>
          </a:p>
        </p:txBody>
      </p:sp>
    </p:spTree>
    <p:extLst>
      <p:ext uri="{BB962C8B-B14F-4D97-AF65-F5344CB8AC3E}">
        <p14:creationId xmlns:p14="http://schemas.microsoft.com/office/powerpoint/2010/main" val="194653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0CFF-7D1B-EC7C-9A20-49689404CFB0}"/>
              </a:ext>
            </a:extLst>
          </p:cNvPr>
          <p:cNvSpPr>
            <a:spLocks noGrp="1"/>
          </p:cNvSpPr>
          <p:nvPr>
            <p:ph type="title"/>
          </p:nvPr>
        </p:nvSpPr>
        <p:spPr/>
        <p:txBody>
          <a:bodyPr/>
          <a:lstStyle/>
          <a:p>
            <a:r>
              <a:rPr lang="en-IN" dirty="0"/>
              <a:t>UNBLLED REVENUE</a:t>
            </a:r>
          </a:p>
        </p:txBody>
      </p:sp>
      <p:sp>
        <p:nvSpPr>
          <p:cNvPr id="3" name="Text Placeholder 2">
            <a:extLst>
              <a:ext uri="{FF2B5EF4-FFF2-40B4-BE49-F238E27FC236}">
                <a16:creationId xmlns:a16="http://schemas.microsoft.com/office/drawing/2014/main" id="{79DE8BF6-317D-A8D6-C55B-41048A10D2A2}"/>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9437C86A-5357-386A-D3C2-22DC692AD53B}"/>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F265C9D1-FF61-42E0-8B05-B729F3714BCC}"/>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100</a:t>
            </a:fld>
            <a:endParaRPr lang="en-IN">
              <a:solidFill>
                <a:srgbClr val="514843">
                  <a:lumMod val="75000"/>
                </a:srgbClr>
              </a:solidFill>
              <a:latin typeface="Calibri"/>
            </a:endParaRPr>
          </a:p>
        </p:txBody>
      </p:sp>
    </p:spTree>
    <p:extLst>
      <p:ext uri="{BB962C8B-B14F-4D97-AF65-F5344CB8AC3E}">
        <p14:creationId xmlns:p14="http://schemas.microsoft.com/office/powerpoint/2010/main" val="276080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0220-B39D-96AF-0CD4-923E24B720E1}"/>
              </a:ext>
            </a:extLst>
          </p:cNvPr>
          <p:cNvSpPr>
            <a:spLocks noGrp="1"/>
          </p:cNvSpPr>
          <p:nvPr>
            <p:ph type="title"/>
          </p:nvPr>
        </p:nvSpPr>
        <p:spPr/>
        <p:txBody>
          <a:bodyPr/>
          <a:lstStyle/>
          <a:p>
            <a:r>
              <a:rPr lang="en-IN" dirty="0"/>
              <a:t>Turnover as per Books of Account</a:t>
            </a:r>
          </a:p>
        </p:txBody>
      </p:sp>
      <p:sp>
        <p:nvSpPr>
          <p:cNvPr id="4" name="Footer Placeholder 3">
            <a:extLst>
              <a:ext uri="{FF2B5EF4-FFF2-40B4-BE49-F238E27FC236}">
                <a16:creationId xmlns:a16="http://schemas.microsoft.com/office/drawing/2014/main" id="{6D482D40-0171-37C9-58CB-DE38D651FA6B}"/>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740EA181-C4D2-6B18-419A-1DBF8D0C468C}"/>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101</a:t>
            </a:fld>
            <a:endParaRPr lang="en-IN">
              <a:solidFill>
                <a:srgbClr val="514843">
                  <a:lumMod val="75000"/>
                </a:srgbClr>
              </a:solidFill>
              <a:latin typeface="Calibri"/>
            </a:endParaRPr>
          </a:p>
        </p:txBody>
      </p:sp>
      <p:pic>
        <p:nvPicPr>
          <p:cNvPr id="6" name="Content Placeholder 6">
            <a:extLst>
              <a:ext uri="{FF2B5EF4-FFF2-40B4-BE49-F238E27FC236}">
                <a16:creationId xmlns:a16="http://schemas.microsoft.com/office/drawing/2014/main" id="{51D1BC90-8F1D-8D56-CC91-B6A3C92A9D42}"/>
              </a:ext>
            </a:extLst>
          </p:cNvPr>
          <p:cNvPicPr>
            <a:picLocks noGrp="1" noChangeAspect="1"/>
          </p:cNvPicPr>
          <p:nvPr>
            <p:ph idx="1"/>
          </p:nvPr>
        </p:nvPicPr>
        <p:blipFill rotWithShape="1">
          <a:blip r:embed="rId2"/>
          <a:srcRect l="56733" t="16343" r="7446" b="5148"/>
          <a:stretch/>
        </p:blipFill>
        <p:spPr>
          <a:xfrm>
            <a:off x="1476002" y="2044331"/>
            <a:ext cx="9670088" cy="5774351"/>
          </a:xfrm>
          <a:prstGeom prst="rect">
            <a:avLst/>
          </a:prstGeom>
        </p:spPr>
      </p:pic>
      <p:sp>
        <p:nvSpPr>
          <p:cNvPr id="8" name="TextBox 7">
            <a:extLst>
              <a:ext uri="{FF2B5EF4-FFF2-40B4-BE49-F238E27FC236}">
                <a16:creationId xmlns:a16="http://schemas.microsoft.com/office/drawing/2014/main" id="{08B69C7E-E757-3DCB-C4C9-A5BD83CDDE11}"/>
              </a:ext>
            </a:extLst>
          </p:cNvPr>
          <p:cNvSpPr txBox="1"/>
          <p:nvPr/>
        </p:nvSpPr>
        <p:spPr>
          <a:xfrm>
            <a:off x="11250529" y="2003942"/>
            <a:ext cx="3104970" cy="3748719"/>
          </a:xfrm>
          <a:prstGeom prst="rect">
            <a:avLst/>
          </a:prstGeom>
          <a:noFill/>
        </p:spPr>
        <p:txBody>
          <a:bodyPr wrap="square">
            <a:spAutoFit/>
          </a:bodyPr>
          <a:lstStyle/>
          <a:p>
            <a:pPr defTabSz="1097280"/>
            <a:r>
              <a:rPr lang="en-US" sz="2160" b="1" dirty="0">
                <a:solidFill>
                  <a:srgbClr val="514843"/>
                </a:solidFill>
                <a:latin typeface="Calibri"/>
              </a:rPr>
              <a:t>Turnover should be</a:t>
            </a:r>
          </a:p>
          <a:p>
            <a:pPr marL="342900" indent="-342900" defTabSz="1097280">
              <a:buFont typeface="Arial" panose="020B0604020202020204" pitchFamily="34" charset="0"/>
              <a:buChar char="•"/>
            </a:pPr>
            <a:r>
              <a:rPr lang="en-US" sz="2160" dirty="0">
                <a:solidFill>
                  <a:srgbClr val="514843"/>
                </a:solidFill>
                <a:latin typeface="Calibri"/>
              </a:rPr>
              <a:t>Revenue from Operations?</a:t>
            </a:r>
          </a:p>
          <a:p>
            <a:pPr marL="342900" indent="-342900" defTabSz="1097280">
              <a:buFont typeface="Arial" panose="020B0604020202020204" pitchFamily="34" charset="0"/>
              <a:buChar char="•"/>
            </a:pPr>
            <a:r>
              <a:rPr lang="en-US" sz="2160" dirty="0">
                <a:solidFill>
                  <a:srgbClr val="514843"/>
                </a:solidFill>
                <a:latin typeface="Calibri"/>
              </a:rPr>
              <a:t>Total of Credit Side?</a:t>
            </a:r>
          </a:p>
          <a:p>
            <a:pPr marL="342900" indent="-342900" defTabSz="1097280">
              <a:buFont typeface="Arial" panose="020B0604020202020204" pitchFamily="34" charset="0"/>
              <a:buChar char="•"/>
            </a:pPr>
            <a:r>
              <a:rPr lang="en-US" sz="2160" dirty="0">
                <a:solidFill>
                  <a:srgbClr val="514843"/>
                </a:solidFill>
                <a:latin typeface="Calibri"/>
              </a:rPr>
              <a:t>Total of Outward Register?</a:t>
            </a:r>
          </a:p>
          <a:p>
            <a:pPr marL="342900" indent="-342900" defTabSz="1097280">
              <a:buFont typeface="Arial" panose="020B0604020202020204" pitchFamily="34" charset="0"/>
              <a:buChar char="•"/>
            </a:pPr>
            <a:endParaRPr lang="en-US" sz="2160" dirty="0">
              <a:solidFill>
                <a:srgbClr val="514843"/>
              </a:solidFill>
              <a:latin typeface="Calibri"/>
            </a:endParaRPr>
          </a:p>
          <a:p>
            <a:pPr defTabSz="1097280"/>
            <a:r>
              <a:rPr lang="en-US" sz="2160" dirty="0">
                <a:solidFill>
                  <a:srgbClr val="514843"/>
                </a:solidFill>
                <a:latin typeface="Calibri"/>
              </a:rPr>
              <a:t>5O should contain figures?</a:t>
            </a:r>
          </a:p>
          <a:p>
            <a:pPr marL="342900" indent="-342900" defTabSz="1097280">
              <a:buFont typeface="Arial" panose="020B0604020202020204" pitchFamily="34" charset="0"/>
              <a:buChar char="•"/>
            </a:pPr>
            <a:r>
              <a:rPr lang="en-US" sz="2160" dirty="0" err="1">
                <a:solidFill>
                  <a:srgbClr val="514843"/>
                </a:solidFill>
                <a:latin typeface="Calibri"/>
              </a:rPr>
              <a:t>Eg</a:t>
            </a:r>
            <a:r>
              <a:rPr lang="en-US" sz="2160" dirty="0">
                <a:solidFill>
                  <a:srgbClr val="514843"/>
                </a:solidFill>
                <a:latin typeface="Calibri"/>
              </a:rPr>
              <a:t> : Accounting Provisions</a:t>
            </a:r>
          </a:p>
        </p:txBody>
      </p:sp>
      <p:sp>
        <p:nvSpPr>
          <p:cNvPr id="7" name="TextBox 6">
            <a:extLst>
              <a:ext uri="{FF2B5EF4-FFF2-40B4-BE49-F238E27FC236}">
                <a16:creationId xmlns:a16="http://schemas.microsoft.com/office/drawing/2014/main" id="{CCA13CFC-C89F-4CC7-3B66-699C0865669A}"/>
              </a:ext>
            </a:extLst>
          </p:cNvPr>
          <p:cNvSpPr txBox="1"/>
          <p:nvPr/>
        </p:nvSpPr>
        <p:spPr>
          <a:xfrm>
            <a:off x="1211721" y="4627655"/>
            <a:ext cx="10038808" cy="424732"/>
          </a:xfrm>
          <a:prstGeom prst="rect">
            <a:avLst/>
          </a:prstGeom>
          <a:noFill/>
          <a:ln w="38100">
            <a:solidFill>
              <a:srgbClr val="FF0000"/>
            </a:solidFill>
          </a:ln>
        </p:spPr>
        <p:txBody>
          <a:bodyPr wrap="square" rtlCol="0">
            <a:spAutoFit/>
          </a:bodyPr>
          <a:lstStyle/>
          <a:p>
            <a:pPr defTabSz="1097280"/>
            <a:endParaRPr lang="en-IN" sz="2160" dirty="0">
              <a:solidFill>
                <a:srgbClr val="514843"/>
              </a:solidFill>
              <a:latin typeface="Calibri"/>
            </a:endParaRPr>
          </a:p>
        </p:txBody>
      </p:sp>
      <p:sp>
        <p:nvSpPr>
          <p:cNvPr id="10" name="TextBox 9">
            <a:extLst>
              <a:ext uri="{FF2B5EF4-FFF2-40B4-BE49-F238E27FC236}">
                <a16:creationId xmlns:a16="http://schemas.microsoft.com/office/drawing/2014/main" id="{C008D11F-083A-CC5A-C202-11D570B9481D}"/>
              </a:ext>
            </a:extLst>
          </p:cNvPr>
          <p:cNvSpPr txBox="1"/>
          <p:nvPr/>
        </p:nvSpPr>
        <p:spPr>
          <a:xfrm>
            <a:off x="1211720" y="3034611"/>
            <a:ext cx="10038808" cy="424732"/>
          </a:xfrm>
          <a:prstGeom prst="rect">
            <a:avLst/>
          </a:prstGeom>
          <a:noFill/>
          <a:ln w="38100">
            <a:solidFill>
              <a:srgbClr val="FF0000"/>
            </a:solidFill>
          </a:ln>
        </p:spPr>
        <p:txBody>
          <a:bodyPr wrap="square" rtlCol="0">
            <a:spAutoFit/>
          </a:bodyPr>
          <a:lstStyle/>
          <a:p>
            <a:pPr defTabSz="1097280"/>
            <a:endParaRPr lang="en-IN" sz="2160" dirty="0">
              <a:solidFill>
                <a:srgbClr val="514843"/>
              </a:solidFill>
              <a:latin typeface="Calibri"/>
            </a:endParaRPr>
          </a:p>
        </p:txBody>
      </p:sp>
    </p:spTree>
    <p:extLst>
      <p:ext uri="{BB962C8B-B14F-4D97-AF65-F5344CB8AC3E}">
        <p14:creationId xmlns:p14="http://schemas.microsoft.com/office/powerpoint/2010/main" val="82311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9596-8D85-4194-8792-EFFCC1B39322}"/>
              </a:ext>
            </a:extLst>
          </p:cNvPr>
          <p:cNvSpPr>
            <a:spLocks noGrp="1"/>
          </p:cNvSpPr>
          <p:nvPr>
            <p:ph type="title"/>
          </p:nvPr>
        </p:nvSpPr>
        <p:spPr/>
        <p:txBody>
          <a:bodyPr/>
          <a:lstStyle/>
          <a:p>
            <a:r>
              <a:rPr lang="en-IN" dirty="0"/>
              <a:t>Time of Supply of Continuous Supply of Service</a:t>
            </a:r>
          </a:p>
        </p:txBody>
      </p:sp>
      <p:sp>
        <p:nvSpPr>
          <p:cNvPr id="3" name="Content Placeholder 2">
            <a:extLst>
              <a:ext uri="{FF2B5EF4-FFF2-40B4-BE49-F238E27FC236}">
                <a16:creationId xmlns:a16="http://schemas.microsoft.com/office/drawing/2014/main" id="{12AA3B40-BD40-49A2-9D8D-E1F4945A8BB0}"/>
              </a:ext>
            </a:extLst>
          </p:cNvPr>
          <p:cNvSpPr>
            <a:spLocks noGrp="1"/>
          </p:cNvSpPr>
          <p:nvPr>
            <p:ph idx="1"/>
          </p:nvPr>
        </p:nvSpPr>
        <p:spPr/>
        <p:txBody>
          <a:bodyPr>
            <a:noAutofit/>
          </a:bodyPr>
          <a:lstStyle/>
          <a:p>
            <a:pPr algn="just">
              <a:defRPr/>
            </a:pPr>
            <a:r>
              <a:rPr lang="en-IN" sz="1920" dirty="0">
                <a:solidFill>
                  <a:srgbClr val="514843"/>
                </a:solidFill>
                <a:latin typeface="Calibri"/>
              </a:rPr>
              <a:t>“continuous supply of services” means a supply of services which is provided, or agreed to be provided, </a:t>
            </a:r>
            <a:r>
              <a:rPr lang="en-IN" sz="1920" b="1" u="sng" dirty="0">
                <a:solidFill>
                  <a:srgbClr val="514843"/>
                </a:solidFill>
                <a:latin typeface="Calibri"/>
              </a:rPr>
              <a:t>continuously or on recurrent basis, under a contract</a:t>
            </a:r>
            <a:r>
              <a:rPr lang="en-IN" sz="1920" dirty="0">
                <a:solidFill>
                  <a:srgbClr val="514843"/>
                </a:solidFill>
                <a:latin typeface="Calibri"/>
              </a:rPr>
              <a:t>, </a:t>
            </a:r>
            <a:r>
              <a:rPr lang="en-IN" sz="1920" b="1" u="sng" dirty="0">
                <a:solidFill>
                  <a:srgbClr val="FF0000"/>
                </a:solidFill>
                <a:latin typeface="Calibri"/>
              </a:rPr>
              <a:t>for a period exceeding three months</a:t>
            </a:r>
            <a:r>
              <a:rPr lang="en-IN" sz="1920" dirty="0">
                <a:solidFill>
                  <a:srgbClr val="514843"/>
                </a:solidFill>
                <a:latin typeface="Calibri"/>
              </a:rPr>
              <a:t> with periodic payment obligations and includes supply of such services as the Government may, subject to such conditions, as it may, by notification, specify;</a:t>
            </a:r>
          </a:p>
          <a:p>
            <a:r>
              <a:rPr lang="en-IN" sz="1920" dirty="0"/>
              <a:t>Earlier of </a:t>
            </a:r>
          </a:p>
          <a:p>
            <a:pPr lvl="1"/>
            <a:r>
              <a:rPr lang="en-IN" dirty="0"/>
              <a:t>Date of Issuance of Invoice</a:t>
            </a:r>
          </a:p>
          <a:p>
            <a:endParaRPr lang="en-IN" sz="1920" dirty="0"/>
          </a:p>
          <a:p>
            <a:endParaRPr lang="en-IN" sz="1920" dirty="0"/>
          </a:p>
          <a:p>
            <a:endParaRPr lang="en-IN" sz="1920" dirty="0"/>
          </a:p>
          <a:p>
            <a:endParaRPr lang="en-IN" sz="1920" dirty="0"/>
          </a:p>
          <a:p>
            <a:endParaRPr lang="en-IN" sz="1920" dirty="0"/>
          </a:p>
          <a:p>
            <a:endParaRPr lang="en-IN" sz="1920" dirty="0"/>
          </a:p>
          <a:p>
            <a:pPr lvl="1"/>
            <a:endParaRPr lang="en-IN" dirty="0"/>
          </a:p>
          <a:p>
            <a:pPr lvl="1"/>
            <a:r>
              <a:rPr lang="en-IN" dirty="0"/>
              <a:t>Receipt of Advance</a:t>
            </a:r>
          </a:p>
        </p:txBody>
      </p:sp>
      <p:sp>
        <p:nvSpPr>
          <p:cNvPr id="4" name="Footer Placeholder 3">
            <a:extLst>
              <a:ext uri="{FF2B5EF4-FFF2-40B4-BE49-F238E27FC236}">
                <a16:creationId xmlns:a16="http://schemas.microsoft.com/office/drawing/2014/main" id="{25E73DE9-1CFD-4DEC-B40C-77D05BB199FC}"/>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53A4502E-9C14-43DE-95CA-AE58C325D18E}"/>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102</a:t>
            </a:fld>
            <a:endParaRPr lang="en-IN">
              <a:solidFill>
                <a:srgbClr val="514843">
                  <a:lumMod val="75000"/>
                </a:srgbClr>
              </a:solidFill>
              <a:latin typeface="Calibri"/>
            </a:endParaRPr>
          </a:p>
        </p:txBody>
      </p:sp>
      <p:graphicFrame>
        <p:nvGraphicFramePr>
          <p:cNvPr id="6" name="Table 6">
            <a:extLst>
              <a:ext uri="{FF2B5EF4-FFF2-40B4-BE49-F238E27FC236}">
                <a16:creationId xmlns:a16="http://schemas.microsoft.com/office/drawing/2014/main" id="{C6A1A60D-2E54-4151-9BA1-C18E23E6D84C}"/>
              </a:ext>
            </a:extLst>
          </p:cNvPr>
          <p:cNvGraphicFramePr>
            <a:graphicFrameLocks noGrp="1"/>
          </p:cNvGraphicFramePr>
          <p:nvPr/>
        </p:nvGraphicFramePr>
        <p:xfrm>
          <a:off x="1550128" y="3708763"/>
          <a:ext cx="9753600" cy="4401312"/>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3381381207"/>
                    </a:ext>
                  </a:extLst>
                </a:gridCol>
                <a:gridCol w="4876800">
                  <a:extLst>
                    <a:ext uri="{9D8B030D-6E8A-4147-A177-3AD203B41FA5}">
                      <a16:colId xmlns:a16="http://schemas.microsoft.com/office/drawing/2014/main" val="4008336142"/>
                    </a:ext>
                  </a:extLst>
                </a:gridCol>
              </a:tblGrid>
              <a:tr h="504749">
                <a:tc>
                  <a:txBody>
                    <a:bodyPr/>
                    <a:lstStyle/>
                    <a:p>
                      <a:r>
                        <a:rPr lang="en-IN" sz="2600" dirty="0"/>
                        <a:t>Situation </a:t>
                      </a:r>
                    </a:p>
                  </a:txBody>
                  <a:tcPr marL="109728" marR="109728" marT="54864" marB="54864"/>
                </a:tc>
                <a:tc>
                  <a:txBody>
                    <a:bodyPr/>
                    <a:lstStyle/>
                    <a:p>
                      <a:r>
                        <a:rPr lang="en-IN" sz="2600" dirty="0"/>
                        <a:t>Time of Supply</a:t>
                      </a:r>
                    </a:p>
                  </a:txBody>
                  <a:tcPr marL="109728" marR="109728" marT="54864" marB="54864"/>
                </a:tc>
                <a:extLst>
                  <a:ext uri="{0D108BD9-81ED-4DB2-BD59-A6C34878D82A}">
                    <a16:rowId xmlns:a16="http://schemas.microsoft.com/office/drawing/2014/main" val="2534172769"/>
                  </a:ext>
                </a:extLst>
              </a:tr>
              <a:tr h="899770">
                <a:tc>
                  <a:txBody>
                    <a:bodyPr/>
                    <a:lstStyle/>
                    <a:p>
                      <a:r>
                        <a:rPr lang="en-IN" sz="2600" dirty="0"/>
                        <a:t>Where the due date of payment is ascertainable from the contract</a:t>
                      </a:r>
                    </a:p>
                  </a:txBody>
                  <a:tcPr marL="109728" marR="109728" marT="54864" marB="54864"/>
                </a:tc>
                <a:tc>
                  <a:txBody>
                    <a:bodyPr/>
                    <a:lstStyle/>
                    <a:p>
                      <a:r>
                        <a:rPr lang="en-IN" sz="2600" dirty="0"/>
                        <a:t>Invoice shall be issued on or before the due date of payment</a:t>
                      </a:r>
                    </a:p>
                  </a:txBody>
                  <a:tcPr marL="109728" marR="109728" marT="54864" marB="54864"/>
                </a:tc>
                <a:extLst>
                  <a:ext uri="{0D108BD9-81ED-4DB2-BD59-A6C34878D82A}">
                    <a16:rowId xmlns:a16="http://schemas.microsoft.com/office/drawing/2014/main" val="1058640414"/>
                  </a:ext>
                </a:extLst>
              </a:tr>
              <a:tr h="1689811">
                <a:tc>
                  <a:txBody>
                    <a:bodyPr/>
                    <a:lstStyle/>
                    <a:p>
                      <a:r>
                        <a:rPr lang="en-IN" sz="2600" dirty="0"/>
                        <a:t>Where the due date of payment is not ascertainable from the contract</a:t>
                      </a:r>
                    </a:p>
                  </a:txBody>
                  <a:tcPr marL="109728" marR="109728" marT="54864" marB="548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dirty="0"/>
                        <a:t>Invoice shall be issued on or before the date when supplier receives the payment</a:t>
                      </a:r>
                    </a:p>
                    <a:p>
                      <a:endParaRPr lang="en-IN" sz="2600" dirty="0"/>
                    </a:p>
                  </a:txBody>
                  <a:tcPr marL="109728" marR="109728" marT="54864" marB="54864"/>
                </a:tc>
                <a:extLst>
                  <a:ext uri="{0D108BD9-81ED-4DB2-BD59-A6C34878D82A}">
                    <a16:rowId xmlns:a16="http://schemas.microsoft.com/office/drawing/2014/main" val="3249017393"/>
                  </a:ext>
                </a:extLst>
              </a:tr>
              <a:tr h="1294790">
                <a:tc>
                  <a:txBody>
                    <a:bodyPr/>
                    <a:lstStyle/>
                    <a:p>
                      <a:r>
                        <a:rPr lang="en-IN" sz="2600" dirty="0"/>
                        <a:t>Where the payment is linked to the completion of an event,</a:t>
                      </a:r>
                    </a:p>
                  </a:txBody>
                  <a:tcPr marL="109728" marR="109728" marT="54864" marB="54864"/>
                </a:tc>
                <a:tc>
                  <a:txBody>
                    <a:bodyPr/>
                    <a:lstStyle/>
                    <a:p>
                      <a:r>
                        <a:rPr lang="en-IN" sz="2600" dirty="0"/>
                        <a:t>the invoice shall be issued on or before the date of completion of that event.</a:t>
                      </a:r>
                    </a:p>
                  </a:txBody>
                  <a:tcPr marL="109728" marR="109728" marT="54864" marB="54864"/>
                </a:tc>
                <a:extLst>
                  <a:ext uri="{0D108BD9-81ED-4DB2-BD59-A6C34878D82A}">
                    <a16:rowId xmlns:a16="http://schemas.microsoft.com/office/drawing/2014/main" val="1163367913"/>
                  </a:ext>
                </a:extLst>
              </a:tr>
            </a:tbl>
          </a:graphicData>
        </a:graphic>
      </p:graphicFrame>
    </p:spTree>
    <p:extLst>
      <p:ext uri="{BB962C8B-B14F-4D97-AF65-F5344CB8AC3E}">
        <p14:creationId xmlns:p14="http://schemas.microsoft.com/office/powerpoint/2010/main" val="226425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3940A-645B-4BF7-B446-958B68478B3F}"/>
              </a:ext>
            </a:extLst>
          </p:cNvPr>
          <p:cNvSpPr>
            <a:spLocks noGrp="1"/>
          </p:cNvSpPr>
          <p:nvPr>
            <p:ph type="title"/>
          </p:nvPr>
        </p:nvSpPr>
        <p:spPr/>
        <p:txBody>
          <a:bodyPr/>
          <a:lstStyle/>
          <a:p>
            <a:r>
              <a:rPr lang="en-IN" dirty="0"/>
              <a:t>Date of Completion of Service</a:t>
            </a:r>
          </a:p>
        </p:txBody>
      </p:sp>
      <p:sp>
        <p:nvSpPr>
          <p:cNvPr id="3" name="Content Placeholder 2">
            <a:extLst>
              <a:ext uri="{FF2B5EF4-FFF2-40B4-BE49-F238E27FC236}">
                <a16:creationId xmlns:a16="http://schemas.microsoft.com/office/drawing/2014/main" id="{08953E8A-7174-4EAC-92BF-2D64102D0B86}"/>
              </a:ext>
            </a:extLst>
          </p:cNvPr>
          <p:cNvSpPr>
            <a:spLocks noGrp="1"/>
          </p:cNvSpPr>
          <p:nvPr>
            <p:ph idx="1"/>
          </p:nvPr>
        </p:nvSpPr>
        <p:spPr/>
        <p:txBody>
          <a:bodyPr/>
          <a:lstStyle/>
          <a:p>
            <a:pPr algn="just"/>
            <a:r>
              <a:rPr lang="pt-BR" b="1" dirty="0"/>
              <a:t>Circular No. 144/13/2011-S.T., dated 18-7-2011- Service Tax</a:t>
            </a:r>
            <a:endParaRPr lang="en-IN" b="1" dirty="0"/>
          </a:p>
          <a:p>
            <a:pPr algn="just"/>
            <a:r>
              <a:rPr lang="en-IN" dirty="0"/>
              <a:t>2. These representations have been examined. The Service Tax Rules, 1994 require that invoice should be issued within a period of 14 days from the completion of the taxable service. The invoice needs to indicate </a:t>
            </a:r>
            <a:r>
              <a:rPr lang="en-IN" i="1" dirty="0"/>
              <a:t>inter alia</a:t>
            </a:r>
            <a:r>
              <a:rPr lang="en-IN" dirty="0"/>
              <a:t> the value of service so completed. Thus it is important to identify the service so completed. This would include not only the physical part of providing the service but also the completion of all other auxiliary activities that enable the service provider to be in a position to issue the invoice. Such auxiliary activities could include activities like measurement, quality testing etc. which may be essential pre-requisites for identification of completion of service. </a:t>
            </a:r>
            <a:r>
              <a:rPr lang="en-IN" b="1" i="1" dirty="0"/>
              <a:t>The test for the determination whether a service has been completed would be the completion of all the related activities that place the service provider in a situation to be able to issue an invoice. However such activities do not include flimsy or irrelevant grounds for delay in issuance of invoice.</a:t>
            </a:r>
          </a:p>
        </p:txBody>
      </p:sp>
      <p:sp>
        <p:nvSpPr>
          <p:cNvPr id="4" name="Footer Placeholder 3">
            <a:extLst>
              <a:ext uri="{FF2B5EF4-FFF2-40B4-BE49-F238E27FC236}">
                <a16:creationId xmlns:a16="http://schemas.microsoft.com/office/drawing/2014/main" id="{5B36D4A9-BEC1-4938-A531-703CCDFCF30D}"/>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32C44748-E810-484E-8A88-E555F627971E}"/>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103</a:t>
            </a:fld>
            <a:endParaRPr lang="en-IN">
              <a:solidFill>
                <a:srgbClr val="514843">
                  <a:lumMod val="75000"/>
                </a:srgbClr>
              </a:solidFill>
              <a:latin typeface="Calibri"/>
            </a:endParaRPr>
          </a:p>
        </p:txBody>
      </p:sp>
    </p:spTree>
    <p:extLst>
      <p:ext uri="{BB962C8B-B14F-4D97-AF65-F5344CB8AC3E}">
        <p14:creationId xmlns:p14="http://schemas.microsoft.com/office/powerpoint/2010/main" val="48821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FA14-EE56-F01A-6C9B-22606A2465A3}"/>
              </a:ext>
            </a:extLst>
          </p:cNvPr>
          <p:cNvSpPr>
            <a:spLocks noGrp="1"/>
          </p:cNvSpPr>
          <p:nvPr>
            <p:ph type="title"/>
          </p:nvPr>
        </p:nvSpPr>
        <p:spPr/>
        <p:txBody>
          <a:bodyPr/>
          <a:lstStyle/>
          <a:p>
            <a:r>
              <a:rPr lang="en-IN" dirty="0"/>
              <a:t>MOBILIZATION ADVANCE</a:t>
            </a:r>
          </a:p>
        </p:txBody>
      </p:sp>
      <p:sp>
        <p:nvSpPr>
          <p:cNvPr id="3" name="Text Placeholder 2">
            <a:extLst>
              <a:ext uri="{FF2B5EF4-FFF2-40B4-BE49-F238E27FC236}">
                <a16:creationId xmlns:a16="http://schemas.microsoft.com/office/drawing/2014/main" id="{B7ABFAF9-BB47-8965-4201-CED7CDB906F0}"/>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A2A05BFE-BE70-41DC-3E61-ACA3668BAE4C}"/>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B949F3DC-C6D1-D54A-A8D2-768E3F977315}"/>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104</a:t>
            </a:fld>
            <a:endParaRPr lang="en-IN">
              <a:solidFill>
                <a:srgbClr val="514843">
                  <a:lumMod val="75000"/>
                </a:srgbClr>
              </a:solidFill>
              <a:latin typeface="Calibri"/>
            </a:endParaRPr>
          </a:p>
        </p:txBody>
      </p:sp>
    </p:spTree>
    <p:extLst>
      <p:ext uri="{BB962C8B-B14F-4D97-AF65-F5344CB8AC3E}">
        <p14:creationId xmlns:p14="http://schemas.microsoft.com/office/powerpoint/2010/main" val="58404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20A06-1A7A-4D46-BFE5-C8C43E43EFF9}"/>
              </a:ext>
            </a:extLst>
          </p:cNvPr>
          <p:cNvSpPr>
            <a:spLocks noGrp="1"/>
          </p:cNvSpPr>
          <p:nvPr>
            <p:ph type="title"/>
          </p:nvPr>
        </p:nvSpPr>
        <p:spPr/>
        <p:txBody>
          <a:bodyPr/>
          <a:lstStyle/>
          <a:p>
            <a:r>
              <a:rPr lang="en-IN" dirty="0"/>
              <a:t>Mobilization Advance</a:t>
            </a:r>
          </a:p>
        </p:txBody>
      </p:sp>
      <p:sp>
        <p:nvSpPr>
          <p:cNvPr id="3" name="Content Placeholder 2">
            <a:extLst>
              <a:ext uri="{FF2B5EF4-FFF2-40B4-BE49-F238E27FC236}">
                <a16:creationId xmlns:a16="http://schemas.microsoft.com/office/drawing/2014/main" id="{0C6D9875-3134-4070-BAEC-163FB6D38A51}"/>
              </a:ext>
            </a:extLst>
          </p:cNvPr>
          <p:cNvSpPr>
            <a:spLocks noGrp="1"/>
          </p:cNvSpPr>
          <p:nvPr>
            <p:ph idx="1"/>
          </p:nvPr>
        </p:nvSpPr>
        <p:spPr/>
        <p:txBody>
          <a:bodyPr>
            <a:normAutofit/>
          </a:bodyPr>
          <a:lstStyle/>
          <a:p>
            <a:r>
              <a:rPr lang="en-IN" b="1" dirty="0"/>
              <a:t>GAMMON INDIA LTD- 2020-TIOL-1526-CESTAT-MUM</a:t>
            </a:r>
          </a:p>
          <a:p>
            <a:pPr algn="just"/>
            <a:r>
              <a:rPr lang="en-IN" dirty="0"/>
              <a:t>ST - The dispute concerns the stage - on receipt or on issue of the bill - at which 'mobilization advance' paid to the assessee is leviable to tax - The several contracts provide for payment to be made at different, pre-determined stages of performance and are, generally, subject to evaluation of work undertaken - </a:t>
            </a:r>
            <a:r>
              <a:rPr lang="en-IN" b="1" u="sng" dirty="0"/>
              <a:t>The 'mobilization advance' is adjusted against the final payment due and is not linked to the work but as a pledge of contract between the assessee and principal - It is also subject to furnishing of prescribed 'bank guarantee'; there is no connection with the performance of contract </a:t>
            </a:r>
            <a:r>
              <a:rPr lang="en-IN" dirty="0"/>
              <a:t>- It is not in dispute that 'mobilization advance', carrying interest, is granted to enable the contractor to prepare for undertaking the contracted work - The subsequent adjustment with the final payment due does not suffice to construe this as an advance payment for the work to be done merely because the recipient and payee happened to be the provider of service - The payment of 'mobilization advance' is but a separate financial transaction within the contract for providing of service</a:t>
            </a:r>
          </a:p>
        </p:txBody>
      </p:sp>
      <p:sp>
        <p:nvSpPr>
          <p:cNvPr id="4" name="Footer Placeholder 3">
            <a:extLst>
              <a:ext uri="{FF2B5EF4-FFF2-40B4-BE49-F238E27FC236}">
                <a16:creationId xmlns:a16="http://schemas.microsoft.com/office/drawing/2014/main" id="{7EDAFB63-F262-4F82-B939-F7BE192683F1}"/>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02EA0E63-106A-4E2D-9E76-47ED7A8C0A91}"/>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105</a:t>
            </a:fld>
            <a:endParaRPr lang="en-IN">
              <a:solidFill>
                <a:srgbClr val="514843">
                  <a:lumMod val="75000"/>
                </a:srgbClr>
              </a:solidFill>
              <a:latin typeface="Calibri"/>
            </a:endParaRPr>
          </a:p>
        </p:txBody>
      </p:sp>
    </p:spTree>
    <p:extLst>
      <p:ext uri="{BB962C8B-B14F-4D97-AF65-F5344CB8AC3E}">
        <p14:creationId xmlns:p14="http://schemas.microsoft.com/office/powerpoint/2010/main" val="201825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82E20-6EBD-A395-7CFE-5CB5068CDC3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3891D1B-E331-B600-775E-AC82F5B1B7B6}"/>
              </a:ext>
            </a:extLst>
          </p:cNvPr>
          <p:cNvSpPr/>
          <p:nvPr/>
        </p:nvSpPr>
        <p:spPr>
          <a:xfrm>
            <a:off x="925551" y="531733"/>
            <a:ext cx="13077390" cy="839867"/>
          </a:xfrm>
          <a:prstGeom prst="rect">
            <a:avLst/>
          </a:prstGeom>
          <a:noFill/>
          <a:ln/>
        </p:spPr>
        <p:txBody>
          <a:bodyPr wrap="square" lIns="0" tIns="0" rIns="0" bIns="0" rtlCol="0" anchor="t"/>
          <a:lstStyle/>
          <a:p>
            <a:pPr>
              <a:lnSpc>
                <a:spcPts val="4850"/>
              </a:lnSpc>
            </a:pPr>
            <a:r>
              <a:rPr lang="en-US" sz="4800" b="1" dirty="0">
                <a:solidFill>
                  <a:schemeClr val="accent2">
                    <a:lumMod val="75000"/>
                  </a:schemeClr>
                </a:solidFill>
                <a:latin typeface="HP Simplified Jpan" panose="020B0500000000000000" pitchFamily="34" charset="-128"/>
                <a:ea typeface="HP Simplified Jpan" panose="020B0500000000000000" pitchFamily="34" charset="-128"/>
              </a:rPr>
              <a:t>Reconciliation is the First Line of Defense!</a:t>
            </a:r>
          </a:p>
        </p:txBody>
      </p:sp>
      <p:graphicFrame>
        <p:nvGraphicFramePr>
          <p:cNvPr id="4" name="Table 3">
            <a:extLst>
              <a:ext uri="{FF2B5EF4-FFF2-40B4-BE49-F238E27FC236}">
                <a16:creationId xmlns:a16="http://schemas.microsoft.com/office/drawing/2014/main" id="{796F8110-E0F2-ED06-AB35-0CCCFC3E35AF}"/>
              </a:ext>
            </a:extLst>
          </p:cNvPr>
          <p:cNvGraphicFramePr>
            <a:graphicFrameLocks noGrp="1"/>
          </p:cNvGraphicFramePr>
          <p:nvPr>
            <p:extLst>
              <p:ext uri="{D42A27DB-BD31-4B8C-83A1-F6EECF244321}">
                <p14:modId xmlns:p14="http://schemas.microsoft.com/office/powerpoint/2010/main" val="2380652980"/>
              </p:ext>
            </p:extLst>
          </p:nvPr>
        </p:nvGraphicFramePr>
        <p:xfrm>
          <a:off x="880945" y="1863634"/>
          <a:ext cx="12695718" cy="5286518"/>
        </p:xfrm>
        <a:graphic>
          <a:graphicData uri="http://schemas.openxmlformats.org/drawingml/2006/table">
            <a:tbl>
              <a:tblPr/>
              <a:tblGrid>
                <a:gridCol w="4039398">
                  <a:extLst>
                    <a:ext uri="{9D8B030D-6E8A-4147-A177-3AD203B41FA5}">
                      <a16:colId xmlns:a16="http://schemas.microsoft.com/office/drawing/2014/main" val="3406006170"/>
                    </a:ext>
                  </a:extLst>
                </a:gridCol>
                <a:gridCol w="3265714">
                  <a:extLst>
                    <a:ext uri="{9D8B030D-6E8A-4147-A177-3AD203B41FA5}">
                      <a16:colId xmlns:a16="http://schemas.microsoft.com/office/drawing/2014/main" val="2913524764"/>
                    </a:ext>
                  </a:extLst>
                </a:gridCol>
                <a:gridCol w="5390606">
                  <a:extLst>
                    <a:ext uri="{9D8B030D-6E8A-4147-A177-3AD203B41FA5}">
                      <a16:colId xmlns:a16="http://schemas.microsoft.com/office/drawing/2014/main" val="2250847954"/>
                    </a:ext>
                  </a:extLst>
                </a:gridCol>
              </a:tblGrid>
              <a:tr h="566057">
                <a:tc gridSpan="3">
                  <a:txBody>
                    <a:bodyPr/>
                    <a:lstStyle/>
                    <a:p>
                      <a:pPr rtl="0">
                        <a:buNone/>
                      </a:pPr>
                      <a:r>
                        <a:rPr lang="en-IN" sz="2400" b="1" dirty="0">
                          <a:solidFill>
                            <a:srgbClr val="1B1C1D"/>
                          </a:solidFill>
                          <a:effectLst/>
                          <a:latin typeface="Aptos Display" panose="020B0004020202020204" pitchFamily="34" charset="0"/>
                        </a:rPr>
                        <a:t>Outward</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rtl="0">
                        <a:buNone/>
                      </a:pPr>
                      <a:endParaRPr lang="en-IN" sz="2000" b="1"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rtl="0">
                        <a:buNone/>
                      </a:pPr>
                      <a:endParaRPr lang="en-IN" sz="2000" b="1"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45222250"/>
                  </a:ext>
                </a:extLst>
              </a:tr>
              <a:tr h="566057">
                <a:tc>
                  <a:txBody>
                    <a:bodyPr/>
                    <a:lstStyle/>
                    <a:p>
                      <a:pPr rtl="0">
                        <a:buNone/>
                      </a:pPr>
                      <a:r>
                        <a:rPr lang="en-IN" sz="2000" b="1" dirty="0">
                          <a:solidFill>
                            <a:srgbClr val="1B1C1D"/>
                          </a:solidFill>
                          <a:effectLst/>
                          <a:latin typeface="Aptos Display" panose="020B0004020202020204" pitchFamily="34" charset="0"/>
                        </a:rPr>
                        <a:t>Reconcile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0">
                        <a:buNone/>
                      </a:pPr>
                      <a:r>
                        <a:rPr lang="en-IN" sz="2000" b="1" dirty="0">
                          <a:solidFill>
                            <a:srgbClr val="1B1C1D"/>
                          </a:solidFill>
                          <a:effectLst/>
                          <a:latin typeface="Aptos Display" panose="020B0004020202020204" pitchFamily="34" charset="0"/>
                        </a:rPr>
                        <a:t>Comparison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0">
                        <a:buNone/>
                      </a:pPr>
                      <a:r>
                        <a:rPr lang="en-IN" sz="2000" b="1" dirty="0">
                          <a:solidFill>
                            <a:srgbClr val="1B1C1D"/>
                          </a:solidFill>
                          <a:effectLst/>
                          <a:latin typeface="Aptos Display" panose="020B0004020202020204" pitchFamily="34" charset="0"/>
                        </a:rPr>
                        <a:t>Impact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63911011"/>
                  </a:ext>
                </a:extLst>
              </a:tr>
              <a:tr h="466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Advances Received against Advance Adjusted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1 Vs GSTR 3B Vs GSTR 9</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Additional tax liability on advances not disclosed. </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Dual of tax liability in case advances remain unadjusted</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83476505"/>
                  </a:ext>
                </a:extLst>
              </a:tr>
              <a:tr h="466927">
                <a:tc>
                  <a:txBody>
                    <a:bodyPr/>
                    <a:lstStyle/>
                    <a:p>
                      <a:pPr rtl="0">
                        <a:buNone/>
                      </a:pPr>
                      <a:r>
                        <a:rPr lang="en-US" sz="2000" dirty="0"/>
                        <a:t>Other/ Misc. Income </a:t>
                      </a:r>
                      <a:endParaRPr lang="en-US" sz="2000" b="1" kern="1200" dirty="0">
                        <a:solidFill>
                          <a:srgbClr val="1B1C1D"/>
                        </a:solidFill>
                        <a:effectLst/>
                        <a:latin typeface="Aptos Display" panose="020B0004020202020204" pitchFamily="34" charset="0"/>
                        <a:ea typeface="+mn-ea"/>
                        <a:cs typeface="+mn-cs"/>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 Returns Vs Books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000" b="0" dirty="0">
                          <a:solidFill>
                            <a:srgbClr val="1B1C1D"/>
                          </a:solidFill>
                          <a:effectLst/>
                          <a:latin typeface="Aptos Display" panose="020B0004020202020204" pitchFamily="34" charset="0"/>
                        </a:rPr>
                        <a:t>GST impact on other/ misc. Income e.g.- Sale of vehicles, sale of securities, sale of scrap, etc.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54435498"/>
                  </a:ext>
                </a:extLst>
              </a:tr>
              <a:tr h="487542">
                <a:tc>
                  <a:txBody>
                    <a:bodyPr/>
                    <a:lstStyle/>
                    <a:p>
                      <a:pPr rtl="0">
                        <a:buNone/>
                      </a:pPr>
                      <a:r>
                        <a:rPr lang="en-US" sz="2000" b="0" kern="1200" dirty="0">
                          <a:solidFill>
                            <a:srgbClr val="1B1C1D"/>
                          </a:solidFill>
                          <a:effectLst/>
                          <a:latin typeface="Aptos Display" panose="020B0004020202020204" pitchFamily="34" charset="0"/>
                          <a:ea typeface="+mn-ea"/>
                          <a:cs typeface="+mn-cs"/>
                        </a:rPr>
                        <a:t>Exempt to Total Turnover Ratio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1 Vs GSTR 3B Vs GSTR 9 Vs Books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000" b="0" dirty="0">
                          <a:solidFill>
                            <a:srgbClr val="1B1C1D"/>
                          </a:solidFill>
                          <a:effectLst/>
                          <a:latin typeface="Aptos Display" panose="020B0004020202020204" pitchFamily="34" charset="0"/>
                        </a:rPr>
                        <a:t>Additional reversal under Rue 42/43 in case of inconsistency in the turnover</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82903132"/>
                  </a:ext>
                </a:extLst>
              </a:tr>
              <a:tr h="74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HSN Summary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1 Vs GSTR 9 Vs Books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000" b="0" dirty="0">
                          <a:solidFill>
                            <a:srgbClr val="1B1C1D"/>
                          </a:solidFill>
                          <a:effectLst/>
                          <a:latin typeface="Aptos Display" panose="020B0004020202020204" pitchFamily="34" charset="0"/>
                        </a:rPr>
                        <a:t>Additional tax liability due to mismatch HSN Summary</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66984780"/>
                  </a:ext>
                </a:extLst>
              </a:tr>
              <a:tr h="74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Document Summary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1 Vs Books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000" b="0" dirty="0">
                          <a:solidFill>
                            <a:srgbClr val="1B1C1D"/>
                          </a:solidFill>
                          <a:effectLst/>
                          <a:latin typeface="Aptos Display" panose="020B0004020202020204" pitchFamily="34" charset="0"/>
                        </a:rPr>
                        <a:t>Inconsistency in Document Summary shall trigger suspicion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48417439"/>
                  </a:ext>
                </a:extLst>
              </a:tr>
            </a:tbl>
          </a:graphicData>
        </a:graphic>
      </p:graphicFrame>
      <p:sp>
        <p:nvSpPr>
          <p:cNvPr id="9" name="TextBox 8">
            <a:extLst>
              <a:ext uri="{FF2B5EF4-FFF2-40B4-BE49-F238E27FC236}">
                <a16:creationId xmlns:a16="http://schemas.microsoft.com/office/drawing/2014/main" id="{052BD389-DB0A-8296-A8D2-8D4B9049C293}"/>
              </a:ext>
            </a:extLst>
          </p:cNvPr>
          <p:cNvSpPr txBox="1"/>
          <p:nvPr/>
        </p:nvSpPr>
        <p:spPr>
          <a:xfrm>
            <a:off x="925551" y="1248285"/>
            <a:ext cx="7315200" cy="461665"/>
          </a:xfrm>
          <a:prstGeom prst="rect">
            <a:avLst/>
          </a:prstGeom>
          <a:noFill/>
        </p:spPr>
        <p:txBody>
          <a:bodyPr wrap="square">
            <a:spAutoFit/>
          </a:bodyPr>
          <a:lstStyle/>
          <a:p>
            <a:r>
              <a:rPr lang="en-IN" sz="2400" b="1" dirty="0">
                <a:latin typeface="Aptos Display" panose="020B0004020202020204" pitchFamily="34" charset="0"/>
              </a:rPr>
              <a:t>GSTR 1 Vs GSTR 3B Vs GSTR 9 Vs Books</a:t>
            </a:r>
          </a:p>
        </p:txBody>
      </p:sp>
    </p:spTree>
    <p:extLst>
      <p:ext uri="{BB962C8B-B14F-4D97-AF65-F5344CB8AC3E}">
        <p14:creationId xmlns:p14="http://schemas.microsoft.com/office/powerpoint/2010/main" val="3374173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B087-AEAD-3824-F5CC-1ABD0C1483B1}"/>
              </a:ext>
            </a:extLst>
          </p:cNvPr>
          <p:cNvSpPr>
            <a:spLocks noGrp="1"/>
          </p:cNvSpPr>
          <p:nvPr>
            <p:ph type="title"/>
          </p:nvPr>
        </p:nvSpPr>
        <p:spPr/>
        <p:txBody>
          <a:bodyPr/>
          <a:lstStyle/>
          <a:p>
            <a:r>
              <a:rPr lang="en-IN" dirty="0"/>
              <a:t>DOCUMENTS + E-WAY BILL</a:t>
            </a:r>
          </a:p>
        </p:txBody>
      </p:sp>
      <p:sp>
        <p:nvSpPr>
          <p:cNvPr id="3" name="Text Placeholder 2">
            <a:extLst>
              <a:ext uri="{FF2B5EF4-FFF2-40B4-BE49-F238E27FC236}">
                <a16:creationId xmlns:a16="http://schemas.microsoft.com/office/drawing/2014/main" id="{C5215059-8FA7-115A-713F-D9658339B542}"/>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55A7D840-DD96-0A25-6198-BBBCA70B5B23}"/>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2EB5B4E4-E875-9766-9D24-0F4BBA1A559F}"/>
              </a:ext>
            </a:extLst>
          </p:cNvPr>
          <p:cNvSpPr>
            <a:spLocks noGrp="1"/>
          </p:cNvSpPr>
          <p:nvPr>
            <p:ph type="sldNum" sz="quarter" idx="12"/>
          </p:nvPr>
        </p:nvSpPr>
        <p:spPr/>
        <p:txBody>
          <a:bodyPr/>
          <a:lstStyle/>
          <a:p>
            <a:fld id="{0FF54DE5-C571-48E8-A5BC-B369434E2F44}" type="slidenum">
              <a:rPr lang="en-IN" smtClean="0"/>
              <a:t>107</a:t>
            </a:fld>
            <a:endParaRPr lang="en-IN"/>
          </a:p>
        </p:txBody>
      </p:sp>
    </p:spTree>
    <p:extLst>
      <p:ext uri="{BB962C8B-B14F-4D97-AF65-F5344CB8AC3E}">
        <p14:creationId xmlns:p14="http://schemas.microsoft.com/office/powerpoint/2010/main" val="414178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8DAB2-DF31-F52C-E7E6-22CDD4E04C6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2455DA0-C5A2-2343-681D-A4C00D164CA1}"/>
              </a:ext>
            </a:extLst>
          </p:cNvPr>
          <p:cNvSpPr/>
          <p:nvPr/>
        </p:nvSpPr>
        <p:spPr>
          <a:xfrm>
            <a:off x="925551" y="531733"/>
            <a:ext cx="13077390" cy="839867"/>
          </a:xfrm>
          <a:prstGeom prst="rect">
            <a:avLst/>
          </a:prstGeom>
          <a:noFill/>
          <a:ln/>
        </p:spPr>
        <p:txBody>
          <a:bodyPr wrap="square" lIns="0" tIns="0" rIns="0" bIns="0" rtlCol="0" anchor="t"/>
          <a:lstStyle/>
          <a:p>
            <a:pPr>
              <a:lnSpc>
                <a:spcPts val="4850"/>
              </a:lnSpc>
            </a:pPr>
            <a:r>
              <a:rPr lang="en-US" sz="4800" b="1" dirty="0">
                <a:solidFill>
                  <a:schemeClr val="accent2">
                    <a:lumMod val="75000"/>
                  </a:schemeClr>
                </a:solidFill>
                <a:latin typeface="HP Simplified Jpan" panose="020B0500000000000000" pitchFamily="34" charset="-128"/>
                <a:ea typeface="HP Simplified Jpan" panose="020B0500000000000000" pitchFamily="34" charset="-128"/>
              </a:rPr>
              <a:t>Reconciliation is the First Line of Defense!</a:t>
            </a:r>
          </a:p>
        </p:txBody>
      </p:sp>
      <p:graphicFrame>
        <p:nvGraphicFramePr>
          <p:cNvPr id="4" name="Table 3">
            <a:extLst>
              <a:ext uri="{FF2B5EF4-FFF2-40B4-BE49-F238E27FC236}">
                <a16:creationId xmlns:a16="http://schemas.microsoft.com/office/drawing/2014/main" id="{0A94A4DD-3F63-9FCA-82FB-B87668D04B6A}"/>
              </a:ext>
            </a:extLst>
          </p:cNvPr>
          <p:cNvGraphicFramePr>
            <a:graphicFrameLocks noGrp="1"/>
          </p:cNvGraphicFramePr>
          <p:nvPr/>
        </p:nvGraphicFramePr>
        <p:xfrm>
          <a:off x="880944" y="1863634"/>
          <a:ext cx="12434461" cy="4973149"/>
        </p:xfrm>
        <a:graphic>
          <a:graphicData uri="http://schemas.openxmlformats.org/drawingml/2006/table">
            <a:tbl>
              <a:tblPr/>
              <a:tblGrid>
                <a:gridCol w="2672211">
                  <a:extLst>
                    <a:ext uri="{9D8B030D-6E8A-4147-A177-3AD203B41FA5}">
                      <a16:colId xmlns:a16="http://schemas.microsoft.com/office/drawing/2014/main" val="3406006170"/>
                    </a:ext>
                  </a:extLst>
                </a:gridCol>
                <a:gridCol w="2672211">
                  <a:extLst>
                    <a:ext uri="{9D8B030D-6E8A-4147-A177-3AD203B41FA5}">
                      <a16:colId xmlns:a16="http://schemas.microsoft.com/office/drawing/2014/main" val="2790677693"/>
                    </a:ext>
                  </a:extLst>
                </a:gridCol>
                <a:gridCol w="7090039">
                  <a:extLst>
                    <a:ext uri="{9D8B030D-6E8A-4147-A177-3AD203B41FA5}">
                      <a16:colId xmlns:a16="http://schemas.microsoft.com/office/drawing/2014/main" val="2250847954"/>
                    </a:ext>
                  </a:extLst>
                </a:gridCol>
              </a:tblGrid>
              <a:tr h="566057">
                <a:tc>
                  <a:txBody>
                    <a:bodyPr/>
                    <a:lstStyle/>
                    <a:p>
                      <a:pPr rtl="0">
                        <a:buNone/>
                      </a:pPr>
                      <a:r>
                        <a:rPr lang="en-IN" sz="2000" b="1" dirty="0">
                          <a:solidFill>
                            <a:srgbClr val="1B1C1D"/>
                          </a:solidFill>
                          <a:effectLst/>
                          <a:latin typeface="Aptos Display" panose="020B0004020202020204" pitchFamily="34" charset="0"/>
                        </a:rPr>
                        <a:t>Reconcile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solidFill>
                            <a:srgbClr val="1B1C1D"/>
                          </a:solidFill>
                          <a:effectLst/>
                          <a:latin typeface="Aptos Display" panose="020B0004020202020204" pitchFamily="34" charset="0"/>
                        </a:rPr>
                        <a:t>Comparison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0">
                        <a:buNone/>
                      </a:pPr>
                      <a:r>
                        <a:rPr lang="en-IN" sz="2000" b="1" dirty="0">
                          <a:solidFill>
                            <a:srgbClr val="1B1C1D"/>
                          </a:solidFill>
                          <a:effectLst/>
                          <a:latin typeface="Aptos Display" panose="020B0004020202020204" pitchFamily="34" charset="0"/>
                        </a:rPr>
                        <a:t>Impact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63911011"/>
                  </a:ext>
                </a:extLst>
              </a:tr>
              <a:tr h="466927">
                <a:tc>
                  <a:txBody>
                    <a:bodyPr/>
                    <a:lstStyle/>
                    <a:p>
                      <a:pPr rtl="0">
                        <a:buNone/>
                      </a:pPr>
                      <a:r>
                        <a:rPr lang="en-US" sz="2000" dirty="0"/>
                        <a:t>No of Invoices/CNs (above specified consignment Value)</a:t>
                      </a:r>
                      <a:endParaRPr lang="en-US" sz="2000" b="1" kern="1200" dirty="0">
                        <a:solidFill>
                          <a:srgbClr val="1B1C1D"/>
                        </a:solidFill>
                        <a:effectLst/>
                        <a:latin typeface="Aptos Display" panose="020B0004020202020204" pitchFamily="34" charset="0"/>
                        <a:ea typeface="+mn-ea"/>
                        <a:cs typeface="+mn-cs"/>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buNone/>
                      </a:pPr>
                      <a:r>
                        <a:rPr lang="en-US" sz="1800" b="0" kern="1200" dirty="0">
                          <a:solidFill>
                            <a:srgbClr val="1B1C1D"/>
                          </a:solidFill>
                          <a:effectLst/>
                          <a:latin typeface="Aptos Display" panose="020B0004020202020204" pitchFamily="34" charset="0"/>
                          <a:ea typeface="+mn-ea"/>
                          <a:cs typeface="+mn-cs"/>
                        </a:rPr>
                        <a:t>GSTR 1 Vs EWB Portal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Additional liability on duplication of e-way bills </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Penalty in cases where e-way bill against Invoices not found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54435498"/>
                  </a:ext>
                </a:extLst>
              </a:tr>
              <a:tr h="487542">
                <a:tc>
                  <a:txBody>
                    <a:bodyPr/>
                    <a:lstStyle/>
                    <a:p>
                      <a:pPr rtl="0">
                        <a:buNone/>
                      </a:pPr>
                      <a:r>
                        <a:rPr lang="en-US" sz="2000" b="0" kern="1200" dirty="0">
                          <a:solidFill>
                            <a:srgbClr val="1B1C1D"/>
                          </a:solidFill>
                          <a:effectLst/>
                          <a:latin typeface="Aptos Display" panose="020B0004020202020204" pitchFamily="34" charset="0"/>
                          <a:ea typeface="+mn-ea"/>
                          <a:cs typeface="+mn-cs"/>
                        </a:rPr>
                        <a:t>Cancelled Waybills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buNone/>
                      </a:pPr>
                      <a:r>
                        <a:rPr lang="en-US" sz="2000" b="0" kern="1200" dirty="0">
                          <a:solidFill>
                            <a:srgbClr val="1B1C1D"/>
                          </a:solidFill>
                          <a:effectLst/>
                          <a:latin typeface="Aptos Display" panose="020B0004020202020204" pitchFamily="34" charset="0"/>
                          <a:ea typeface="+mn-ea"/>
                          <a:cs typeface="+mn-cs"/>
                        </a:rPr>
                        <a:t>GSTR 1 Vs EWB Portal </a:t>
                      </a:r>
                      <a:endParaRPr lang="en-US" sz="2000" dirty="0"/>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indent="0" rtl="0">
                        <a:buFont typeface="Arial" panose="020B0604020202020204" pitchFamily="34" charset="0"/>
                        <a:buNone/>
                      </a:pPr>
                      <a:r>
                        <a:rPr lang="en-IN" sz="2000" b="0" dirty="0">
                          <a:solidFill>
                            <a:srgbClr val="1B1C1D"/>
                          </a:solidFill>
                          <a:effectLst/>
                          <a:latin typeface="Aptos Display" panose="020B0004020202020204" pitchFamily="34" charset="0"/>
                        </a:rPr>
                        <a:t>Active invoice against cancelled way bill shall trigger suspicion of tax evasion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82903132"/>
                  </a:ext>
                </a:extLst>
              </a:tr>
              <a:tr h="74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E-way bill generated but Invoice cancelled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1B1C1D"/>
                          </a:solidFill>
                          <a:effectLst/>
                          <a:latin typeface="Aptos Display" panose="020B0004020202020204" pitchFamily="34" charset="0"/>
                          <a:ea typeface="+mn-ea"/>
                          <a:cs typeface="+mn-cs"/>
                        </a:rPr>
                        <a:t>GSTR 1 Vs GSTR 3B Vs EWB Portal </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dirty="0">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Additional liability with penalty due to suspicion of movement without payment of tax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66984780"/>
                  </a:ext>
                </a:extLst>
              </a:tr>
              <a:tr h="74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Movement due to reason other than supply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EWB Portal Vs Books (Delivery Challan Register)</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Tax liability with penalty on goods moved without DC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48417439"/>
                  </a:ext>
                </a:extLst>
              </a:tr>
              <a:tr h="74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Quantity of goods moved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E-Invoice Vs E-way Bills Vs Physical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Differential quantities shall attract tax along with penalty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18130832"/>
                  </a:ext>
                </a:extLst>
              </a:tr>
            </a:tbl>
          </a:graphicData>
        </a:graphic>
      </p:graphicFrame>
      <p:sp>
        <p:nvSpPr>
          <p:cNvPr id="9" name="TextBox 8">
            <a:extLst>
              <a:ext uri="{FF2B5EF4-FFF2-40B4-BE49-F238E27FC236}">
                <a16:creationId xmlns:a16="http://schemas.microsoft.com/office/drawing/2014/main" id="{B7779245-3A62-F5E0-A6C1-8DC496263351}"/>
              </a:ext>
            </a:extLst>
          </p:cNvPr>
          <p:cNvSpPr txBox="1"/>
          <p:nvPr/>
        </p:nvSpPr>
        <p:spPr>
          <a:xfrm>
            <a:off x="925551" y="1248285"/>
            <a:ext cx="7315200" cy="461665"/>
          </a:xfrm>
          <a:prstGeom prst="rect">
            <a:avLst/>
          </a:prstGeom>
          <a:noFill/>
        </p:spPr>
        <p:txBody>
          <a:bodyPr wrap="square">
            <a:spAutoFit/>
          </a:bodyPr>
          <a:lstStyle/>
          <a:p>
            <a:r>
              <a:rPr lang="en-IN" sz="2400" b="1" dirty="0">
                <a:latin typeface="Aptos Display" panose="020B0004020202020204" pitchFamily="34" charset="0"/>
              </a:rPr>
              <a:t>GST Portal Vs E-way Bill Portal </a:t>
            </a:r>
          </a:p>
        </p:txBody>
      </p:sp>
    </p:spTree>
    <p:extLst>
      <p:ext uri="{BB962C8B-B14F-4D97-AF65-F5344CB8AC3E}">
        <p14:creationId xmlns:p14="http://schemas.microsoft.com/office/powerpoint/2010/main" val="6992265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F5698-0234-1038-D46F-CB9B518FBF2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9D42149-8ABF-4BBE-B062-F715323466B6}"/>
              </a:ext>
            </a:extLst>
          </p:cNvPr>
          <p:cNvSpPr/>
          <p:nvPr/>
        </p:nvSpPr>
        <p:spPr>
          <a:xfrm>
            <a:off x="925551" y="531733"/>
            <a:ext cx="13077390" cy="839867"/>
          </a:xfrm>
          <a:prstGeom prst="rect">
            <a:avLst/>
          </a:prstGeom>
          <a:noFill/>
          <a:ln/>
        </p:spPr>
        <p:txBody>
          <a:bodyPr wrap="square" lIns="0" tIns="0" rIns="0" bIns="0" rtlCol="0" anchor="t"/>
          <a:lstStyle/>
          <a:p>
            <a:pPr>
              <a:lnSpc>
                <a:spcPts val="4850"/>
              </a:lnSpc>
            </a:pPr>
            <a:r>
              <a:rPr lang="en-US" sz="4800" b="1" dirty="0">
                <a:solidFill>
                  <a:schemeClr val="accent2">
                    <a:lumMod val="75000"/>
                  </a:schemeClr>
                </a:solidFill>
                <a:latin typeface="HP Simplified Jpan" panose="020B0500000000000000" pitchFamily="34" charset="-128"/>
                <a:ea typeface="HP Simplified Jpan" panose="020B0500000000000000" pitchFamily="34" charset="-128"/>
              </a:rPr>
              <a:t>Reconciliation is the First Line of Defense!</a:t>
            </a:r>
          </a:p>
        </p:txBody>
      </p:sp>
      <p:graphicFrame>
        <p:nvGraphicFramePr>
          <p:cNvPr id="4" name="Table 3">
            <a:extLst>
              <a:ext uri="{FF2B5EF4-FFF2-40B4-BE49-F238E27FC236}">
                <a16:creationId xmlns:a16="http://schemas.microsoft.com/office/drawing/2014/main" id="{C6F28875-8EB0-07D4-319C-6E34CDFF1038}"/>
              </a:ext>
            </a:extLst>
          </p:cNvPr>
          <p:cNvGraphicFramePr>
            <a:graphicFrameLocks noGrp="1"/>
          </p:cNvGraphicFramePr>
          <p:nvPr/>
        </p:nvGraphicFramePr>
        <p:xfrm>
          <a:off x="880944" y="1846856"/>
          <a:ext cx="12434461" cy="5068805"/>
        </p:xfrm>
        <a:graphic>
          <a:graphicData uri="http://schemas.openxmlformats.org/drawingml/2006/table">
            <a:tbl>
              <a:tblPr/>
              <a:tblGrid>
                <a:gridCol w="2672211">
                  <a:extLst>
                    <a:ext uri="{9D8B030D-6E8A-4147-A177-3AD203B41FA5}">
                      <a16:colId xmlns:a16="http://schemas.microsoft.com/office/drawing/2014/main" val="3406006170"/>
                    </a:ext>
                  </a:extLst>
                </a:gridCol>
                <a:gridCol w="2672211">
                  <a:extLst>
                    <a:ext uri="{9D8B030D-6E8A-4147-A177-3AD203B41FA5}">
                      <a16:colId xmlns:a16="http://schemas.microsoft.com/office/drawing/2014/main" val="2790677693"/>
                    </a:ext>
                  </a:extLst>
                </a:gridCol>
                <a:gridCol w="7090039">
                  <a:extLst>
                    <a:ext uri="{9D8B030D-6E8A-4147-A177-3AD203B41FA5}">
                      <a16:colId xmlns:a16="http://schemas.microsoft.com/office/drawing/2014/main" val="2250847954"/>
                    </a:ext>
                  </a:extLst>
                </a:gridCol>
              </a:tblGrid>
              <a:tr h="566057">
                <a:tc>
                  <a:txBody>
                    <a:bodyPr/>
                    <a:lstStyle/>
                    <a:p>
                      <a:pPr rtl="0">
                        <a:buNone/>
                      </a:pPr>
                      <a:r>
                        <a:rPr lang="en-IN" sz="2000" b="1" dirty="0">
                          <a:solidFill>
                            <a:srgbClr val="1B1C1D"/>
                          </a:solidFill>
                          <a:effectLst/>
                          <a:latin typeface="Aptos Display" panose="020B0004020202020204" pitchFamily="34" charset="0"/>
                        </a:rPr>
                        <a:t>Reconcile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solidFill>
                            <a:srgbClr val="1B1C1D"/>
                          </a:solidFill>
                          <a:effectLst/>
                          <a:latin typeface="Aptos Display" panose="020B0004020202020204" pitchFamily="34" charset="0"/>
                        </a:rPr>
                        <a:t>Comparison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0">
                        <a:buNone/>
                      </a:pPr>
                      <a:r>
                        <a:rPr lang="en-IN" sz="2000" b="1" dirty="0">
                          <a:solidFill>
                            <a:srgbClr val="1B1C1D"/>
                          </a:solidFill>
                          <a:effectLst/>
                          <a:latin typeface="Aptos Display" panose="020B0004020202020204" pitchFamily="34" charset="0"/>
                        </a:rPr>
                        <a:t>Impact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63911011"/>
                  </a:ext>
                </a:extLst>
              </a:tr>
              <a:tr h="466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Movement of goods from Principal to Job worker and Back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EWB Portal Vs Form ITC 04</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Tax Liability with penalty where goods are moved without e-way bill.</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Goods not returned as per E-way bill shall be considered deemed supply.</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54435498"/>
                  </a:ext>
                </a:extLst>
              </a:tr>
              <a:tr h="487542">
                <a:tc>
                  <a:txBody>
                    <a:bodyPr/>
                    <a:lstStyle/>
                    <a:p>
                      <a:pPr rtl="0">
                        <a:buNone/>
                      </a:pPr>
                      <a:r>
                        <a:rPr lang="en-US" sz="2000" b="0" kern="1200" dirty="0">
                          <a:solidFill>
                            <a:srgbClr val="1B1C1D"/>
                          </a:solidFill>
                          <a:effectLst/>
                          <a:latin typeface="Aptos Display" panose="020B0004020202020204" pitchFamily="34" charset="0"/>
                          <a:ea typeface="+mn-ea"/>
                          <a:cs typeface="+mn-cs"/>
                        </a:rPr>
                        <a:t>Distance Covered by Vehicle</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buNone/>
                      </a:pPr>
                      <a:r>
                        <a:rPr lang="en-US" sz="2000" b="0" kern="1200" dirty="0">
                          <a:solidFill>
                            <a:srgbClr val="1B1C1D"/>
                          </a:solidFill>
                          <a:effectLst/>
                          <a:latin typeface="Aptos Display" panose="020B0004020202020204" pitchFamily="34" charset="0"/>
                          <a:ea typeface="+mn-ea"/>
                          <a:cs typeface="+mn-cs"/>
                        </a:rPr>
                        <a:t>E-way Bill Vs Distance Actually covered by Vehicle (Tolls crossed)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1" dirty="0">
                          <a:solidFill>
                            <a:srgbClr val="1B1C1D"/>
                          </a:solidFill>
                          <a:effectLst/>
                          <a:latin typeface="Aptos Display" panose="020B0004020202020204" pitchFamily="34" charset="0"/>
                        </a:rPr>
                        <a:t>As per “Data Sharing Policy from National Transport Repository(NTR)” dated 18-08-2025 issued by Ministry of Road Transport and Highways, </a:t>
                      </a:r>
                      <a:r>
                        <a:rPr lang="en-IN" sz="2000" b="0" dirty="0">
                          <a:solidFill>
                            <a:srgbClr val="1B1C1D"/>
                          </a:solidFill>
                          <a:effectLst/>
                          <a:latin typeface="Aptos Display" panose="020B0004020202020204" pitchFamily="34" charset="0"/>
                        </a:rPr>
                        <a:t>any data can be shared with other government departments on request. </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Thus any inconsistency in kms travelled as per waybill and Tolls actually crossed by the vehicle shall invite suspicion</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82903132"/>
                  </a:ext>
                </a:extLst>
              </a:tr>
              <a:tr h="487542">
                <a:tc>
                  <a:txBody>
                    <a:bodyPr/>
                    <a:lstStyle/>
                    <a:p>
                      <a:pPr rtl="0">
                        <a:buNone/>
                      </a:pPr>
                      <a:r>
                        <a:rPr lang="en-US" sz="2000" b="0" kern="1200" dirty="0">
                          <a:solidFill>
                            <a:srgbClr val="1B1C1D"/>
                          </a:solidFill>
                          <a:effectLst/>
                          <a:latin typeface="Aptos Display" panose="020B0004020202020204" pitchFamily="34" charset="0"/>
                          <a:ea typeface="+mn-ea"/>
                          <a:cs typeface="+mn-cs"/>
                        </a:rPr>
                        <a:t>Inward movement of Goods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buNone/>
                      </a:pPr>
                      <a:r>
                        <a:rPr lang="en-US" sz="2000" b="0" kern="1200" dirty="0">
                          <a:solidFill>
                            <a:srgbClr val="1B1C1D"/>
                          </a:solidFill>
                          <a:effectLst/>
                          <a:latin typeface="Aptos Display" panose="020B0004020202020204" pitchFamily="34" charset="0"/>
                          <a:ea typeface="+mn-ea"/>
                          <a:cs typeface="+mn-cs"/>
                        </a:rPr>
                        <a:t>GSTR 2A Vs EWB Portal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Denial of ITC u/s 16(2)(b) with penalty where EWB not found against Invoice </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Penalty where only EWB has been generated, whereas goods have not been received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42435918"/>
                  </a:ext>
                </a:extLst>
              </a:tr>
            </a:tbl>
          </a:graphicData>
        </a:graphic>
      </p:graphicFrame>
      <p:sp>
        <p:nvSpPr>
          <p:cNvPr id="9" name="TextBox 8">
            <a:extLst>
              <a:ext uri="{FF2B5EF4-FFF2-40B4-BE49-F238E27FC236}">
                <a16:creationId xmlns:a16="http://schemas.microsoft.com/office/drawing/2014/main" id="{27E1E652-30DB-4E17-AD74-6CF2CB3CC6D0}"/>
              </a:ext>
            </a:extLst>
          </p:cNvPr>
          <p:cNvSpPr txBox="1"/>
          <p:nvPr/>
        </p:nvSpPr>
        <p:spPr>
          <a:xfrm>
            <a:off x="925551" y="1248285"/>
            <a:ext cx="7315200" cy="461665"/>
          </a:xfrm>
          <a:prstGeom prst="rect">
            <a:avLst/>
          </a:prstGeom>
          <a:noFill/>
        </p:spPr>
        <p:txBody>
          <a:bodyPr wrap="square">
            <a:spAutoFit/>
          </a:bodyPr>
          <a:lstStyle/>
          <a:p>
            <a:r>
              <a:rPr lang="en-IN" sz="2400" b="1" dirty="0">
                <a:latin typeface="Aptos Display" panose="020B0004020202020204" pitchFamily="34" charset="0"/>
              </a:rPr>
              <a:t>GST Portal Vs E-way Bill Portal </a:t>
            </a:r>
          </a:p>
        </p:txBody>
      </p:sp>
    </p:spTree>
    <p:extLst>
      <p:ext uri="{BB962C8B-B14F-4D97-AF65-F5344CB8AC3E}">
        <p14:creationId xmlns:p14="http://schemas.microsoft.com/office/powerpoint/2010/main" val="132817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C623-031F-B224-ECF0-484A432754BD}"/>
              </a:ext>
            </a:extLst>
          </p:cNvPr>
          <p:cNvSpPr>
            <a:spLocks noGrp="1"/>
          </p:cNvSpPr>
          <p:nvPr>
            <p:ph type="title"/>
          </p:nvPr>
        </p:nvSpPr>
        <p:spPr/>
        <p:txBody>
          <a:bodyPr>
            <a:normAutofit/>
          </a:bodyPr>
          <a:lstStyle/>
          <a:p>
            <a:r>
              <a:rPr lang="en-IN" sz="2880" dirty="0"/>
              <a:t>Para 3.2: C.B.I. &amp; C. Instruction No. 5/2023-GST, dated 13-12-2023</a:t>
            </a:r>
          </a:p>
        </p:txBody>
      </p:sp>
      <p:sp>
        <p:nvSpPr>
          <p:cNvPr id="3" name="Content Placeholder 2">
            <a:extLst>
              <a:ext uri="{FF2B5EF4-FFF2-40B4-BE49-F238E27FC236}">
                <a16:creationId xmlns:a16="http://schemas.microsoft.com/office/drawing/2014/main" id="{5B282A09-1D4D-C62E-3AD7-00056D7AA56B}"/>
              </a:ext>
            </a:extLst>
          </p:cNvPr>
          <p:cNvSpPr>
            <a:spLocks noGrp="1"/>
          </p:cNvSpPr>
          <p:nvPr>
            <p:ph idx="1"/>
          </p:nvPr>
        </p:nvSpPr>
        <p:spPr/>
        <p:txBody>
          <a:bodyPr>
            <a:normAutofit lnSpcReduction="10000"/>
          </a:bodyPr>
          <a:lstStyle/>
          <a:p>
            <a:r>
              <a:rPr lang="en-US" dirty="0"/>
              <a:t>3.2 In this regard, Section 74(1) of CGST Act reads as follows :</a:t>
            </a:r>
          </a:p>
          <a:p>
            <a:r>
              <a:rPr lang="en-US" dirty="0"/>
              <a:t>“(1) Where it appears to the proper officer that any tax has not been paid or short paid or erroneously refunded or where input tax credit has been wrongly availed or utilized by reason of fraud, or any </a:t>
            </a:r>
            <a:r>
              <a:rPr lang="en-US" dirty="0" err="1"/>
              <a:t>wilful</a:t>
            </a:r>
            <a:r>
              <a:rPr lang="en-US" dirty="0"/>
              <a:t>-misstatement or suppression of facts to evade tax,” </a:t>
            </a:r>
          </a:p>
          <a:p>
            <a:endParaRPr lang="en-US" dirty="0"/>
          </a:p>
          <a:p>
            <a:r>
              <a:rPr lang="en-US" dirty="0"/>
              <a:t>3.3 From the perusal of wording of Section 74(1) of CGST Act, it is evident that Section 74(1) can be invoked only in cases where there is a fraud or </a:t>
            </a:r>
            <a:r>
              <a:rPr lang="en-US" dirty="0" err="1"/>
              <a:t>wilful</a:t>
            </a:r>
            <a:r>
              <a:rPr lang="en-US" dirty="0"/>
              <a:t> misstatement or suppression of facts to evade tax on the part of the said taxpayer. </a:t>
            </a:r>
            <a:r>
              <a:rPr lang="en-US" u="sng" dirty="0"/>
              <a:t>Section 74(1) cannot be invoked merely on account of non-payment of GST, without specific element of fraud or </a:t>
            </a:r>
            <a:r>
              <a:rPr lang="en-US" u="sng" dirty="0" err="1"/>
              <a:t>wilful</a:t>
            </a:r>
            <a:r>
              <a:rPr lang="en-US" u="sng" dirty="0"/>
              <a:t> misstatement or suppression of facts to evade tax. Therefore, only in the cases where the investigation indicates that there is material evidence of fraud or </a:t>
            </a:r>
            <a:r>
              <a:rPr lang="en-US" u="sng" dirty="0" err="1"/>
              <a:t>wilful</a:t>
            </a:r>
            <a:r>
              <a:rPr lang="en-US" u="sng" dirty="0"/>
              <a:t> misstatement or suppression of fact to evade tax on the part of the taxpayer, provisions of Section 74(1) of CGST Act may be invoked for issuance of show cause notice, and such evidence should also be made a part of the show cause notice.</a:t>
            </a:r>
          </a:p>
          <a:p>
            <a:endParaRPr lang="en-US" dirty="0"/>
          </a:p>
          <a:p>
            <a:endParaRPr lang="en-IN" dirty="0"/>
          </a:p>
        </p:txBody>
      </p:sp>
      <p:sp>
        <p:nvSpPr>
          <p:cNvPr id="4" name="Footer Placeholder 3">
            <a:extLst>
              <a:ext uri="{FF2B5EF4-FFF2-40B4-BE49-F238E27FC236}">
                <a16:creationId xmlns:a16="http://schemas.microsoft.com/office/drawing/2014/main" id="{59C7D3F6-43E0-5E3B-6BC9-0D6EA2B4C467}"/>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546FF320-D121-9DC2-AFFB-12A1526CA032}"/>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11</a:t>
            </a:fld>
            <a:endParaRPr lang="en-IN">
              <a:solidFill>
                <a:srgbClr val="514843">
                  <a:lumMod val="75000"/>
                </a:srgbClr>
              </a:solidFill>
              <a:latin typeface="Calibri"/>
            </a:endParaRPr>
          </a:p>
        </p:txBody>
      </p:sp>
    </p:spTree>
    <p:extLst>
      <p:ext uri="{BB962C8B-B14F-4D97-AF65-F5344CB8AC3E}">
        <p14:creationId xmlns:p14="http://schemas.microsoft.com/office/powerpoint/2010/main" val="296112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35397-AABC-1889-9855-AD46C79D998E}"/>
              </a:ext>
            </a:extLst>
          </p:cNvPr>
          <p:cNvSpPr>
            <a:spLocks noGrp="1"/>
          </p:cNvSpPr>
          <p:nvPr>
            <p:ph type="title"/>
          </p:nvPr>
        </p:nvSpPr>
        <p:spPr/>
        <p:txBody>
          <a:bodyPr/>
          <a:lstStyle/>
          <a:p>
            <a:r>
              <a:rPr lang="en-IN" dirty="0"/>
              <a:t>Malik Traders vs State of UP</a:t>
            </a:r>
          </a:p>
        </p:txBody>
      </p:sp>
      <p:sp>
        <p:nvSpPr>
          <p:cNvPr id="3" name="Content Placeholder 2">
            <a:extLst>
              <a:ext uri="{FF2B5EF4-FFF2-40B4-BE49-F238E27FC236}">
                <a16:creationId xmlns:a16="http://schemas.microsoft.com/office/drawing/2014/main" id="{6CFC2A5C-634A-0CE5-69A1-16CE2ED946CA}"/>
              </a:ext>
            </a:extLst>
          </p:cNvPr>
          <p:cNvSpPr>
            <a:spLocks noGrp="1"/>
          </p:cNvSpPr>
          <p:nvPr>
            <p:ph idx="1"/>
          </p:nvPr>
        </p:nvSpPr>
        <p:spPr/>
        <p:txBody>
          <a:bodyPr/>
          <a:lstStyle/>
          <a:p>
            <a:r>
              <a:rPr lang="en-US" dirty="0"/>
              <a:t>The court held that producing </a:t>
            </a:r>
          </a:p>
          <a:p>
            <a:pPr lvl="1"/>
            <a:r>
              <a:rPr lang="en-US" dirty="0"/>
              <a:t>tax invoices, </a:t>
            </a:r>
          </a:p>
          <a:p>
            <a:pPr lvl="1"/>
            <a:r>
              <a:rPr lang="en-US" dirty="0"/>
              <a:t>e-way bills,</a:t>
            </a:r>
          </a:p>
          <a:p>
            <a:pPr lvl="1"/>
            <a:r>
              <a:rPr lang="en-US" dirty="0"/>
              <a:t> GR records, and </a:t>
            </a:r>
          </a:p>
          <a:p>
            <a:pPr lvl="1"/>
            <a:r>
              <a:rPr lang="en-US" dirty="0"/>
              <a:t>proof of payment, </a:t>
            </a:r>
          </a:p>
          <a:p>
            <a:pPr marL="548640" lvl="1" indent="0">
              <a:buNone/>
            </a:pPr>
            <a:r>
              <a:rPr lang="en-US" dirty="0"/>
              <a:t>while important, was insufficient to establish the legitimacy of the transactions. </a:t>
            </a:r>
          </a:p>
          <a:p>
            <a:r>
              <a:rPr lang="en-US" dirty="0"/>
              <a:t>Specific details such as </a:t>
            </a:r>
          </a:p>
          <a:p>
            <a:pPr lvl="1"/>
            <a:r>
              <a:rPr lang="en-US" dirty="0"/>
              <a:t>vehicle numbers used for transportation,</a:t>
            </a:r>
          </a:p>
          <a:p>
            <a:pPr lvl="1"/>
            <a:r>
              <a:rPr lang="en-US" dirty="0"/>
              <a:t> payment of freight charges, </a:t>
            </a:r>
          </a:p>
          <a:p>
            <a:pPr lvl="1"/>
            <a:r>
              <a:rPr lang="en-US" dirty="0"/>
              <a:t>acknowledgment of goods delivery, and </a:t>
            </a:r>
          </a:p>
          <a:p>
            <a:pPr lvl="1"/>
            <a:r>
              <a:rPr lang="en-US" dirty="0"/>
              <a:t>Toll Receipts</a:t>
            </a:r>
          </a:p>
          <a:p>
            <a:pPr marL="548640" lvl="1" indent="0">
              <a:buNone/>
            </a:pPr>
            <a:r>
              <a:rPr lang="en-US" dirty="0"/>
              <a:t> were deemed necessary to support their claim for input tax credit.</a:t>
            </a:r>
          </a:p>
          <a:p>
            <a:endParaRPr lang="en-US" dirty="0"/>
          </a:p>
        </p:txBody>
      </p:sp>
      <p:sp>
        <p:nvSpPr>
          <p:cNvPr id="4" name="Footer Placeholder 3">
            <a:extLst>
              <a:ext uri="{FF2B5EF4-FFF2-40B4-BE49-F238E27FC236}">
                <a16:creationId xmlns:a16="http://schemas.microsoft.com/office/drawing/2014/main" id="{0F2C0479-FF5B-6526-2E61-04D85B14F2DE}"/>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92E303F6-3BDE-B774-164E-0F098F6E7443}"/>
              </a:ext>
            </a:extLst>
          </p:cNvPr>
          <p:cNvSpPr>
            <a:spLocks noGrp="1"/>
          </p:cNvSpPr>
          <p:nvPr>
            <p:ph type="sldNum" sz="quarter" idx="12"/>
          </p:nvPr>
        </p:nvSpPr>
        <p:spPr/>
        <p:txBody>
          <a:bodyPr/>
          <a:lstStyle/>
          <a:p>
            <a:fld id="{0FF54DE5-C571-48E8-A5BC-B369434E2F44}" type="slidenum">
              <a:rPr lang="en-IN" smtClean="0"/>
              <a:t>110</a:t>
            </a:fld>
            <a:endParaRPr lang="en-IN"/>
          </a:p>
        </p:txBody>
      </p:sp>
    </p:spTree>
    <p:extLst>
      <p:ext uri="{BB962C8B-B14F-4D97-AF65-F5344CB8AC3E}">
        <p14:creationId xmlns:p14="http://schemas.microsoft.com/office/powerpoint/2010/main" val="404271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654A-4BF4-4B06-844B-B60BC44E1A2F}"/>
              </a:ext>
            </a:extLst>
          </p:cNvPr>
          <p:cNvSpPr>
            <a:spLocks noGrp="1"/>
          </p:cNvSpPr>
          <p:nvPr>
            <p:ph type="title"/>
          </p:nvPr>
        </p:nvSpPr>
        <p:spPr/>
        <p:txBody>
          <a:bodyPr/>
          <a:lstStyle/>
          <a:p>
            <a:r>
              <a:rPr lang="en-IN" dirty="0"/>
              <a:t>Movement of Goods</a:t>
            </a:r>
          </a:p>
        </p:txBody>
      </p:sp>
      <p:sp>
        <p:nvSpPr>
          <p:cNvPr id="3" name="Content Placeholder 2">
            <a:extLst>
              <a:ext uri="{FF2B5EF4-FFF2-40B4-BE49-F238E27FC236}">
                <a16:creationId xmlns:a16="http://schemas.microsoft.com/office/drawing/2014/main" id="{00CDD87C-EEFA-4225-98E9-659495DEC6D3}"/>
              </a:ext>
            </a:extLst>
          </p:cNvPr>
          <p:cNvSpPr>
            <a:spLocks noGrp="1"/>
          </p:cNvSpPr>
          <p:nvPr>
            <p:ph idx="1"/>
          </p:nvPr>
        </p:nvSpPr>
        <p:spPr/>
        <p:txBody>
          <a:bodyPr/>
          <a:lstStyle/>
          <a:p>
            <a:r>
              <a:rPr lang="en-IN" dirty="0"/>
              <a:t>Goods in Transit- Whether ITC claimed ? (Condition of receipt of goods fulfilled?)</a:t>
            </a:r>
          </a:p>
          <a:p>
            <a:r>
              <a:rPr lang="en-IN" dirty="0"/>
              <a:t>Goods sent on Job Work- Whether returned back within 1 / 3 years ?</a:t>
            </a:r>
          </a:p>
          <a:p>
            <a:pPr lvl="1"/>
            <a:r>
              <a:rPr lang="en-IN" dirty="0"/>
              <a:t>Filing of ITC-04 </a:t>
            </a:r>
          </a:p>
          <a:p>
            <a:pPr lvl="1"/>
            <a:r>
              <a:rPr lang="en-IN" dirty="0"/>
              <a:t>Apply for extension if required</a:t>
            </a:r>
          </a:p>
          <a:p>
            <a:r>
              <a:rPr lang="en-IN" dirty="0"/>
              <a:t>Goods sent on approval – Whether returned back within 6 months?</a:t>
            </a:r>
          </a:p>
          <a:p>
            <a:r>
              <a:rPr lang="en-IN" dirty="0"/>
              <a:t>Goods lying at a premises not added in the RC- Whether deemed supply?</a:t>
            </a:r>
          </a:p>
          <a:p>
            <a:endParaRPr lang="en-IN" dirty="0"/>
          </a:p>
          <a:p>
            <a:pPr marL="0" indent="0">
              <a:buNone/>
            </a:pPr>
            <a:endParaRPr lang="en-IN" dirty="0"/>
          </a:p>
          <a:p>
            <a:endParaRPr lang="en-IN" dirty="0"/>
          </a:p>
        </p:txBody>
      </p:sp>
      <p:sp>
        <p:nvSpPr>
          <p:cNvPr id="4" name="Footer Placeholder 3">
            <a:extLst>
              <a:ext uri="{FF2B5EF4-FFF2-40B4-BE49-F238E27FC236}">
                <a16:creationId xmlns:a16="http://schemas.microsoft.com/office/drawing/2014/main" id="{E60086A8-4195-43F2-949C-F9498A065A11}"/>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7E8EEAB3-D371-4739-A757-B84228674771}"/>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111</a:t>
            </a:fld>
            <a:endParaRPr lang="en-IN">
              <a:solidFill>
                <a:srgbClr val="514843">
                  <a:lumMod val="75000"/>
                </a:srgbClr>
              </a:solidFill>
              <a:latin typeface="Calibri"/>
            </a:endParaRPr>
          </a:p>
        </p:txBody>
      </p:sp>
    </p:spTree>
    <p:extLst>
      <p:ext uri="{BB962C8B-B14F-4D97-AF65-F5344CB8AC3E}">
        <p14:creationId xmlns:p14="http://schemas.microsoft.com/office/powerpoint/2010/main" val="187494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37E4D-0FF1-8F60-1760-0B1507BCC66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35244E2-BBAD-3A75-3E70-067EF057B63E}"/>
              </a:ext>
            </a:extLst>
          </p:cNvPr>
          <p:cNvSpPr/>
          <p:nvPr/>
        </p:nvSpPr>
        <p:spPr>
          <a:xfrm>
            <a:off x="925551" y="531733"/>
            <a:ext cx="13077390" cy="839867"/>
          </a:xfrm>
          <a:prstGeom prst="rect">
            <a:avLst/>
          </a:prstGeom>
          <a:noFill/>
          <a:ln/>
        </p:spPr>
        <p:txBody>
          <a:bodyPr wrap="square" lIns="0" tIns="0" rIns="0" bIns="0" rtlCol="0" anchor="t"/>
          <a:lstStyle/>
          <a:p>
            <a:pPr>
              <a:lnSpc>
                <a:spcPts val="4850"/>
              </a:lnSpc>
            </a:pPr>
            <a:r>
              <a:rPr lang="en-US" sz="4800" b="1" dirty="0">
                <a:solidFill>
                  <a:schemeClr val="accent2">
                    <a:lumMod val="75000"/>
                  </a:schemeClr>
                </a:solidFill>
                <a:latin typeface="HP Simplified Jpan" panose="020B0500000000000000" pitchFamily="34" charset="-128"/>
                <a:ea typeface="HP Simplified Jpan" panose="020B0500000000000000" pitchFamily="34" charset="-128"/>
              </a:rPr>
              <a:t>Reconciliation is the First Line of Defense!</a:t>
            </a:r>
          </a:p>
        </p:txBody>
      </p:sp>
      <p:graphicFrame>
        <p:nvGraphicFramePr>
          <p:cNvPr id="4" name="Table 3">
            <a:extLst>
              <a:ext uri="{FF2B5EF4-FFF2-40B4-BE49-F238E27FC236}">
                <a16:creationId xmlns:a16="http://schemas.microsoft.com/office/drawing/2014/main" id="{D5E29797-F6A1-AA18-54A7-B7F69917A016}"/>
              </a:ext>
            </a:extLst>
          </p:cNvPr>
          <p:cNvGraphicFramePr>
            <a:graphicFrameLocks noGrp="1"/>
          </p:cNvGraphicFramePr>
          <p:nvPr/>
        </p:nvGraphicFramePr>
        <p:xfrm>
          <a:off x="880944" y="1863634"/>
          <a:ext cx="12434461" cy="6330537"/>
        </p:xfrm>
        <a:graphic>
          <a:graphicData uri="http://schemas.openxmlformats.org/drawingml/2006/table">
            <a:tbl>
              <a:tblPr/>
              <a:tblGrid>
                <a:gridCol w="2672211">
                  <a:extLst>
                    <a:ext uri="{9D8B030D-6E8A-4147-A177-3AD203B41FA5}">
                      <a16:colId xmlns:a16="http://schemas.microsoft.com/office/drawing/2014/main" val="3406006170"/>
                    </a:ext>
                  </a:extLst>
                </a:gridCol>
                <a:gridCol w="2672211">
                  <a:extLst>
                    <a:ext uri="{9D8B030D-6E8A-4147-A177-3AD203B41FA5}">
                      <a16:colId xmlns:a16="http://schemas.microsoft.com/office/drawing/2014/main" val="2790677693"/>
                    </a:ext>
                  </a:extLst>
                </a:gridCol>
                <a:gridCol w="7090039">
                  <a:extLst>
                    <a:ext uri="{9D8B030D-6E8A-4147-A177-3AD203B41FA5}">
                      <a16:colId xmlns:a16="http://schemas.microsoft.com/office/drawing/2014/main" val="2250847954"/>
                    </a:ext>
                  </a:extLst>
                </a:gridCol>
              </a:tblGrid>
              <a:tr h="566057">
                <a:tc>
                  <a:txBody>
                    <a:bodyPr/>
                    <a:lstStyle/>
                    <a:p>
                      <a:pPr rtl="0">
                        <a:buNone/>
                      </a:pPr>
                      <a:r>
                        <a:rPr lang="en-IN" sz="2000" b="1" dirty="0">
                          <a:solidFill>
                            <a:srgbClr val="1B1C1D"/>
                          </a:solidFill>
                          <a:effectLst/>
                          <a:latin typeface="Aptos Display" panose="020B0004020202020204" pitchFamily="34" charset="0"/>
                        </a:rPr>
                        <a:t>Reconcile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solidFill>
                            <a:srgbClr val="1B1C1D"/>
                          </a:solidFill>
                          <a:effectLst/>
                          <a:latin typeface="Aptos Display" panose="020B0004020202020204" pitchFamily="34" charset="0"/>
                        </a:rPr>
                        <a:t>Comparison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0">
                        <a:buNone/>
                      </a:pPr>
                      <a:r>
                        <a:rPr lang="en-IN" sz="2000" b="1" dirty="0">
                          <a:solidFill>
                            <a:srgbClr val="1B1C1D"/>
                          </a:solidFill>
                          <a:effectLst/>
                          <a:latin typeface="Aptos Display" panose="020B0004020202020204" pitchFamily="34" charset="0"/>
                        </a:rPr>
                        <a:t>Impact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63911011"/>
                  </a:ext>
                </a:extLst>
              </a:tr>
              <a:tr h="466927">
                <a:tc>
                  <a:txBody>
                    <a:bodyPr/>
                    <a:lstStyle/>
                    <a:p>
                      <a:pPr marL="0" algn="l" defTabSz="914400" rtl="0" eaLnBrk="1" latinLnBrk="0" hangingPunct="1">
                        <a:buNone/>
                      </a:pPr>
                      <a:r>
                        <a:rPr lang="en-US" sz="2000" kern="1200" dirty="0">
                          <a:solidFill>
                            <a:schemeClr val="tx1"/>
                          </a:solidFill>
                          <a:latin typeface="+mn-lt"/>
                          <a:ea typeface="+mn-ea"/>
                          <a:cs typeface="+mn-cs"/>
                        </a:rPr>
                        <a:t>TDS/TCS deducted Vs Invoice raised by </a:t>
                      </a:r>
                      <a:r>
                        <a:rPr lang="en-US" sz="2000" kern="1200" dirty="0" err="1">
                          <a:solidFill>
                            <a:schemeClr val="tx1"/>
                          </a:solidFill>
                          <a:latin typeface="+mn-lt"/>
                          <a:ea typeface="+mn-ea"/>
                          <a:cs typeface="+mn-cs"/>
                        </a:rPr>
                        <a:t>Deductee</a:t>
                      </a:r>
                      <a:r>
                        <a:rPr lang="en-US" sz="2000" kern="1200" dirty="0">
                          <a:solidFill>
                            <a:schemeClr val="tx1"/>
                          </a:solidFill>
                          <a:latin typeface="+mn-lt"/>
                          <a:ea typeface="+mn-ea"/>
                          <a:cs typeface="+mn-cs"/>
                        </a:rPr>
                        <a: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buNone/>
                      </a:pPr>
                      <a:r>
                        <a:rPr lang="en-US" dirty="0"/>
                        <a:t>GSTR 1 Vs TDS/TCS credit received or accepted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US" sz="2000" b="0" dirty="0">
                          <a:solidFill>
                            <a:srgbClr val="1B1C1D"/>
                          </a:solidFill>
                          <a:effectLst/>
                          <a:latin typeface="Aptos Display" panose="020B0004020202020204" pitchFamily="34" charset="0"/>
                        </a:rPr>
                        <a:t>Additional Liability if one to one correlation not established </a:t>
                      </a:r>
                    </a:p>
                    <a:p>
                      <a:pPr marL="342900" indent="-342900" rtl="0">
                        <a:buFont typeface="Arial" panose="020B0604020202020204" pitchFamily="34" charset="0"/>
                        <a:buChar char="•"/>
                      </a:pPr>
                      <a:r>
                        <a:rPr lang="en-US" sz="2000" b="0" dirty="0">
                          <a:solidFill>
                            <a:srgbClr val="1B1C1D"/>
                          </a:solidFill>
                          <a:effectLst/>
                          <a:latin typeface="Aptos Display" panose="020B0004020202020204" pitchFamily="34" charset="0"/>
                        </a:rPr>
                        <a:t>Erroneous acceptance of excess credit received may invoke cash liability with interest.</a:t>
                      </a:r>
                      <a:endParaRPr lang="en-IN" sz="2000" b="0"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54435498"/>
                  </a:ext>
                </a:extLst>
              </a:tr>
              <a:tr h="487542">
                <a:tc>
                  <a:txBody>
                    <a:bodyPr/>
                    <a:lstStyle/>
                    <a:p>
                      <a:pPr rtl="0">
                        <a:buNone/>
                      </a:pPr>
                      <a:r>
                        <a:rPr lang="en-US" sz="2000" b="0" kern="1200" dirty="0">
                          <a:solidFill>
                            <a:srgbClr val="1B1C1D"/>
                          </a:solidFill>
                          <a:effectLst/>
                          <a:latin typeface="Aptos Display" panose="020B0004020202020204" pitchFamily="34" charset="0"/>
                          <a:ea typeface="+mn-ea"/>
                          <a:cs typeface="+mn-cs"/>
                        </a:rPr>
                        <a:t>Period of TDS Deposit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buNone/>
                      </a:pPr>
                      <a:r>
                        <a:rPr lang="en-US" sz="2000" dirty="0"/>
                        <a:t>GSTR 1 Vs GSTR 3B Vs TDS/ TCS Credit received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rgbClr val="1B1C1D"/>
                          </a:solidFill>
                          <a:effectLst/>
                          <a:latin typeface="Aptos Display" panose="020B0004020202020204" pitchFamily="34" charset="0"/>
                        </a:rPr>
                        <a:t>Difference due to Time of Supply and Payment Cycle by the </a:t>
                      </a:r>
                      <a:r>
                        <a:rPr lang="en-US" sz="2000" b="0" dirty="0" err="1">
                          <a:solidFill>
                            <a:srgbClr val="1B1C1D"/>
                          </a:solidFill>
                          <a:effectLst/>
                          <a:latin typeface="Aptos Display" panose="020B0004020202020204" pitchFamily="34" charset="0"/>
                        </a:rPr>
                        <a:t>deductor</a:t>
                      </a:r>
                      <a:r>
                        <a:rPr lang="en-US" sz="2000" b="0" dirty="0">
                          <a:solidFill>
                            <a:srgbClr val="1B1C1D"/>
                          </a:solidFill>
                          <a:effectLst/>
                          <a:latin typeface="Aptos Display" panose="020B00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rgbClr val="1B1C1D"/>
                          </a:solidFill>
                          <a:effectLst/>
                          <a:latin typeface="Aptos Display" panose="020B0004020202020204" pitchFamily="34" charset="0"/>
                        </a:rPr>
                        <a:t>Usually, tax liability is discharged by the </a:t>
                      </a:r>
                      <a:r>
                        <a:rPr lang="en-US" sz="2000" b="0" dirty="0" err="1">
                          <a:solidFill>
                            <a:srgbClr val="1B1C1D"/>
                          </a:solidFill>
                          <a:effectLst/>
                          <a:latin typeface="Aptos Display" panose="020B0004020202020204" pitchFamily="34" charset="0"/>
                        </a:rPr>
                        <a:t>deductee</a:t>
                      </a:r>
                      <a:r>
                        <a:rPr lang="en-US" sz="2000" b="0" dirty="0">
                          <a:solidFill>
                            <a:srgbClr val="1B1C1D"/>
                          </a:solidFill>
                          <a:effectLst/>
                          <a:latin typeface="Aptos Display" panose="020B0004020202020204" pitchFamily="34" charset="0"/>
                        </a:rPr>
                        <a:t> first, whereas payment is received in the later months.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rgbClr val="1B1C1D"/>
                          </a:solidFill>
                          <a:effectLst/>
                          <a:latin typeface="Aptos Display" panose="020B0004020202020204" pitchFamily="34" charset="0"/>
                        </a:rPr>
                        <a:t>This mismatch in time period creates discrepancy in departmental reports. </a:t>
                      </a:r>
                    </a:p>
                    <a:p>
                      <a:pPr marL="0" indent="0" rtl="0">
                        <a:buFont typeface="Arial" panose="020B0604020202020204" pitchFamily="34" charset="0"/>
                        <a:buNone/>
                      </a:pPr>
                      <a:endParaRPr lang="en-IN" sz="2000" b="0"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82903132"/>
                  </a:ext>
                </a:extLst>
              </a:tr>
              <a:tr h="74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ptos Display" panose="020B0004020202020204" pitchFamily="34" charset="0"/>
                        </a:rPr>
                        <a:t>Rate and Value at which TDS is being deducted </a:t>
                      </a:r>
                      <a:endParaRPr lang="en-IN" sz="2000" dirty="0">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ptos Display" panose="020B0004020202020204" pitchFamily="34" charset="0"/>
                        </a:rPr>
                        <a:t>GSTR 1 Vs TDS credit received </a:t>
                      </a:r>
                      <a:endParaRPr lang="en-IN" sz="2000" dirty="0">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US" sz="2000" b="0" dirty="0">
                          <a:solidFill>
                            <a:srgbClr val="1B1C1D"/>
                          </a:solidFill>
                          <a:effectLst/>
                          <a:latin typeface="Aptos Display" panose="020B0004020202020204" pitchFamily="34" charset="0"/>
                        </a:rPr>
                        <a:t>It has been observed in many cases that TDS is being deducted on Invoice Value instead of Taxable value causing discrepancy in system generated reports for Department’s perusal </a:t>
                      </a:r>
                      <a:endParaRPr lang="en-IN" sz="2000" b="0"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66984780"/>
                  </a:ext>
                </a:extLst>
              </a:tr>
              <a:tr h="148045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kern="1200" dirty="0">
                          <a:solidFill>
                            <a:schemeClr val="tx1"/>
                          </a:solidFill>
                          <a:latin typeface="Aptos Display" panose="020B0004020202020204" pitchFamily="34" charset="0"/>
                          <a:ea typeface="+mn-ea"/>
                          <a:cs typeface="+mn-cs"/>
                        </a:rPr>
                        <a:t>Note : GSTIN has now enabled the functionality for invoice-wise reporting in GSTR-7 from September 2025 tax period. The update shall address the variances due to time lag. </a:t>
                      </a:r>
                      <a:br>
                        <a:rPr lang="en-US" sz="2000" b="1" i="1" kern="1200" dirty="0">
                          <a:solidFill>
                            <a:schemeClr val="tx1"/>
                          </a:solidFill>
                          <a:latin typeface="Aptos Display" panose="020B0004020202020204" pitchFamily="34" charset="0"/>
                          <a:ea typeface="+mn-ea"/>
                          <a:cs typeface="+mn-cs"/>
                        </a:rPr>
                      </a:br>
                      <a:r>
                        <a:rPr lang="en-IN" sz="2000" b="1" i="1" kern="1200" dirty="0">
                          <a:solidFill>
                            <a:schemeClr val="tx1"/>
                          </a:solidFill>
                          <a:latin typeface="Aptos Display" panose="020B0004020202020204" pitchFamily="34" charset="0"/>
                          <a:ea typeface="+mn-ea"/>
                          <a:cs typeface="+mn-cs"/>
                        </a:rPr>
                        <a:t>N. No. 09/2025 – CT dated 11.02.2025</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dirty="0">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342900" indent="-342900" rtl="0">
                        <a:buFont typeface="Arial" panose="020B0604020202020204" pitchFamily="34" charset="0"/>
                        <a:buChar char="•"/>
                      </a:pPr>
                      <a:endParaRPr lang="en-IN" sz="2000" b="0"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18130832"/>
                  </a:ext>
                </a:extLst>
              </a:tr>
            </a:tbl>
          </a:graphicData>
        </a:graphic>
      </p:graphicFrame>
      <p:sp>
        <p:nvSpPr>
          <p:cNvPr id="9" name="TextBox 8">
            <a:extLst>
              <a:ext uri="{FF2B5EF4-FFF2-40B4-BE49-F238E27FC236}">
                <a16:creationId xmlns:a16="http://schemas.microsoft.com/office/drawing/2014/main" id="{0DF3D0F8-0AEB-C156-4DEC-C0A371E4A419}"/>
              </a:ext>
            </a:extLst>
          </p:cNvPr>
          <p:cNvSpPr txBox="1"/>
          <p:nvPr/>
        </p:nvSpPr>
        <p:spPr>
          <a:xfrm>
            <a:off x="925551" y="1248285"/>
            <a:ext cx="7315200" cy="461665"/>
          </a:xfrm>
          <a:prstGeom prst="rect">
            <a:avLst/>
          </a:prstGeom>
          <a:noFill/>
        </p:spPr>
        <p:txBody>
          <a:bodyPr wrap="square">
            <a:spAutoFit/>
          </a:bodyPr>
          <a:lstStyle/>
          <a:p>
            <a:r>
              <a:rPr lang="en-IN" sz="2400" b="1" dirty="0">
                <a:latin typeface="Aptos Display" panose="020B0004020202020204" pitchFamily="34" charset="0"/>
              </a:rPr>
              <a:t>GSTR 7 of </a:t>
            </a:r>
            <a:r>
              <a:rPr lang="en-IN" sz="2400" b="1" dirty="0" err="1">
                <a:latin typeface="Aptos Display" panose="020B0004020202020204" pitchFamily="34" charset="0"/>
              </a:rPr>
              <a:t>Deductor</a:t>
            </a:r>
            <a:r>
              <a:rPr lang="en-IN" sz="2400" b="1" dirty="0">
                <a:latin typeface="Aptos Display" panose="020B0004020202020204" pitchFamily="34" charset="0"/>
              </a:rPr>
              <a:t>  Vs  GSTR 3B of </a:t>
            </a:r>
            <a:r>
              <a:rPr lang="en-IN" sz="2400" b="1" dirty="0" err="1">
                <a:latin typeface="Aptos Display" panose="020B0004020202020204" pitchFamily="34" charset="0"/>
              </a:rPr>
              <a:t>Deductee</a:t>
            </a:r>
            <a:endParaRPr lang="en-IN" sz="2400" b="1" dirty="0">
              <a:latin typeface="Aptos Display" panose="020B0004020202020204" pitchFamily="34" charset="0"/>
            </a:endParaRPr>
          </a:p>
        </p:txBody>
      </p:sp>
    </p:spTree>
    <p:extLst>
      <p:ext uri="{BB962C8B-B14F-4D97-AF65-F5344CB8AC3E}">
        <p14:creationId xmlns:p14="http://schemas.microsoft.com/office/powerpoint/2010/main" val="4681168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E142-8980-CDEE-70AD-3BEFE2E9966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CD01F05D-5AEA-B6BB-29C8-A77ACDA5B248}"/>
              </a:ext>
            </a:extLst>
          </p:cNvPr>
          <p:cNvSpPr/>
          <p:nvPr/>
        </p:nvSpPr>
        <p:spPr>
          <a:xfrm>
            <a:off x="925551" y="531733"/>
            <a:ext cx="13077390" cy="839867"/>
          </a:xfrm>
          <a:prstGeom prst="rect">
            <a:avLst/>
          </a:prstGeom>
          <a:noFill/>
          <a:ln/>
        </p:spPr>
        <p:txBody>
          <a:bodyPr wrap="square" lIns="0" tIns="0" rIns="0" bIns="0" rtlCol="0" anchor="t"/>
          <a:lstStyle/>
          <a:p>
            <a:pPr>
              <a:lnSpc>
                <a:spcPts val="4850"/>
              </a:lnSpc>
            </a:pPr>
            <a:r>
              <a:rPr lang="en-US" sz="4800" b="1" dirty="0">
                <a:solidFill>
                  <a:schemeClr val="accent2">
                    <a:lumMod val="75000"/>
                  </a:schemeClr>
                </a:solidFill>
                <a:latin typeface="HP Simplified Jpan" panose="020B0500000000000000" pitchFamily="34" charset="-128"/>
                <a:ea typeface="HP Simplified Jpan" panose="020B0500000000000000" pitchFamily="34" charset="-128"/>
              </a:rPr>
              <a:t>Reconciliation is the First Line of Defense!</a:t>
            </a:r>
          </a:p>
        </p:txBody>
      </p:sp>
      <p:graphicFrame>
        <p:nvGraphicFramePr>
          <p:cNvPr id="4" name="Table 3">
            <a:extLst>
              <a:ext uri="{FF2B5EF4-FFF2-40B4-BE49-F238E27FC236}">
                <a16:creationId xmlns:a16="http://schemas.microsoft.com/office/drawing/2014/main" id="{2FADF1C8-FBEE-0CF8-570E-0952312A30BE}"/>
              </a:ext>
            </a:extLst>
          </p:cNvPr>
          <p:cNvGraphicFramePr>
            <a:graphicFrameLocks noGrp="1"/>
          </p:cNvGraphicFramePr>
          <p:nvPr>
            <p:extLst>
              <p:ext uri="{D42A27DB-BD31-4B8C-83A1-F6EECF244321}">
                <p14:modId xmlns:p14="http://schemas.microsoft.com/office/powerpoint/2010/main" val="2597657541"/>
              </p:ext>
            </p:extLst>
          </p:nvPr>
        </p:nvGraphicFramePr>
        <p:xfrm>
          <a:off x="880944" y="1863634"/>
          <a:ext cx="12434461" cy="5656494"/>
        </p:xfrm>
        <a:graphic>
          <a:graphicData uri="http://schemas.openxmlformats.org/drawingml/2006/table">
            <a:tbl>
              <a:tblPr/>
              <a:tblGrid>
                <a:gridCol w="2672211">
                  <a:extLst>
                    <a:ext uri="{9D8B030D-6E8A-4147-A177-3AD203B41FA5}">
                      <a16:colId xmlns:a16="http://schemas.microsoft.com/office/drawing/2014/main" val="3406006170"/>
                    </a:ext>
                  </a:extLst>
                </a:gridCol>
                <a:gridCol w="2672211">
                  <a:extLst>
                    <a:ext uri="{9D8B030D-6E8A-4147-A177-3AD203B41FA5}">
                      <a16:colId xmlns:a16="http://schemas.microsoft.com/office/drawing/2014/main" val="2790677693"/>
                    </a:ext>
                  </a:extLst>
                </a:gridCol>
                <a:gridCol w="7090039">
                  <a:extLst>
                    <a:ext uri="{9D8B030D-6E8A-4147-A177-3AD203B41FA5}">
                      <a16:colId xmlns:a16="http://schemas.microsoft.com/office/drawing/2014/main" val="2250847954"/>
                    </a:ext>
                  </a:extLst>
                </a:gridCol>
              </a:tblGrid>
              <a:tr h="566057">
                <a:tc gridSpan="3">
                  <a:txBody>
                    <a:bodyPr/>
                    <a:lstStyle/>
                    <a:p>
                      <a:pPr algn="l" rtl="0">
                        <a:buNone/>
                      </a:pPr>
                      <a:r>
                        <a:rPr lang="en-IN" sz="2400" b="1" dirty="0">
                          <a:solidFill>
                            <a:srgbClr val="1B1C1D"/>
                          </a:solidFill>
                          <a:effectLst/>
                          <a:latin typeface="Aptos Display" panose="020B0004020202020204" pitchFamily="34" charset="0"/>
                        </a:rPr>
                        <a:t>Exports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b="1"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rtl="0">
                        <a:buNone/>
                      </a:pPr>
                      <a:endParaRPr lang="en-IN" sz="2000" b="1"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060925530"/>
                  </a:ext>
                </a:extLst>
              </a:tr>
              <a:tr h="566057">
                <a:tc>
                  <a:txBody>
                    <a:bodyPr/>
                    <a:lstStyle/>
                    <a:p>
                      <a:pPr rtl="0">
                        <a:buNone/>
                      </a:pPr>
                      <a:r>
                        <a:rPr lang="en-IN" sz="2000" b="1" dirty="0">
                          <a:solidFill>
                            <a:srgbClr val="1B1C1D"/>
                          </a:solidFill>
                          <a:effectLst/>
                          <a:latin typeface="Aptos Display" panose="020B0004020202020204" pitchFamily="34" charset="0"/>
                        </a:rPr>
                        <a:t>Reconcile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solidFill>
                            <a:srgbClr val="1B1C1D"/>
                          </a:solidFill>
                          <a:effectLst/>
                          <a:latin typeface="Aptos Display" panose="020B0004020202020204" pitchFamily="34" charset="0"/>
                        </a:rPr>
                        <a:t>Comparison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0">
                        <a:buNone/>
                      </a:pPr>
                      <a:r>
                        <a:rPr lang="en-IN" sz="2000" b="1" dirty="0">
                          <a:solidFill>
                            <a:srgbClr val="1B1C1D"/>
                          </a:solidFill>
                          <a:effectLst/>
                          <a:latin typeface="Aptos Display" panose="020B0004020202020204" pitchFamily="34" charset="0"/>
                        </a:rPr>
                        <a:t>Impact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63911011"/>
                  </a:ext>
                </a:extLst>
              </a:tr>
              <a:tr h="466927">
                <a:tc>
                  <a:txBody>
                    <a:bodyPr/>
                    <a:lstStyle/>
                    <a:p>
                      <a:pPr rtl="0">
                        <a:buNone/>
                      </a:pPr>
                      <a:r>
                        <a:rPr lang="en-US" sz="2000" dirty="0"/>
                        <a:t>Export of Goods with Payment </a:t>
                      </a:r>
                      <a:endParaRPr lang="en-US" sz="2000" b="1" kern="1200" dirty="0">
                        <a:solidFill>
                          <a:srgbClr val="1B1C1D"/>
                        </a:solidFill>
                        <a:effectLst/>
                        <a:latin typeface="Aptos Display" panose="020B0004020202020204" pitchFamily="34" charset="0"/>
                        <a:ea typeface="+mn-ea"/>
                        <a:cs typeface="+mn-cs"/>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buNone/>
                      </a:pPr>
                      <a:r>
                        <a:rPr lang="en-US" sz="1800" b="0" kern="1200" dirty="0">
                          <a:solidFill>
                            <a:srgbClr val="FF0000"/>
                          </a:solidFill>
                          <a:effectLst/>
                          <a:latin typeface="Aptos Display" panose="020B0004020202020204" pitchFamily="34" charset="0"/>
                          <a:ea typeface="+mn-ea"/>
                          <a:cs typeface="+mn-cs"/>
                        </a:rPr>
                        <a:t>GSTR 1 Vs Ice Gate IGST Validation Report Vs Realization in Foreign Currency  </a:t>
                      </a:r>
                      <a:endParaRPr 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Denial of IGST refund in case non-transmission due to errors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000" b="0" dirty="0">
                          <a:solidFill>
                            <a:srgbClr val="1B1C1D"/>
                          </a:solidFill>
                          <a:effectLst/>
                          <a:latin typeface="Aptos Display" panose="020B0004020202020204" pitchFamily="34" charset="0"/>
                        </a:rPr>
                        <a:t>IGST liability in cash with interest where foreign currency not received within prescribed time limit</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54435498"/>
                  </a:ext>
                </a:extLst>
              </a:tr>
              <a:tr h="487542">
                <a:tc>
                  <a:txBody>
                    <a:bodyPr/>
                    <a:lstStyle/>
                    <a:p>
                      <a:pPr rtl="0">
                        <a:buNone/>
                      </a:pPr>
                      <a:r>
                        <a:rPr lang="en-US" sz="2000" b="0" kern="1200" dirty="0">
                          <a:solidFill>
                            <a:srgbClr val="1B1C1D"/>
                          </a:solidFill>
                          <a:effectLst/>
                          <a:latin typeface="Aptos Display" panose="020B0004020202020204" pitchFamily="34" charset="0"/>
                          <a:ea typeface="+mn-ea"/>
                          <a:cs typeface="+mn-cs"/>
                        </a:rPr>
                        <a:t>Export of Goods without payment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buNone/>
                      </a:pPr>
                      <a:r>
                        <a:rPr lang="en-US" sz="2000" b="0" kern="1200" dirty="0">
                          <a:solidFill>
                            <a:srgbClr val="1B1C1D"/>
                          </a:solidFill>
                          <a:effectLst/>
                          <a:latin typeface="Aptos Display" panose="020B0004020202020204" pitchFamily="34" charset="0"/>
                          <a:ea typeface="+mn-ea"/>
                          <a:cs typeface="+mn-cs"/>
                        </a:rPr>
                        <a:t>GSTR 1 Vs Shipping Bill Details Vs Realization in Foreign Currency </a:t>
                      </a:r>
                      <a:endParaRPr lang="en-US" sz="2000" dirty="0"/>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Denial of ITC refund due Inconsistency in Invoice Details Vs Shipping Bill details </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Refund repayment in cash with interest where foreign currency not received within prescribed time limit</a:t>
                      </a:r>
                    </a:p>
                    <a:p>
                      <a:pPr marL="342900" indent="-342900" rtl="0">
                        <a:buFont typeface="Arial" panose="020B0604020202020204" pitchFamily="34" charset="0"/>
                        <a:buChar char="•"/>
                      </a:pPr>
                      <a:endParaRPr lang="en-IN" sz="2000" b="0"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82903132"/>
                  </a:ext>
                </a:extLst>
              </a:tr>
              <a:tr h="74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Export of Service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1B1C1D"/>
                          </a:solidFill>
                          <a:effectLst/>
                          <a:latin typeface="Aptos Display" panose="020B0004020202020204" pitchFamily="34" charset="0"/>
                          <a:ea typeface="+mn-ea"/>
                          <a:cs typeface="+mn-cs"/>
                        </a:rPr>
                        <a:t>GSTR 1 Vs FIRC/ BRC </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dirty="0">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Denial of refund due to non-reconciliation </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IGST liability in cash with interest where foreign currency not received within prescribed time limit</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66984780"/>
                  </a:ext>
                </a:extLst>
              </a:tr>
              <a:tr h="74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Movement of goods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GSTR 1 Vs E-way Bills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Additional tax with penalty where movement is not reconciled with E-way Bills</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48417439"/>
                  </a:ext>
                </a:extLst>
              </a:tr>
            </a:tbl>
          </a:graphicData>
        </a:graphic>
      </p:graphicFrame>
      <p:sp>
        <p:nvSpPr>
          <p:cNvPr id="9" name="TextBox 8">
            <a:extLst>
              <a:ext uri="{FF2B5EF4-FFF2-40B4-BE49-F238E27FC236}">
                <a16:creationId xmlns:a16="http://schemas.microsoft.com/office/drawing/2014/main" id="{D93588BC-CB37-134E-E2ED-AD79917F41AA}"/>
              </a:ext>
            </a:extLst>
          </p:cNvPr>
          <p:cNvSpPr txBox="1"/>
          <p:nvPr/>
        </p:nvSpPr>
        <p:spPr>
          <a:xfrm>
            <a:off x="925551" y="1248285"/>
            <a:ext cx="7315200" cy="461665"/>
          </a:xfrm>
          <a:prstGeom prst="rect">
            <a:avLst/>
          </a:prstGeom>
          <a:noFill/>
        </p:spPr>
        <p:txBody>
          <a:bodyPr wrap="square">
            <a:spAutoFit/>
          </a:bodyPr>
          <a:lstStyle/>
          <a:p>
            <a:r>
              <a:rPr lang="en-IN" sz="2400" b="1" dirty="0">
                <a:latin typeface="Aptos Display" panose="020B0004020202020204" pitchFamily="34" charset="0"/>
              </a:rPr>
              <a:t>GST Portal Vs ICE Gate Vs RBI Compliance </a:t>
            </a:r>
          </a:p>
        </p:txBody>
      </p:sp>
    </p:spTree>
    <p:extLst>
      <p:ext uri="{BB962C8B-B14F-4D97-AF65-F5344CB8AC3E}">
        <p14:creationId xmlns:p14="http://schemas.microsoft.com/office/powerpoint/2010/main" val="30135261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7AD3D-F238-64EF-5386-AB6EEF416B81}"/>
              </a:ext>
            </a:extLst>
          </p:cNvPr>
          <p:cNvSpPr>
            <a:spLocks noGrp="1"/>
          </p:cNvSpPr>
          <p:nvPr>
            <p:ph type="title"/>
          </p:nvPr>
        </p:nvSpPr>
        <p:spPr/>
        <p:txBody>
          <a:bodyPr/>
          <a:lstStyle/>
          <a:p>
            <a:r>
              <a:rPr lang="en-IN" dirty="0"/>
              <a:t>RCM</a:t>
            </a:r>
          </a:p>
        </p:txBody>
      </p:sp>
      <p:sp>
        <p:nvSpPr>
          <p:cNvPr id="3" name="Text Placeholder 2">
            <a:extLst>
              <a:ext uri="{FF2B5EF4-FFF2-40B4-BE49-F238E27FC236}">
                <a16:creationId xmlns:a16="http://schemas.microsoft.com/office/drawing/2014/main" id="{5AB36E91-C43A-B6D2-071F-86524BA6C93B}"/>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F9501657-F007-EFC5-D754-BD448DA24C25}"/>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BA03E464-07E1-D831-B25C-FC6EE5E9E702}"/>
              </a:ext>
            </a:extLst>
          </p:cNvPr>
          <p:cNvSpPr>
            <a:spLocks noGrp="1"/>
          </p:cNvSpPr>
          <p:nvPr>
            <p:ph type="sldNum" sz="quarter" idx="12"/>
          </p:nvPr>
        </p:nvSpPr>
        <p:spPr/>
        <p:txBody>
          <a:bodyPr/>
          <a:lstStyle/>
          <a:p>
            <a:fld id="{0FF54DE5-C571-48E8-A5BC-B369434E2F44}" type="slidenum">
              <a:rPr lang="en-IN" smtClean="0"/>
              <a:t>114</a:t>
            </a:fld>
            <a:endParaRPr lang="en-IN"/>
          </a:p>
        </p:txBody>
      </p:sp>
    </p:spTree>
    <p:extLst>
      <p:ext uri="{BB962C8B-B14F-4D97-AF65-F5344CB8AC3E}">
        <p14:creationId xmlns:p14="http://schemas.microsoft.com/office/powerpoint/2010/main" val="263772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F2FD-5222-4DA8-8C45-DD270648CBFB}"/>
              </a:ext>
            </a:extLst>
          </p:cNvPr>
          <p:cNvSpPr>
            <a:spLocks noGrp="1"/>
          </p:cNvSpPr>
          <p:nvPr>
            <p:ph type="title"/>
          </p:nvPr>
        </p:nvSpPr>
        <p:spPr/>
        <p:txBody>
          <a:bodyPr/>
          <a:lstStyle/>
          <a:p>
            <a:r>
              <a:rPr lang="en-IN" dirty="0"/>
              <a:t>RCM Compliances</a:t>
            </a:r>
          </a:p>
        </p:txBody>
      </p:sp>
      <p:sp>
        <p:nvSpPr>
          <p:cNvPr id="3" name="Text Placeholder 2">
            <a:extLst>
              <a:ext uri="{FF2B5EF4-FFF2-40B4-BE49-F238E27FC236}">
                <a16:creationId xmlns:a16="http://schemas.microsoft.com/office/drawing/2014/main" id="{C40F816F-ED5D-4441-A3E9-71A601FC1805}"/>
              </a:ext>
            </a:extLst>
          </p:cNvPr>
          <p:cNvSpPr>
            <a:spLocks noGrp="1"/>
          </p:cNvSpPr>
          <p:nvPr>
            <p:ph type="body" idx="1"/>
          </p:nvPr>
        </p:nvSpPr>
        <p:spPr/>
        <p:txBody>
          <a:bodyPr/>
          <a:lstStyle/>
          <a:p>
            <a:r>
              <a:rPr lang="en-IN" dirty="0"/>
              <a:t>Supplies from Registered Supplier</a:t>
            </a:r>
          </a:p>
        </p:txBody>
      </p:sp>
      <p:sp>
        <p:nvSpPr>
          <p:cNvPr id="4" name="Content Placeholder 3">
            <a:extLst>
              <a:ext uri="{FF2B5EF4-FFF2-40B4-BE49-F238E27FC236}">
                <a16:creationId xmlns:a16="http://schemas.microsoft.com/office/drawing/2014/main" id="{9BDE70D9-FF3C-44FC-B2CA-B2860D5934CA}"/>
              </a:ext>
            </a:extLst>
          </p:cNvPr>
          <p:cNvSpPr>
            <a:spLocks noGrp="1"/>
          </p:cNvSpPr>
          <p:nvPr>
            <p:ph sz="half" idx="2"/>
          </p:nvPr>
        </p:nvSpPr>
        <p:spPr/>
        <p:txBody>
          <a:bodyPr/>
          <a:lstStyle/>
          <a:p>
            <a:r>
              <a:rPr lang="en-IN" dirty="0"/>
              <a:t>Check Invoice of Supplier is in prescribed manner</a:t>
            </a:r>
          </a:p>
          <a:p>
            <a:r>
              <a:rPr lang="en-IN" dirty="0"/>
              <a:t>Show in GSTR-2B</a:t>
            </a:r>
          </a:p>
          <a:p>
            <a:r>
              <a:rPr lang="en-IN" dirty="0"/>
              <a:t>Self Invoice is not allowed</a:t>
            </a:r>
          </a:p>
          <a:p>
            <a:endParaRPr lang="en-IN" dirty="0"/>
          </a:p>
        </p:txBody>
      </p:sp>
      <p:sp>
        <p:nvSpPr>
          <p:cNvPr id="5" name="Text Placeholder 4">
            <a:extLst>
              <a:ext uri="{FF2B5EF4-FFF2-40B4-BE49-F238E27FC236}">
                <a16:creationId xmlns:a16="http://schemas.microsoft.com/office/drawing/2014/main" id="{57DB06ED-EAEB-445E-99BA-9095D492EAE0}"/>
              </a:ext>
            </a:extLst>
          </p:cNvPr>
          <p:cNvSpPr>
            <a:spLocks noGrp="1"/>
          </p:cNvSpPr>
          <p:nvPr>
            <p:ph type="body" sz="quarter" idx="3"/>
          </p:nvPr>
        </p:nvSpPr>
        <p:spPr/>
        <p:txBody>
          <a:bodyPr/>
          <a:lstStyle/>
          <a:p>
            <a:r>
              <a:rPr lang="en-IN" dirty="0"/>
              <a:t>Supplies from Unregistered Supplier</a:t>
            </a:r>
          </a:p>
        </p:txBody>
      </p:sp>
      <p:sp>
        <p:nvSpPr>
          <p:cNvPr id="6" name="Content Placeholder 5">
            <a:extLst>
              <a:ext uri="{FF2B5EF4-FFF2-40B4-BE49-F238E27FC236}">
                <a16:creationId xmlns:a16="http://schemas.microsoft.com/office/drawing/2014/main" id="{5C9901C2-03E1-4673-90FF-64A553BD0FDD}"/>
              </a:ext>
            </a:extLst>
          </p:cNvPr>
          <p:cNvSpPr>
            <a:spLocks noGrp="1"/>
          </p:cNvSpPr>
          <p:nvPr>
            <p:ph sz="quarter" idx="4"/>
          </p:nvPr>
        </p:nvSpPr>
        <p:spPr/>
        <p:txBody>
          <a:bodyPr/>
          <a:lstStyle/>
          <a:p>
            <a:r>
              <a:rPr lang="en-IN" dirty="0"/>
              <a:t>Check supplier is actually unregistered</a:t>
            </a:r>
          </a:p>
          <a:p>
            <a:r>
              <a:rPr lang="en-IN" dirty="0"/>
              <a:t>If yes, raise RCM Invoice on time </a:t>
            </a:r>
          </a:p>
          <a:p>
            <a:r>
              <a:rPr lang="en-IN" dirty="0"/>
              <a:t>Report series in GSTR-1</a:t>
            </a:r>
          </a:p>
          <a:p>
            <a:r>
              <a:rPr lang="en-IN" dirty="0"/>
              <a:t>If any tax under RCM is paid for previous years, then ITC of same can be claimed (Subject to issuance of self-invoice)</a:t>
            </a:r>
          </a:p>
        </p:txBody>
      </p:sp>
      <p:sp>
        <p:nvSpPr>
          <p:cNvPr id="7" name="Footer Placeholder 6">
            <a:extLst>
              <a:ext uri="{FF2B5EF4-FFF2-40B4-BE49-F238E27FC236}">
                <a16:creationId xmlns:a16="http://schemas.microsoft.com/office/drawing/2014/main" id="{039F8FF5-A3CA-408B-AB3B-D30C84D9CB01}"/>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8" name="Slide Number Placeholder 7">
            <a:extLst>
              <a:ext uri="{FF2B5EF4-FFF2-40B4-BE49-F238E27FC236}">
                <a16:creationId xmlns:a16="http://schemas.microsoft.com/office/drawing/2014/main" id="{259F01EE-F0B5-48E2-81E2-745B258C1D0B}"/>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115</a:t>
            </a:fld>
            <a:endParaRPr lang="en-IN">
              <a:solidFill>
                <a:srgbClr val="514843">
                  <a:lumMod val="75000"/>
                </a:srgbClr>
              </a:solidFill>
              <a:latin typeface="Calibri"/>
            </a:endParaRPr>
          </a:p>
        </p:txBody>
      </p:sp>
      <p:sp>
        <p:nvSpPr>
          <p:cNvPr id="9" name="Rectangle 8">
            <a:extLst>
              <a:ext uri="{FF2B5EF4-FFF2-40B4-BE49-F238E27FC236}">
                <a16:creationId xmlns:a16="http://schemas.microsoft.com/office/drawing/2014/main" id="{897A0226-A9FA-4208-BAC7-430FD86FFD6B}"/>
              </a:ext>
            </a:extLst>
          </p:cNvPr>
          <p:cNvSpPr/>
          <p:nvPr/>
        </p:nvSpPr>
        <p:spPr>
          <a:xfrm>
            <a:off x="1325881" y="6126480"/>
            <a:ext cx="11376750" cy="1605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IN" sz="2160" b="1" dirty="0">
                <a:solidFill>
                  <a:srgbClr val="FFFFFF"/>
                </a:solidFill>
                <a:latin typeface="Calibri"/>
              </a:rPr>
              <a:t>Check</a:t>
            </a:r>
          </a:p>
          <a:p>
            <a:pPr marL="342900" indent="-342900" algn="just" defTabSz="1097280">
              <a:buFontTx/>
              <a:buChar char="-"/>
            </a:pPr>
            <a:r>
              <a:rPr lang="en-IN" sz="2160" dirty="0">
                <a:solidFill>
                  <a:srgbClr val="FFFFFF"/>
                </a:solidFill>
                <a:latin typeface="Calibri"/>
              </a:rPr>
              <a:t>Import of Services (Reconcile with 15 CA / 15CB documents)</a:t>
            </a:r>
          </a:p>
          <a:p>
            <a:pPr marL="342900" indent="-342900" algn="just" defTabSz="1097280">
              <a:buFontTx/>
              <a:buChar char="-"/>
            </a:pPr>
            <a:r>
              <a:rPr lang="en-IN" sz="2160" dirty="0">
                <a:solidFill>
                  <a:srgbClr val="FFFFFF"/>
                </a:solidFill>
                <a:latin typeface="Calibri"/>
              </a:rPr>
              <a:t>In case of builders supplies from unregistered supplier cannot exceed 20% of total inward supplies</a:t>
            </a:r>
          </a:p>
        </p:txBody>
      </p:sp>
    </p:spTree>
    <p:extLst>
      <p:ext uri="{BB962C8B-B14F-4D97-AF65-F5344CB8AC3E}">
        <p14:creationId xmlns:p14="http://schemas.microsoft.com/office/powerpoint/2010/main" val="37432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4EC51-58DD-44E9-B3D3-64D95EB5736D}"/>
              </a:ext>
            </a:extLst>
          </p:cNvPr>
          <p:cNvSpPr>
            <a:spLocks noGrp="1"/>
          </p:cNvSpPr>
          <p:nvPr>
            <p:ph type="title"/>
          </p:nvPr>
        </p:nvSpPr>
        <p:spPr>
          <a:xfrm>
            <a:off x="1325880" y="75985"/>
            <a:ext cx="11976818" cy="1316354"/>
          </a:xfrm>
        </p:spPr>
        <p:txBody>
          <a:bodyPr/>
          <a:lstStyle/>
          <a:p>
            <a:r>
              <a:rPr lang="en-IN" dirty="0"/>
              <a:t>Government Payments by a Factory under RCM?</a:t>
            </a:r>
          </a:p>
        </p:txBody>
      </p:sp>
      <p:sp>
        <p:nvSpPr>
          <p:cNvPr id="3" name="Content Placeholder 2">
            <a:extLst>
              <a:ext uri="{FF2B5EF4-FFF2-40B4-BE49-F238E27FC236}">
                <a16:creationId xmlns:a16="http://schemas.microsoft.com/office/drawing/2014/main" id="{91919B64-D972-482F-A2E7-49C8E5080CFB}"/>
              </a:ext>
            </a:extLst>
          </p:cNvPr>
          <p:cNvSpPr>
            <a:spLocks noGrp="1"/>
          </p:cNvSpPr>
          <p:nvPr>
            <p:ph idx="1"/>
          </p:nvPr>
        </p:nvSpPr>
        <p:spPr/>
        <p:txBody>
          <a:bodyPr>
            <a:normAutofit/>
          </a:bodyPr>
          <a:lstStyle/>
          <a:p>
            <a:r>
              <a:rPr lang="en-US" dirty="0"/>
              <a:t>Factory License</a:t>
            </a:r>
          </a:p>
          <a:p>
            <a:r>
              <a:rPr lang="en-US" dirty="0"/>
              <a:t>Boiler’s License</a:t>
            </a:r>
          </a:p>
          <a:p>
            <a:r>
              <a:rPr lang="en-US" dirty="0"/>
              <a:t>ROC Fees</a:t>
            </a:r>
          </a:p>
          <a:p>
            <a:r>
              <a:rPr lang="en-US" dirty="0"/>
              <a:t>ESI / PF Registration</a:t>
            </a:r>
          </a:p>
          <a:p>
            <a:r>
              <a:rPr lang="en-US" dirty="0"/>
              <a:t>Pollution License</a:t>
            </a:r>
          </a:p>
          <a:p>
            <a:r>
              <a:rPr lang="en-US" dirty="0"/>
              <a:t>DGFT License Fees</a:t>
            </a:r>
          </a:p>
          <a:p>
            <a:r>
              <a:rPr lang="en-US" dirty="0"/>
              <a:t>Donation to PM Fund</a:t>
            </a:r>
          </a:p>
          <a:p>
            <a:pPr marL="0" indent="0">
              <a:buNone/>
            </a:pPr>
            <a:endParaRPr lang="en-IN" dirty="0"/>
          </a:p>
        </p:txBody>
      </p:sp>
      <p:sp>
        <p:nvSpPr>
          <p:cNvPr id="4" name="Footer Placeholder 3">
            <a:extLst>
              <a:ext uri="{FF2B5EF4-FFF2-40B4-BE49-F238E27FC236}">
                <a16:creationId xmlns:a16="http://schemas.microsoft.com/office/drawing/2014/main" id="{D9DA377C-E56A-4338-A43B-B4B0372C8446}"/>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DDEADB5B-D696-49D7-8779-55B0134DEB28}"/>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116</a:t>
            </a:fld>
            <a:endParaRPr lang="en-IN">
              <a:solidFill>
                <a:srgbClr val="514843">
                  <a:lumMod val="75000"/>
                </a:srgbClr>
              </a:solidFill>
              <a:latin typeface="Calibri"/>
            </a:endParaRPr>
          </a:p>
        </p:txBody>
      </p:sp>
      <p:graphicFrame>
        <p:nvGraphicFramePr>
          <p:cNvPr id="6" name="Diagram 5">
            <a:extLst>
              <a:ext uri="{FF2B5EF4-FFF2-40B4-BE49-F238E27FC236}">
                <a16:creationId xmlns:a16="http://schemas.microsoft.com/office/drawing/2014/main" id="{6B71ECF5-63A6-4C33-AF0D-02B76BF299E9}"/>
              </a:ext>
            </a:extLst>
          </p:cNvPr>
          <p:cNvGraphicFramePr/>
          <p:nvPr/>
        </p:nvGraphicFramePr>
        <p:xfrm>
          <a:off x="6283233" y="1613319"/>
          <a:ext cx="5810795" cy="5414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7B35862-A96A-4653-8146-6DF5768D0212}"/>
              </a:ext>
            </a:extLst>
          </p:cNvPr>
          <p:cNvSpPr txBox="1"/>
          <p:nvPr/>
        </p:nvSpPr>
        <p:spPr>
          <a:xfrm>
            <a:off x="6655525" y="1822269"/>
            <a:ext cx="5074920" cy="424732"/>
          </a:xfrm>
          <a:prstGeom prst="rect">
            <a:avLst/>
          </a:prstGeom>
          <a:noFill/>
        </p:spPr>
        <p:txBody>
          <a:bodyPr wrap="square" rtlCol="0">
            <a:spAutoFit/>
          </a:bodyPr>
          <a:lstStyle/>
          <a:p>
            <a:pPr algn="ctr" defTabSz="1097280"/>
            <a:r>
              <a:rPr lang="en-IN" sz="2160" b="1" u="sng" dirty="0">
                <a:solidFill>
                  <a:srgbClr val="514843"/>
                </a:solidFill>
                <a:latin typeface="Calibri"/>
              </a:rPr>
              <a:t>Exemption Notification 12/2017</a:t>
            </a:r>
          </a:p>
        </p:txBody>
      </p:sp>
    </p:spTree>
    <p:extLst>
      <p:ext uri="{BB962C8B-B14F-4D97-AF65-F5344CB8AC3E}">
        <p14:creationId xmlns:p14="http://schemas.microsoft.com/office/powerpoint/2010/main" val="5634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7A0D-AD9F-99B2-3008-EBE4B491B166}"/>
              </a:ext>
            </a:extLst>
          </p:cNvPr>
          <p:cNvSpPr>
            <a:spLocks noGrp="1"/>
          </p:cNvSpPr>
          <p:nvPr>
            <p:ph type="title"/>
          </p:nvPr>
        </p:nvSpPr>
        <p:spPr/>
        <p:txBody>
          <a:bodyPr/>
          <a:lstStyle/>
          <a:p>
            <a:r>
              <a:rPr lang="en-IN" dirty="0"/>
              <a:t>ITC</a:t>
            </a:r>
          </a:p>
        </p:txBody>
      </p:sp>
      <p:sp>
        <p:nvSpPr>
          <p:cNvPr id="3" name="Text Placeholder 2">
            <a:extLst>
              <a:ext uri="{FF2B5EF4-FFF2-40B4-BE49-F238E27FC236}">
                <a16:creationId xmlns:a16="http://schemas.microsoft.com/office/drawing/2014/main" id="{6006EBA3-83BC-D6E6-6840-BE81363647F3}"/>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2719C5C2-33E3-107A-CA51-5B948124C990}"/>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46CB2FB0-6B19-FCE7-C358-562D83E15A73}"/>
              </a:ext>
            </a:extLst>
          </p:cNvPr>
          <p:cNvSpPr>
            <a:spLocks noGrp="1"/>
          </p:cNvSpPr>
          <p:nvPr>
            <p:ph type="sldNum" sz="quarter" idx="12"/>
          </p:nvPr>
        </p:nvSpPr>
        <p:spPr/>
        <p:txBody>
          <a:bodyPr/>
          <a:lstStyle/>
          <a:p>
            <a:fld id="{0FF54DE5-C571-48E8-A5BC-B369434E2F44}" type="slidenum">
              <a:rPr lang="en-IN" smtClean="0"/>
              <a:t>117</a:t>
            </a:fld>
            <a:endParaRPr lang="en-IN"/>
          </a:p>
        </p:txBody>
      </p:sp>
    </p:spTree>
    <p:extLst>
      <p:ext uri="{BB962C8B-B14F-4D97-AF65-F5344CB8AC3E}">
        <p14:creationId xmlns:p14="http://schemas.microsoft.com/office/powerpoint/2010/main" val="386628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2E3E3-BF7C-5014-4606-3D19987F494F}"/>
              </a:ext>
            </a:extLst>
          </p:cNvPr>
          <p:cNvSpPr>
            <a:spLocks noGrp="1"/>
          </p:cNvSpPr>
          <p:nvPr>
            <p:ph type="title"/>
          </p:nvPr>
        </p:nvSpPr>
        <p:spPr/>
        <p:txBody>
          <a:bodyPr/>
          <a:lstStyle/>
          <a:p>
            <a:r>
              <a:rPr lang="en-US" dirty="0"/>
              <a:t>Section 155</a:t>
            </a:r>
            <a:endParaRPr lang="en-IN" dirty="0"/>
          </a:p>
        </p:txBody>
      </p:sp>
      <p:sp>
        <p:nvSpPr>
          <p:cNvPr id="3" name="Content Placeholder 2">
            <a:extLst>
              <a:ext uri="{FF2B5EF4-FFF2-40B4-BE49-F238E27FC236}">
                <a16:creationId xmlns:a16="http://schemas.microsoft.com/office/drawing/2014/main" id="{8ED1A984-7323-E14E-C220-8926DEBBA90A}"/>
              </a:ext>
            </a:extLst>
          </p:cNvPr>
          <p:cNvSpPr>
            <a:spLocks noGrp="1"/>
          </p:cNvSpPr>
          <p:nvPr>
            <p:ph idx="1"/>
          </p:nvPr>
        </p:nvSpPr>
        <p:spPr/>
        <p:txBody>
          <a:bodyPr/>
          <a:lstStyle/>
          <a:p>
            <a:r>
              <a:rPr lang="en-US" dirty="0"/>
              <a:t>Sec. 155 of the CGST Act, 2017</a:t>
            </a:r>
          </a:p>
          <a:p>
            <a:r>
              <a:rPr lang="en-US" dirty="0"/>
              <a:t>Burden of proof.</a:t>
            </a:r>
          </a:p>
          <a:p>
            <a:r>
              <a:rPr lang="en-US" dirty="0"/>
              <a:t>Where any person claims that he is eligible for input tax credit under this Act, the burden of proving such claim shall lie on such person</a:t>
            </a:r>
            <a:endParaRPr lang="en-IN" dirty="0"/>
          </a:p>
        </p:txBody>
      </p:sp>
      <p:sp>
        <p:nvSpPr>
          <p:cNvPr id="4" name="Footer Placeholder 3">
            <a:extLst>
              <a:ext uri="{FF2B5EF4-FFF2-40B4-BE49-F238E27FC236}">
                <a16:creationId xmlns:a16="http://schemas.microsoft.com/office/drawing/2014/main" id="{8269E80A-78D4-06D2-6340-BBB8A813412F}"/>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97E0BC77-FE18-6F51-822F-ECE92F77B65A}"/>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118</a:t>
            </a:fld>
            <a:endParaRPr lang="en-IN">
              <a:solidFill>
                <a:srgbClr val="514843">
                  <a:lumMod val="75000"/>
                </a:srgbClr>
              </a:solidFill>
              <a:latin typeface="Calibri"/>
            </a:endParaRPr>
          </a:p>
        </p:txBody>
      </p:sp>
      <p:sp>
        <p:nvSpPr>
          <p:cNvPr id="6" name="Rectangle 5">
            <a:extLst>
              <a:ext uri="{FF2B5EF4-FFF2-40B4-BE49-F238E27FC236}">
                <a16:creationId xmlns:a16="http://schemas.microsoft.com/office/drawing/2014/main" id="{61EF40D9-BB0E-5EE6-C855-8A521737EC60}"/>
              </a:ext>
            </a:extLst>
          </p:cNvPr>
          <p:cNvSpPr/>
          <p:nvPr/>
        </p:nvSpPr>
        <p:spPr>
          <a:xfrm>
            <a:off x="2078649" y="4250027"/>
            <a:ext cx="9473699" cy="1398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097280"/>
            <a:r>
              <a:rPr lang="en-US" sz="2160" i="1" dirty="0">
                <a:solidFill>
                  <a:srgbClr val="514843"/>
                </a:solidFill>
                <a:latin typeface="Calibri"/>
              </a:rPr>
              <a:t>obligation on a party to </a:t>
            </a:r>
            <a:r>
              <a:rPr lang="en-US" sz="2160" b="1" i="1" u="sng" dirty="0">
                <a:solidFill>
                  <a:srgbClr val="514843"/>
                </a:solidFill>
                <a:latin typeface="Calibri"/>
              </a:rPr>
              <a:t>establish the truth of a fact in issue</a:t>
            </a:r>
            <a:r>
              <a:rPr lang="en-US" sz="2160" i="1" dirty="0">
                <a:solidFill>
                  <a:srgbClr val="514843"/>
                </a:solidFill>
                <a:latin typeface="Calibri"/>
              </a:rPr>
              <a:t> or to prove the case to a certain standard set by law.</a:t>
            </a:r>
            <a:endParaRPr lang="en-IN" sz="2160" i="1" dirty="0">
              <a:solidFill>
                <a:srgbClr val="514843"/>
              </a:solidFill>
              <a:latin typeface="Calibri"/>
            </a:endParaRPr>
          </a:p>
        </p:txBody>
      </p:sp>
    </p:spTree>
    <p:extLst>
      <p:ext uri="{BB962C8B-B14F-4D97-AF65-F5344CB8AC3E}">
        <p14:creationId xmlns:p14="http://schemas.microsoft.com/office/powerpoint/2010/main" val="379423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9A89-2AEF-EFFD-C643-BE152D5E4F2B}"/>
              </a:ext>
            </a:extLst>
          </p:cNvPr>
          <p:cNvSpPr>
            <a:spLocks noGrp="1"/>
          </p:cNvSpPr>
          <p:nvPr>
            <p:ph type="title"/>
          </p:nvPr>
        </p:nvSpPr>
        <p:spPr/>
        <p:txBody>
          <a:bodyPr/>
          <a:lstStyle/>
          <a:p>
            <a:r>
              <a:rPr lang="en-US" dirty="0"/>
              <a:t>Onus of Proof</a:t>
            </a:r>
            <a:endParaRPr lang="en-IN" dirty="0"/>
          </a:p>
        </p:txBody>
      </p:sp>
      <p:sp>
        <p:nvSpPr>
          <p:cNvPr id="3" name="Content Placeholder 2">
            <a:extLst>
              <a:ext uri="{FF2B5EF4-FFF2-40B4-BE49-F238E27FC236}">
                <a16:creationId xmlns:a16="http://schemas.microsoft.com/office/drawing/2014/main" id="{0E139019-4732-C336-ED76-01A1618B8A9D}"/>
              </a:ext>
            </a:extLst>
          </p:cNvPr>
          <p:cNvSpPr>
            <a:spLocks noGrp="1"/>
          </p:cNvSpPr>
          <p:nvPr>
            <p:ph idx="1"/>
          </p:nvPr>
        </p:nvSpPr>
        <p:spPr/>
        <p:txBody>
          <a:bodyPr/>
          <a:lstStyle/>
          <a:p>
            <a:r>
              <a:rPr lang="en-US" dirty="0"/>
              <a:t>Onus of proof is the </a:t>
            </a:r>
            <a:r>
              <a:rPr lang="en-US" u="sng" dirty="0"/>
              <a:t>shifting responsibility of producing evidence at different stages of a proceeding</a:t>
            </a:r>
            <a:r>
              <a:rPr lang="en-US" dirty="0"/>
              <a:t>.</a:t>
            </a:r>
          </a:p>
          <a:p>
            <a:r>
              <a:rPr lang="en-US" dirty="0"/>
              <a:t>While the burden of proof is </a:t>
            </a:r>
            <a:r>
              <a:rPr lang="en-US" b="1" u="sng" dirty="0"/>
              <a:t>static and fundamental, the onus of proof may shift back and forth between parties as each presents evidence</a:t>
            </a:r>
            <a:r>
              <a:rPr lang="en-US" dirty="0"/>
              <a:t>.</a:t>
            </a:r>
            <a:endParaRPr lang="en-IN" dirty="0"/>
          </a:p>
        </p:txBody>
      </p:sp>
      <p:sp>
        <p:nvSpPr>
          <p:cNvPr id="4" name="Footer Placeholder 3">
            <a:extLst>
              <a:ext uri="{FF2B5EF4-FFF2-40B4-BE49-F238E27FC236}">
                <a16:creationId xmlns:a16="http://schemas.microsoft.com/office/drawing/2014/main" id="{E2ADB61F-B8A0-89D1-EC1A-836B38A9A8DE}"/>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6F99DD22-71F1-C6E5-2BAE-18011B0BBEB5}"/>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119</a:t>
            </a:fld>
            <a:endParaRPr lang="en-IN">
              <a:solidFill>
                <a:srgbClr val="514843">
                  <a:lumMod val="75000"/>
                </a:srgbClr>
              </a:solidFill>
              <a:latin typeface="Calibri"/>
            </a:endParaRPr>
          </a:p>
        </p:txBody>
      </p:sp>
      <p:graphicFrame>
        <p:nvGraphicFramePr>
          <p:cNvPr id="6" name="Table 5">
            <a:extLst>
              <a:ext uri="{FF2B5EF4-FFF2-40B4-BE49-F238E27FC236}">
                <a16:creationId xmlns:a16="http://schemas.microsoft.com/office/drawing/2014/main" id="{40BD2FB7-3558-2F19-E065-16A357CDBE7D}"/>
              </a:ext>
            </a:extLst>
          </p:cNvPr>
          <p:cNvGraphicFramePr>
            <a:graphicFrameLocks noGrp="1"/>
          </p:cNvGraphicFramePr>
          <p:nvPr/>
        </p:nvGraphicFramePr>
        <p:xfrm>
          <a:off x="2007609" y="3858244"/>
          <a:ext cx="10353366" cy="4207527"/>
        </p:xfrm>
        <a:graphic>
          <a:graphicData uri="http://schemas.openxmlformats.org/drawingml/2006/table">
            <a:tbl>
              <a:tblPr>
                <a:effectLst>
                  <a:outerShdw blurRad="50800" dist="50800" dir="5400000" algn="ctr" rotWithShape="0">
                    <a:schemeClr val="tx1"/>
                  </a:outerShdw>
                </a:effectLst>
              </a:tblPr>
              <a:tblGrid>
                <a:gridCol w="3451122">
                  <a:extLst>
                    <a:ext uri="{9D8B030D-6E8A-4147-A177-3AD203B41FA5}">
                      <a16:colId xmlns:a16="http://schemas.microsoft.com/office/drawing/2014/main" val="617180493"/>
                    </a:ext>
                  </a:extLst>
                </a:gridCol>
                <a:gridCol w="3451122">
                  <a:extLst>
                    <a:ext uri="{9D8B030D-6E8A-4147-A177-3AD203B41FA5}">
                      <a16:colId xmlns:a16="http://schemas.microsoft.com/office/drawing/2014/main" val="2729050807"/>
                    </a:ext>
                  </a:extLst>
                </a:gridCol>
                <a:gridCol w="3451122">
                  <a:extLst>
                    <a:ext uri="{9D8B030D-6E8A-4147-A177-3AD203B41FA5}">
                      <a16:colId xmlns:a16="http://schemas.microsoft.com/office/drawing/2014/main" val="2375472177"/>
                    </a:ext>
                  </a:extLst>
                </a:gridCol>
              </a:tblGrid>
              <a:tr h="514951">
                <a:tc>
                  <a:txBody>
                    <a:bodyPr/>
                    <a:lstStyle/>
                    <a:p>
                      <a:pPr algn="l" fontAlgn="t" latinLnBrk="0"/>
                      <a:r>
                        <a:rPr lang="en-IN" sz="2400" b="1" dirty="0">
                          <a:effectLst/>
                        </a:rPr>
                        <a:t>Aspect</a:t>
                      </a:r>
                    </a:p>
                  </a:txBody>
                  <a:tcPr marL="40943" marR="40943" marT="40943" marB="40943">
                    <a:lnL>
                      <a:noFill/>
                    </a:lnL>
                    <a:lnR>
                      <a:noFill/>
                    </a:lnR>
                    <a:lnT>
                      <a:noFill/>
                    </a:lnT>
                    <a:lnB w="12700" cap="flat" cmpd="sng" algn="ctr">
                      <a:solidFill>
                        <a:srgbClr val="A0FE52"/>
                      </a:solidFill>
                      <a:prstDash val="solid"/>
                      <a:round/>
                      <a:headEnd type="none" w="med" len="med"/>
                      <a:tailEnd type="none" w="med" len="med"/>
                    </a:lnB>
                    <a:noFill/>
                  </a:tcPr>
                </a:tc>
                <a:tc>
                  <a:txBody>
                    <a:bodyPr/>
                    <a:lstStyle/>
                    <a:p>
                      <a:pPr algn="l" fontAlgn="t" latinLnBrk="0"/>
                      <a:r>
                        <a:rPr lang="en-IN" sz="2400" b="1" dirty="0">
                          <a:effectLst/>
                        </a:rPr>
                        <a:t>Burden of Proof</a:t>
                      </a:r>
                    </a:p>
                  </a:txBody>
                  <a:tcPr marL="40943" marR="40943" marT="40943" marB="40943">
                    <a:lnL>
                      <a:noFill/>
                    </a:lnL>
                    <a:lnR>
                      <a:noFill/>
                    </a:lnR>
                    <a:lnT>
                      <a:noFill/>
                    </a:lnT>
                    <a:lnB w="12700" cap="flat" cmpd="sng" algn="ctr">
                      <a:solidFill>
                        <a:srgbClr val="A0FE52"/>
                      </a:solidFill>
                      <a:prstDash val="solid"/>
                      <a:round/>
                      <a:headEnd type="none" w="med" len="med"/>
                      <a:tailEnd type="none" w="med" len="med"/>
                    </a:lnB>
                    <a:noFill/>
                  </a:tcPr>
                </a:tc>
                <a:tc>
                  <a:txBody>
                    <a:bodyPr/>
                    <a:lstStyle/>
                    <a:p>
                      <a:pPr algn="l" fontAlgn="t" latinLnBrk="0"/>
                      <a:r>
                        <a:rPr lang="en-IN" sz="2400" b="1" dirty="0">
                          <a:effectLst/>
                        </a:rPr>
                        <a:t>Onus of Proof</a:t>
                      </a:r>
                    </a:p>
                  </a:txBody>
                  <a:tcPr marL="40943" marR="40943" marT="40943" marB="40943">
                    <a:lnL>
                      <a:noFill/>
                    </a:lnL>
                    <a:lnR>
                      <a:noFill/>
                    </a:lnR>
                    <a:lnT>
                      <a:noFill/>
                    </a:lnT>
                    <a:lnB w="12700" cap="flat" cmpd="sng" algn="ctr">
                      <a:solidFill>
                        <a:srgbClr val="A0FE52"/>
                      </a:solidFill>
                      <a:prstDash val="solid"/>
                      <a:round/>
                      <a:headEnd type="none" w="med" len="med"/>
                      <a:tailEnd type="none" w="med" len="med"/>
                    </a:lnB>
                    <a:noFill/>
                  </a:tcPr>
                </a:tc>
                <a:extLst>
                  <a:ext uri="{0D108BD9-81ED-4DB2-BD59-A6C34878D82A}">
                    <a16:rowId xmlns:a16="http://schemas.microsoft.com/office/drawing/2014/main" val="3263638780"/>
                  </a:ext>
                </a:extLst>
              </a:tr>
              <a:tr h="527510">
                <a:tc>
                  <a:txBody>
                    <a:bodyPr/>
                    <a:lstStyle/>
                    <a:p>
                      <a:pPr fontAlgn="base" latinLnBrk="0"/>
                      <a:r>
                        <a:rPr lang="en-IN" sz="2400" dirty="0">
                          <a:effectLst/>
                        </a:rPr>
                        <a:t>Nature</a:t>
                      </a:r>
                    </a:p>
                  </a:txBody>
                  <a:tcPr marL="40943" marR="40943" marT="49132" marB="49132" anchor="ctr">
                    <a:lnL w="12700" cap="flat" cmpd="sng" algn="ctr">
                      <a:solidFill>
                        <a:srgbClr val="A0FE52"/>
                      </a:solidFill>
                      <a:prstDash val="solid"/>
                      <a:round/>
                      <a:headEnd type="none" w="med" len="med"/>
                      <a:tailEnd type="none" w="med" len="med"/>
                    </a:lnL>
                    <a:lnR w="12700" cap="flat" cmpd="sng" algn="ctr">
                      <a:solidFill>
                        <a:srgbClr val="A0FE52"/>
                      </a:solidFill>
                      <a:prstDash val="solid"/>
                      <a:round/>
                      <a:headEnd type="none" w="med" len="med"/>
                      <a:tailEnd type="none" w="med" len="med"/>
                    </a:lnR>
                    <a:lnT w="12700" cap="flat" cmpd="sng" algn="ctr">
                      <a:solidFill>
                        <a:srgbClr val="A0FE52"/>
                      </a:solidFill>
                      <a:prstDash val="solid"/>
                      <a:round/>
                      <a:headEnd type="none" w="med" len="med"/>
                      <a:tailEnd type="none" w="med" len="med"/>
                    </a:lnT>
                    <a:lnB w="12700" cap="flat" cmpd="sng" algn="ctr">
                      <a:solidFill>
                        <a:srgbClr val="A0FE52"/>
                      </a:solidFill>
                      <a:prstDash val="solid"/>
                      <a:round/>
                      <a:headEnd type="none" w="med" len="med"/>
                      <a:tailEnd type="none" w="med" len="med"/>
                    </a:lnB>
                    <a:noFill/>
                  </a:tcPr>
                </a:tc>
                <a:tc>
                  <a:txBody>
                    <a:bodyPr/>
                    <a:lstStyle/>
                    <a:p>
                      <a:pPr fontAlgn="base" latinLnBrk="0"/>
                      <a:r>
                        <a:rPr lang="en-IN" sz="2400">
                          <a:effectLst/>
                        </a:rPr>
                        <a:t>Substantive &amp; fixed</a:t>
                      </a:r>
                    </a:p>
                  </a:txBody>
                  <a:tcPr marL="40943" marR="40943" marT="49132" marB="49132" anchor="ctr">
                    <a:lnL w="12700" cap="flat" cmpd="sng" algn="ctr">
                      <a:solidFill>
                        <a:srgbClr val="A0FE52"/>
                      </a:solidFill>
                      <a:prstDash val="solid"/>
                      <a:round/>
                      <a:headEnd type="none" w="med" len="med"/>
                      <a:tailEnd type="none" w="med" len="med"/>
                    </a:lnL>
                    <a:lnR w="12700" cap="flat" cmpd="sng" algn="ctr">
                      <a:solidFill>
                        <a:srgbClr val="A0FE52"/>
                      </a:solidFill>
                      <a:prstDash val="solid"/>
                      <a:round/>
                      <a:headEnd type="none" w="med" len="med"/>
                      <a:tailEnd type="none" w="med" len="med"/>
                    </a:lnR>
                    <a:lnT w="12700" cap="flat" cmpd="sng" algn="ctr">
                      <a:solidFill>
                        <a:srgbClr val="A0FE52"/>
                      </a:solidFill>
                      <a:prstDash val="solid"/>
                      <a:round/>
                      <a:headEnd type="none" w="med" len="med"/>
                      <a:tailEnd type="none" w="med" len="med"/>
                    </a:lnT>
                    <a:lnB w="12700" cap="flat" cmpd="sng" algn="ctr">
                      <a:solidFill>
                        <a:srgbClr val="A0FE52"/>
                      </a:solidFill>
                      <a:prstDash val="solid"/>
                      <a:round/>
                      <a:headEnd type="none" w="med" len="med"/>
                      <a:tailEnd type="none" w="med" len="med"/>
                    </a:lnB>
                    <a:noFill/>
                  </a:tcPr>
                </a:tc>
                <a:tc>
                  <a:txBody>
                    <a:bodyPr/>
                    <a:lstStyle/>
                    <a:p>
                      <a:pPr fontAlgn="base" latinLnBrk="0"/>
                      <a:r>
                        <a:rPr lang="en-IN" sz="2400">
                          <a:effectLst/>
                        </a:rPr>
                        <a:t>Procedural &amp; shifting</a:t>
                      </a:r>
                    </a:p>
                  </a:txBody>
                  <a:tcPr marL="40943" marR="40943" marT="49132" marB="49132" anchor="ctr">
                    <a:lnL w="12700" cap="flat" cmpd="sng" algn="ctr">
                      <a:solidFill>
                        <a:srgbClr val="A0FE52"/>
                      </a:solidFill>
                      <a:prstDash val="solid"/>
                      <a:round/>
                      <a:headEnd type="none" w="med" len="med"/>
                      <a:tailEnd type="none" w="med" len="med"/>
                    </a:lnL>
                    <a:lnR w="12700" cap="flat" cmpd="sng" algn="ctr">
                      <a:solidFill>
                        <a:srgbClr val="A0FE52"/>
                      </a:solidFill>
                      <a:prstDash val="solid"/>
                      <a:round/>
                      <a:headEnd type="none" w="med" len="med"/>
                      <a:tailEnd type="none" w="med" len="med"/>
                    </a:lnR>
                    <a:lnT w="12700" cap="flat" cmpd="sng" algn="ctr">
                      <a:solidFill>
                        <a:srgbClr val="A0FE52"/>
                      </a:solidFill>
                      <a:prstDash val="solid"/>
                      <a:round/>
                      <a:headEnd type="none" w="med" len="med"/>
                      <a:tailEnd type="none" w="med" len="med"/>
                    </a:lnT>
                    <a:lnB w="12700" cap="flat" cmpd="sng" algn="ctr">
                      <a:solidFill>
                        <a:srgbClr val="A0FE52"/>
                      </a:solidFill>
                      <a:prstDash val="solid"/>
                      <a:round/>
                      <a:headEnd type="none" w="med" len="med"/>
                      <a:tailEnd type="none" w="med" len="med"/>
                    </a:lnB>
                    <a:noFill/>
                  </a:tcPr>
                </a:tc>
                <a:extLst>
                  <a:ext uri="{0D108BD9-81ED-4DB2-BD59-A6C34878D82A}">
                    <a16:rowId xmlns:a16="http://schemas.microsoft.com/office/drawing/2014/main" val="1846540897"/>
                  </a:ext>
                </a:extLst>
              </a:tr>
              <a:tr h="979663">
                <a:tc>
                  <a:txBody>
                    <a:bodyPr/>
                    <a:lstStyle/>
                    <a:p>
                      <a:pPr fontAlgn="base" latinLnBrk="0"/>
                      <a:r>
                        <a:rPr lang="en-IN" sz="2400" dirty="0">
                          <a:effectLst/>
                        </a:rPr>
                        <a:t>Who Holds It</a:t>
                      </a:r>
                    </a:p>
                  </a:txBody>
                  <a:tcPr marL="40943" marR="40943" marT="49132" marB="49132" anchor="ctr">
                    <a:lnL w="12700" cap="flat" cmpd="sng" algn="ctr">
                      <a:solidFill>
                        <a:srgbClr val="A0FE52"/>
                      </a:solidFill>
                      <a:prstDash val="solid"/>
                      <a:round/>
                      <a:headEnd type="none" w="med" len="med"/>
                      <a:tailEnd type="none" w="med" len="med"/>
                    </a:lnL>
                    <a:lnR w="12700" cap="flat" cmpd="sng" algn="ctr">
                      <a:solidFill>
                        <a:srgbClr val="A0FE52"/>
                      </a:solidFill>
                      <a:prstDash val="solid"/>
                      <a:round/>
                      <a:headEnd type="none" w="med" len="med"/>
                      <a:tailEnd type="none" w="med" len="med"/>
                    </a:lnR>
                    <a:lnT w="12700" cap="flat" cmpd="sng" algn="ctr">
                      <a:solidFill>
                        <a:srgbClr val="A0FE52"/>
                      </a:solidFill>
                      <a:prstDash val="solid"/>
                      <a:round/>
                      <a:headEnd type="none" w="med" len="med"/>
                      <a:tailEnd type="none" w="med" len="med"/>
                    </a:lnT>
                    <a:lnB w="12700" cap="flat" cmpd="sng" algn="ctr">
                      <a:solidFill>
                        <a:srgbClr val="E00453"/>
                      </a:solidFill>
                      <a:prstDash val="solid"/>
                      <a:round/>
                      <a:headEnd type="none" w="med" len="med"/>
                      <a:tailEnd type="none" w="med" len="med"/>
                    </a:lnB>
                    <a:noFill/>
                  </a:tcPr>
                </a:tc>
                <a:tc>
                  <a:txBody>
                    <a:bodyPr/>
                    <a:lstStyle/>
                    <a:p>
                      <a:pPr fontAlgn="base" latinLnBrk="0"/>
                      <a:r>
                        <a:rPr lang="en-US" sz="2400">
                          <a:effectLst/>
                        </a:rPr>
                        <a:t>Determined by law (usually taxpayer)</a:t>
                      </a:r>
                    </a:p>
                  </a:txBody>
                  <a:tcPr marL="40943" marR="40943" marT="49132" marB="49132" anchor="ctr">
                    <a:lnL w="12700" cap="flat" cmpd="sng" algn="ctr">
                      <a:solidFill>
                        <a:srgbClr val="A0FE52"/>
                      </a:solidFill>
                      <a:prstDash val="solid"/>
                      <a:round/>
                      <a:headEnd type="none" w="med" len="med"/>
                      <a:tailEnd type="none" w="med" len="med"/>
                    </a:lnL>
                    <a:lnR w="12700" cap="flat" cmpd="sng" algn="ctr">
                      <a:solidFill>
                        <a:srgbClr val="A0FE52"/>
                      </a:solidFill>
                      <a:prstDash val="solid"/>
                      <a:round/>
                      <a:headEnd type="none" w="med" len="med"/>
                      <a:tailEnd type="none" w="med" len="med"/>
                    </a:lnR>
                    <a:lnT w="12700" cap="flat" cmpd="sng" algn="ctr">
                      <a:solidFill>
                        <a:srgbClr val="A0FE52"/>
                      </a:solidFill>
                      <a:prstDash val="solid"/>
                      <a:round/>
                      <a:headEnd type="none" w="med" len="med"/>
                      <a:tailEnd type="none" w="med" len="med"/>
                    </a:lnT>
                    <a:lnB w="12700" cap="flat" cmpd="sng" algn="ctr">
                      <a:solidFill>
                        <a:srgbClr val="E00453"/>
                      </a:solidFill>
                      <a:prstDash val="solid"/>
                      <a:round/>
                      <a:headEnd type="none" w="med" len="med"/>
                      <a:tailEnd type="none" w="med" len="med"/>
                    </a:lnB>
                    <a:noFill/>
                  </a:tcPr>
                </a:tc>
                <a:tc>
                  <a:txBody>
                    <a:bodyPr/>
                    <a:lstStyle/>
                    <a:p>
                      <a:pPr fontAlgn="base" latinLnBrk="0"/>
                      <a:r>
                        <a:rPr lang="en-US" sz="2400">
                          <a:effectLst/>
                        </a:rPr>
                        <a:t>Shifts as evidence is presented</a:t>
                      </a:r>
                    </a:p>
                  </a:txBody>
                  <a:tcPr marL="40943" marR="40943" marT="49132" marB="49132" anchor="ctr">
                    <a:lnL w="12700" cap="flat" cmpd="sng" algn="ctr">
                      <a:solidFill>
                        <a:srgbClr val="A0FE52"/>
                      </a:solidFill>
                      <a:prstDash val="solid"/>
                      <a:round/>
                      <a:headEnd type="none" w="med" len="med"/>
                      <a:tailEnd type="none" w="med" len="med"/>
                    </a:lnL>
                    <a:lnR w="12700" cap="flat" cmpd="sng" algn="ctr">
                      <a:solidFill>
                        <a:srgbClr val="A0FE52"/>
                      </a:solidFill>
                      <a:prstDash val="solid"/>
                      <a:round/>
                      <a:headEnd type="none" w="med" len="med"/>
                      <a:tailEnd type="none" w="med" len="med"/>
                    </a:lnR>
                    <a:lnT w="12700" cap="flat" cmpd="sng" algn="ctr">
                      <a:solidFill>
                        <a:srgbClr val="A0FE52"/>
                      </a:solidFill>
                      <a:prstDash val="solid"/>
                      <a:round/>
                      <a:headEnd type="none" w="med" len="med"/>
                      <a:tailEnd type="none" w="med" len="med"/>
                    </a:lnT>
                    <a:lnB w="12700" cap="flat" cmpd="sng" algn="ctr">
                      <a:solidFill>
                        <a:srgbClr val="E00453"/>
                      </a:solidFill>
                      <a:prstDash val="solid"/>
                      <a:round/>
                      <a:headEnd type="none" w="med" len="med"/>
                      <a:tailEnd type="none" w="med" len="med"/>
                    </a:lnB>
                    <a:noFill/>
                  </a:tcPr>
                </a:tc>
                <a:extLst>
                  <a:ext uri="{0D108BD9-81ED-4DB2-BD59-A6C34878D82A}">
                    <a16:rowId xmlns:a16="http://schemas.microsoft.com/office/drawing/2014/main" val="2735037846"/>
                  </a:ext>
                </a:extLst>
              </a:tr>
              <a:tr h="979663">
                <a:tc>
                  <a:txBody>
                    <a:bodyPr/>
                    <a:lstStyle/>
                    <a:p>
                      <a:pPr fontAlgn="base" latinLnBrk="0"/>
                      <a:r>
                        <a:rPr lang="en-IN" sz="2400" dirty="0">
                          <a:effectLst/>
                        </a:rPr>
                        <a:t>Relates To</a:t>
                      </a:r>
                    </a:p>
                  </a:txBody>
                  <a:tcPr marL="40943" marR="40943" marT="49132" marB="49132" anchor="ctr">
                    <a:lnL w="12700" cap="flat" cmpd="sng" algn="ctr">
                      <a:solidFill>
                        <a:srgbClr val="E00453"/>
                      </a:solidFill>
                      <a:prstDash val="solid"/>
                      <a:round/>
                      <a:headEnd type="none" w="med" len="med"/>
                      <a:tailEnd type="none" w="med" len="med"/>
                    </a:lnL>
                    <a:lnR w="12700" cap="flat" cmpd="sng" algn="ctr">
                      <a:solidFill>
                        <a:srgbClr val="E00453"/>
                      </a:solidFill>
                      <a:prstDash val="solid"/>
                      <a:round/>
                      <a:headEnd type="none" w="med" len="med"/>
                      <a:tailEnd type="none" w="med" len="med"/>
                    </a:lnR>
                    <a:lnT w="12700" cap="flat" cmpd="sng" algn="ctr">
                      <a:solidFill>
                        <a:srgbClr val="E00453"/>
                      </a:solidFill>
                      <a:prstDash val="solid"/>
                      <a:round/>
                      <a:headEnd type="none" w="med" len="med"/>
                      <a:tailEnd type="none" w="med" len="med"/>
                    </a:lnT>
                    <a:lnB w="12700" cap="flat" cmpd="sng" algn="ctr">
                      <a:solidFill>
                        <a:srgbClr val="E00C53"/>
                      </a:solidFill>
                      <a:prstDash val="solid"/>
                      <a:round/>
                      <a:headEnd type="none" w="med" len="med"/>
                      <a:tailEnd type="none" w="med" len="med"/>
                    </a:lnB>
                    <a:noFill/>
                  </a:tcPr>
                </a:tc>
                <a:tc>
                  <a:txBody>
                    <a:bodyPr/>
                    <a:lstStyle/>
                    <a:p>
                      <a:pPr fontAlgn="base" latinLnBrk="0"/>
                      <a:r>
                        <a:rPr lang="en-IN" sz="2400">
                          <a:effectLst/>
                        </a:rPr>
                        <a:t>Ultimate responsibility to prove a case</a:t>
                      </a:r>
                    </a:p>
                  </a:txBody>
                  <a:tcPr marL="40943" marR="40943" marT="49132" marB="49132" anchor="ctr">
                    <a:lnL w="12700" cap="flat" cmpd="sng" algn="ctr">
                      <a:solidFill>
                        <a:srgbClr val="E00453"/>
                      </a:solidFill>
                      <a:prstDash val="solid"/>
                      <a:round/>
                      <a:headEnd type="none" w="med" len="med"/>
                      <a:tailEnd type="none" w="med" len="med"/>
                    </a:lnL>
                    <a:lnR w="12700" cap="flat" cmpd="sng" algn="ctr">
                      <a:solidFill>
                        <a:srgbClr val="E00453"/>
                      </a:solidFill>
                      <a:prstDash val="solid"/>
                      <a:round/>
                      <a:headEnd type="none" w="med" len="med"/>
                      <a:tailEnd type="none" w="med" len="med"/>
                    </a:lnR>
                    <a:lnT w="12700" cap="flat" cmpd="sng" algn="ctr">
                      <a:solidFill>
                        <a:srgbClr val="E00453"/>
                      </a:solidFill>
                      <a:prstDash val="solid"/>
                      <a:round/>
                      <a:headEnd type="none" w="med" len="med"/>
                      <a:tailEnd type="none" w="med" len="med"/>
                    </a:lnT>
                    <a:lnB w="12700" cap="flat" cmpd="sng" algn="ctr">
                      <a:solidFill>
                        <a:srgbClr val="E00C53"/>
                      </a:solidFill>
                      <a:prstDash val="solid"/>
                      <a:round/>
                      <a:headEnd type="none" w="med" len="med"/>
                      <a:tailEnd type="none" w="med" len="med"/>
                    </a:lnB>
                    <a:noFill/>
                  </a:tcPr>
                </a:tc>
                <a:tc>
                  <a:txBody>
                    <a:bodyPr/>
                    <a:lstStyle/>
                    <a:p>
                      <a:pPr fontAlgn="base" latinLnBrk="0"/>
                      <a:r>
                        <a:rPr lang="en-US" sz="2400">
                          <a:effectLst/>
                        </a:rPr>
                        <a:t>Duty to produce evidence at each stage</a:t>
                      </a:r>
                    </a:p>
                  </a:txBody>
                  <a:tcPr marL="40943" marR="40943" marT="49132" marB="49132" anchor="ctr">
                    <a:lnL w="12700" cap="flat" cmpd="sng" algn="ctr">
                      <a:solidFill>
                        <a:srgbClr val="E00453"/>
                      </a:solidFill>
                      <a:prstDash val="solid"/>
                      <a:round/>
                      <a:headEnd type="none" w="med" len="med"/>
                      <a:tailEnd type="none" w="med" len="med"/>
                    </a:lnL>
                    <a:lnR w="12700" cap="flat" cmpd="sng" algn="ctr">
                      <a:solidFill>
                        <a:srgbClr val="E00453"/>
                      </a:solidFill>
                      <a:prstDash val="solid"/>
                      <a:round/>
                      <a:headEnd type="none" w="med" len="med"/>
                      <a:tailEnd type="none" w="med" len="med"/>
                    </a:lnR>
                    <a:lnT w="12700" cap="flat" cmpd="sng" algn="ctr">
                      <a:solidFill>
                        <a:srgbClr val="E00453"/>
                      </a:solidFill>
                      <a:prstDash val="solid"/>
                      <a:round/>
                      <a:headEnd type="none" w="med" len="med"/>
                      <a:tailEnd type="none" w="med" len="med"/>
                    </a:lnT>
                    <a:lnB w="12700" cap="flat" cmpd="sng" algn="ctr">
                      <a:solidFill>
                        <a:srgbClr val="E00C53"/>
                      </a:solidFill>
                      <a:prstDash val="solid"/>
                      <a:round/>
                      <a:headEnd type="none" w="med" len="med"/>
                      <a:tailEnd type="none" w="med" len="med"/>
                    </a:lnB>
                    <a:noFill/>
                  </a:tcPr>
                </a:tc>
                <a:extLst>
                  <a:ext uri="{0D108BD9-81ED-4DB2-BD59-A6C34878D82A}">
                    <a16:rowId xmlns:a16="http://schemas.microsoft.com/office/drawing/2014/main" val="1132232596"/>
                  </a:ext>
                </a:extLst>
              </a:tr>
              <a:tr h="1205740">
                <a:tc>
                  <a:txBody>
                    <a:bodyPr/>
                    <a:lstStyle/>
                    <a:p>
                      <a:pPr fontAlgn="base" latinLnBrk="0"/>
                      <a:r>
                        <a:rPr lang="en-IN" sz="2400" dirty="0">
                          <a:effectLst/>
                        </a:rPr>
                        <a:t>Example in Taxation</a:t>
                      </a:r>
                    </a:p>
                  </a:txBody>
                  <a:tcPr marL="40943" marR="40943" marT="49132" marB="49132" anchor="ctr">
                    <a:lnL w="12700" cap="flat" cmpd="sng" algn="ctr">
                      <a:solidFill>
                        <a:srgbClr val="E00C53"/>
                      </a:solidFill>
                      <a:prstDash val="solid"/>
                      <a:round/>
                      <a:headEnd type="none" w="med" len="med"/>
                      <a:tailEnd type="none" w="med" len="med"/>
                    </a:lnL>
                    <a:lnR w="12700" cap="flat" cmpd="sng" algn="ctr">
                      <a:solidFill>
                        <a:srgbClr val="E00C53"/>
                      </a:solidFill>
                      <a:prstDash val="solid"/>
                      <a:round/>
                      <a:headEnd type="none" w="med" len="med"/>
                      <a:tailEnd type="none" w="med" len="med"/>
                    </a:lnR>
                    <a:lnT w="12700" cap="flat" cmpd="sng" algn="ctr">
                      <a:solidFill>
                        <a:srgbClr val="E00C53"/>
                      </a:solidFill>
                      <a:prstDash val="solid"/>
                      <a:round/>
                      <a:headEnd type="none" w="med" len="med"/>
                      <a:tailEnd type="none" w="med" len="med"/>
                    </a:lnT>
                    <a:lnB w="12700" cap="flat" cmpd="sng" algn="ctr">
                      <a:solidFill>
                        <a:srgbClr val="E00C53"/>
                      </a:solidFill>
                      <a:prstDash val="solid"/>
                      <a:round/>
                      <a:headEnd type="none" w="med" len="med"/>
                      <a:tailEnd type="none" w="med" len="med"/>
                    </a:lnB>
                    <a:noFill/>
                  </a:tcPr>
                </a:tc>
                <a:tc>
                  <a:txBody>
                    <a:bodyPr/>
                    <a:lstStyle/>
                    <a:p>
                      <a:pPr fontAlgn="base" latinLnBrk="0"/>
                      <a:r>
                        <a:rPr lang="en-IN" sz="2400" dirty="0">
                          <a:effectLst/>
                        </a:rPr>
                        <a:t>Proving eligibility for ITC</a:t>
                      </a:r>
                    </a:p>
                  </a:txBody>
                  <a:tcPr marL="40943" marR="40943" marT="49132" marB="49132" anchor="ctr">
                    <a:lnL w="12700" cap="flat" cmpd="sng" algn="ctr">
                      <a:solidFill>
                        <a:srgbClr val="E00C53"/>
                      </a:solidFill>
                      <a:prstDash val="solid"/>
                      <a:round/>
                      <a:headEnd type="none" w="med" len="med"/>
                      <a:tailEnd type="none" w="med" len="med"/>
                    </a:lnL>
                    <a:lnR w="12700" cap="flat" cmpd="sng" algn="ctr">
                      <a:solidFill>
                        <a:srgbClr val="E00C53"/>
                      </a:solidFill>
                      <a:prstDash val="solid"/>
                      <a:round/>
                      <a:headEnd type="none" w="med" len="med"/>
                      <a:tailEnd type="none" w="med" len="med"/>
                    </a:lnR>
                    <a:lnT w="12700" cap="flat" cmpd="sng" algn="ctr">
                      <a:solidFill>
                        <a:srgbClr val="E00C53"/>
                      </a:solidFill>
                      <a:prstDash val="solid"/>
                      <a:round/>
                      <a:headEnd type="none" w="med" len="med"/>
                      <a:tailEnd type="none" w="med" len="med"/>
                    </a:lnT>
                    <a:lnB w="12700" cap="flat" cmpd="sng" algn="ctr">
                      <a:solidFill>
                        <a:srgbClr val="E00C53"/>
                      </a:solidFill>
                      <a:prstDash val="solid"/>
                      <a:round/>
                      <a:headEnd type="none" w="med" len="med"/>
                      <a:tailEnd type="none" w="med" len="med"/>
                    </a:lnB>
                    <a:noFill/>
                  </a:tcPr>
                </a:tc>
                <a:tc>
                  <a:txBody>
                    <a:bodyPr/>
                    <a:lstStyle/>
                    <a:p>
                      <a:pPr fontAlgn="base" latinLnBrk="0"/>
                      <a:r>
                        <a:rPr lang="en-US" sz="2400" dirty="0">
                          <a:effectLst/>
                        </a:rPr>
                        <a:t>Refuting or substantiating a claim/document</a:t>
                      </a:r>
                    </a:p>
                  </a:txBody>
                  <a:tcPr marL="40943" marR="40943" marT="49132" marB="49132" anchor="ctr">
                    <a:lnL w="12700" cap="flat" cmpd="sng" algn="ctr">
                      <a:solidFill>
                        <a:srgbClr val="E00C53"/>
                      </a:solidFill>
                      <a:prstDash val="solid"/>
                      <a:round/>
                      <a:headEnd type="none" w="med" len="med"/>
                      <a:tailEnd type="none" w="med" len="med"/>
                    </a:lnL>
                    <a:lnR w="12700" cap="flat" cmpd="sng" algn="ctr">
                      <a:solidFill>
                        <a:srgbClr val="E00C53"/>
                      </a:solidFill>
                      <a:prstDash val="solid"/>
                      <a:round/>
                      <a:headEnd type="none" w="med" len="med"/>
                      <a:tailEnd type="none" w="med" len="med"/>
                    </a:lnR>
                    <a:lnT w="12700" cap="flat" cmpd="sng" algn="ctr">
                      <a:solidFill>
                        <a:srgbClr val="E00C53"/>
                      </a:solidFill>
                      <a:prstDash val="solid"/>
                      <a:round/>
                      <a:headEnd type="none" w="med" len="med"/>
                      <a:tailEnd type="none" w="med" len="med"/>
                    </a:lnT>
                    <a:lnB w="12700" cap="flat" cmpd="sng" algn="ctr">
                      <a:solidFill>
                        <a:srgbClr val="E00C53"/>
                      </a:solidFill>
                      <a:prstDash val="solid"/>
                      <a:round/>
                      <a:headEnd type="none" w="med" len="med"/>
                      <a:tailEnd type="none" w="med" len="med"/>
                    </a:lnB>
                    <a:noFill/>
                  </a:tcPr>
                </a:tc>
                <a:extLst>
                  <a:ext uri="{0D108BD9-81ED-4DB2-BD59-A6C34878D82A}">
                    <a16:rowId xmlns:a16="http://schemas.microsoft.com/office/drawing/2014/main" val="1156594856"/>
                  </a:ext>
                </a:extLst>
              </a:tr>
            </a:tbl>
          </a:graphicData>
        </a:graphic>
      </p:graphicFrame>
    </p:spTree>
    <p:extLst>
      <p:ext uri="{BB962C8B-B14F-4D97-AF65-F5344CB8AC3E}">
        <p14:creationId xmlns:p14="http://schemas.microsoft.com/office/powerpoint/2010/main" val="36883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9BD3-34E8-7BE6-78E3-E779964F5D1A}"/>
              </a:ext>
            </a:extLst>
          </p:cNvPr>
          <p:cNvSpPr>
            <a:spLocks noGrp="1"/>
          </p:cNvSpPr>
          <p:nvPr>
            <p:ph type="title"/>
          </p:nvPr>
        </p:nvSpPr>
        <p:spPr/>
        <p:txBody>
          <a:bodyPr/>
          <a:lstStyle/>
          <a:p>
            <a:r>
              <a:rPr lang="en-IN" dirty="0"/>
              <a:t>CBIC-20006/12/2025-GST/1657 dated 30.06.2025</a:t>
            </a:r>
          </a:p>
        </p:txBody>
      </p:sp>
      <p:sp>
        <p:nvSpPr>
          <p:cNvPr id="3" name="Content Placeholder 2">
            <a:extLst>
              <a:ext uri="{FF2B5EF4-FFF2-40B4-BE49-F238E27FC236}">
                <a16:creationId xmlns:a16="http://schemas.microsoft.com/office/drawing/2014/main" id="{018975C3-6106-D520-631E-C942506D7371}"/>
              </a:ext>
            </a:extLst>
          </p:cNvPr>
          <p:cNvSpPr>
            <a:spLocks noGrp="1"/>
          </p:cNvSpPr>
          <p:nvPr>
            <p:ph idx="1"/>
          </p:nvPr>
        </p:nvSpPr>
        <p:spPr/>
        <p:txBody>
          <a:bodyPr>
            <a:normAutofit fontScale="92500" lnSpcReduction="20000"/>
          </a:bodyPr>
          <a:lstStyle/>
          <a:p>
            <a:pPr algn="just"/>
            <a:r>
              <a:rPr lang="en-IN" b="1" dirty="0"/>
              <a:t>Issued by CBIC Policy Wing</a:t>
            </a:r>
          </a:p>
          <a:p>
            <a:pPr algn="just"/>
            <a:r>
              <a:rPr lang="en-US" dirty="0"/>
              <a:t>3. Though the above instructions have been issued in the context of secondment charges, the underlying principles regarding the invocation of provisions of section 74 of the CGST Act, 2017, shall apply to all cases. The phrases "fraud" or ''</a:t>
            </a:r>
            <a:r>
              <a:rPr lang="en-US" dirty="0" err="1"/>
              <a:t>wilful</a:t>
            </a:r>
            <a:r>
              <a:rPr lang="en-US" dirty="0"/>
              <a:t> misstatement" or "suppression of facts" are coupled with the phrase "to evade tax". Similar provisions exist under the Central Excise Act, 1944, and there are number of judicial pronouncements clearly laying down the interpretation of the aforesaid phrases.</a:t>
            </a:r>
            <a:endParaRPr lang="en-IN" dirty="0"/>
          </a:p>
          <a:p>
            <a:pPr algn="just"/>
            <a:r>
              <a:rPr lang="en-US" dirty="0"/>
              <a:t>4.	It is reiterated that invoking Section 74 of the CGST Act, 2017, necessitates that the proper officer establish, with supporting material evidence, the presence of a deliberate intent to evade tax, whether through fraud, </a:t>
            </a:r>
            <a:r>
              <a:rPr lang="en-US" dirty="0" err="1"/>
              <a:t>wilful</a:t>
            </a:r>
            <a:r>
              <a:rPr lang="en-US" dirty="0"/>
              <a:t> misstatement, or suppression of facts- terms which </a:t>
            </a:r>
            <a:r>
              <a:rPr lang="en-US" b="1" u="sng" dirty="0">
                <a:solidFill>
                  <a:srgbClr val="FF0000"/>
                </a:solidFill>
              </a:rPr>
              <a:t>inherently imply </a:t>
            </a:r>
            <a:r>
              <a:rPr lang="en-US" b="1" u="sng" dirty="0" err="1">
                <a:solidFill>
                  <a:srgbClr val="FF0000"/>
                </a:solidFill>
              </a:rPr>
              <a:t>mens</a:t>
            </a:r>
            <a:r>
              <a:rPr lang="en-US" b="1" u="sng" dirty="0">
                <a:solidFill>
                  <a:srgbClr val="FF0000"/>
                </a:solidFill>
              </a:rPr>
              <a:t> rea.</a:t>
            </a:r>
            <a:r>
              <a:rPr lang="en-US" dirty="0"/>
              <a:t> A mere shortfall in tax payment, by itself, does not justify proceedings under Section 74. </a:t>
            </a:r>
            <a:r>
              <a:rPr lang="en-US" b="1" u="sng" dirty="0">
                <a:solidFill>
                  <a:srgbClr val="FF0000"/>
                </a:solidFill>
              </a:rPr>
              <a:t>The SCN must specifically record the evidentiary basis that indicates such intent, thereby satisfying the legal prerequisites for invoking the extended period of limitation under Section 74. This ensures that the provision is applied judiciously, and not mechanically or presumptively.</a:t>
            </a:r>
          </a:p>
          <a:p>
            <a:pPr algn="just"/>
            <a:r>
              <a:rPr lang="en-US" dirty="0"/>
              <a:t>5.	In light of the above, it is requested that all officers under your jurisdiction be appropriately </a:t>
            </a:r>
            <a:r>
              <a:rPr lang="en-US" dirty="0" err="1"/>
              <a:t>sensitised</a:t>
            </a:r>
            <a:r>
              <a:rPr lang="en-US" dirty="0"/>
              <a:t> and guided on the correct legal interpretation and procedural requirements for invoking Section 74 of the CGST Act, 2017.</a:t>
            </a:r>
          </a:p>
          <a:p>
            <a:pPr algn="just"/>
            <a:r>
              <a:rPr lang="en-US" dirty="0"/>
              <a:t>6.	This issues with the approval of the Chairman, CBIC.</a:t>
            </a:r>
            <a:endParaRPr lang="en-IN" dirty="0"/>
          </a:p>
          <a:p>
            <a:pPr algn="just"/>
            <a:endParaRPr lang="en-IN" dirty="0"/>
          </a:p>
        </p:txBody>
      </p:sp>
      <p:sp>
        <p:nvSpPr>
          <p:cNvPr id="4" name="Footer Placeholder 3">
            <a:extLst>
              <a:ext uri="{FF2B5EF4-FFF2-40B4-BE49-F238E27FC236}">
                <a16:creationId xmlns:a16="http://schemas.microsoft.com/office/drawing/2014/main" id="{D47868DB-E37C-98AF-D5DA-32AE08C1D03A}"/>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52060A41-7448-878C-93CB-6D6412FA9BB1}"/>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12</a:t>
            </a:fld>
            <a:endParaRPr lang="en-IN">
              <a:solidFill>
                <a:srgbClr val="514843">
                  <a:lumMod val="75000"/>
                </a:srgbClr>
              </a:solidFill>
              <a:latin typeface="Calibri"/>
            </a:endParaRPr>
          </a:p>
        </p:txBody>
      </p:sp>
    </p:spTree>
    <p:extLst>
      <p:ext uri="{BB962C8B-B14F-4D97-AF65-F5344CB8AC3E}">
        <p14:creationId xmlns:p14="http://schemas.microsoft.com/office/powerpoint/2010/main" val="394441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417DC-13D3-6A3E-179E-E4E84BC47BAA}"/>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422E2582-B4E6-7C99-5343-6A6110C07FFE}"/>
              </a:ext>
            </a:extLst>
          </p:cNvPr>
          <p:cNvSpPr txBox="1"/>
          <p:nvPr/>
        </p:nvSpPr>
        <p:spPr>
          <a:xfrm>
            <a:off x="11293647" y="7342364"/>
            <a:ext cx="245408" cy="168059"/>
          </a:xfrm>
          <a:prstGeom prst="rect">
            <a:avLst/>
          </a:prstGeom>
        </p:spPr>
        <p:txBody>
          <a:bodyPr vert="horz" wrap="square" lIns="0" tIns="0" rIns="0" bIns="0" rtlCol="0">
            <a:spAutoFit/>
          </a:bodyPr>
          <a:lstStyle/>
          <a:p>
            <a:pPr marL="40343" defTabSz="1097280">
              <a:lnSpc>
                <a:spcPts val="1313"/>
              </a:lnSpc>
            </a:pPr>
            <a:fld id="{81D60167-4931-47E6-BA6A-407CBD079E47}" type="slidenum">
              <a:rPr sz="1271" dirty="0">
                <a:solidFill>
                  <a:srgbClr val="898989"/>
                </a:solidFill>
                <a:latin typeface="Calibri"/>
                <a:cs typeface="Calibri"/>
              </a:rPr>
              <a:pPr marL="40343" defTabSz="1097280">
                <a:lnSpc>
                  <a:spcPts val="1313"/>
                </a:lnSpc>
              </a:pPr>
              <a:t>120</a:t>
            </a:fld>
            <a:endParaRPr sz="1271">
              <a:solidFill>
                <a:srgbClr val="514843"/>
              </a:solidFill>
              <a:latin typeface="Calibri"/>
              <a:cs typeface="Calibri"/>
            </a:endParaRPr>
          </a:p>
        </p:txBody>
      </p:sp>
      <p:sp>
        <p:nvSpPr>
          <p:cNvPr id="5" name="object 5">
            <a:extLst>
              <a:ext uri="{FF2B5EF4-FFF2-40B4-BE49-F238E27FC236}">
                <a16:creationId xmlns:a16="http://schemas.microsoft.com/office/drawing/2014/main" id="{6ACC679D-C59A-F71D-BB2B-A64540579561}"/>
              </a:ext>
            </a:extLst>
          </p:cNvPr>
          <p:cNvSpPr txBox="1">
            <a:spLocks noGrp="1"/>
          </p:cNvSpPr>
          <p:nvPr>
            <p:ph type="ftr" sz="quarter" idx="5"/>
          </p:nvPr>
        </p:nvSpPr>
        <p:spPr>
          <a:xfrm>
            <a:off x="1180796" y="8333917"/>
            <a:ext cx="1213103" cy="146450"/>
          </a:xfrm>
          <a:prstGeom prst="rect">
            <a:avLst/>
          </a:prstGeom>
        </p:spPr>
        <p:txBody>
          <a:bodyPr vert="horz" wrap="square" lIns="0" tIns="0" rIns="0" bIns="0" rtlCol="0">
            <a:spAutoFit/>
          </a:bodyPr>
          <a:lstStyle>
            <a:defPPr>
              <a:defRPr lang="en-US"/>
            </a:defPPr>
            <a:lvl1pPr marL="0" algn="l" defTabSz="1097280" rtl="0" eaLnBrk="1" latinLnBrk="0" hangingPunct="1">
              <a:defRPr sz="1200" b="0" i="0" kern="1200">
                <a:solidFill>
                  <a:schemeClr val="tx1"/>
                </a:solidFill>
                <a:latin typeface="Calibri"/>
                <a:ea typeface="+mn-ea"/>
                <a:cs typeface="Calibri"/>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3447">
              <a:lnSpc>
                <a:spcPts val="1112"/>
              </a:lnSpc>
            </a:pPr>
            <a:r>
              <a:rPr lang="en-IN">
                <a:solidFill>
                  <a:srgbClr val="514843"/>
                </a:solidFill>
              </a:rPr>
              <a:t>© Yash Dhadda</a:t>
            </a:r>
            <a:endParaRPr dirty="0">
              <a:solidFill>
                <a:srgbClr val="514843"/>
              </a:solidFill>
            </a:endParaRPr>
          </a:p>
        </p:txBody>
      </p:sp>
      <p:sp>
        <p:nvSpPr>
          <p:cNvPr id="3" name="object 3">
            <a:extLst>
              <a:ext uri="{FF2B5EF4-FFF2-40B4-BE49-F238E27FC236}">
                <a16:creationId xmlns:a16="http://schemas.microsoft.com/office/drawing/2014/main" id="{D609E3C5-696C-9CAE-B5C3-51E7E294241D}"/>
              </a:ext>
            </a:extLst>
          </p:cNvPr>
          <p:cNvSpPr txBox="1"/>
          <p:nvPr/>
        </p:nvSpPr>
        <p:spPr>
          <a:xfrm>
            <a:off x="1271614" y="1624097"/>
            <a:ext cx="12380183" cy="6061931"/>
          </a:xfrm>
          <a:prstGeom prst="rect">
            <a:avLst/>
          </a:prstGeom>
        </p:spPr>
        <p:txBody>
          <a:bodyPr vert="horz" wrap="square" lIns="0" tIns="77993" rIns="0" bIns="0" rtlCol="0">
            <a:spAutoFit/>
          </a:bodyPr>
          <a:lstStyle/>
          <a:p>
            <a:pPr defTabSz="1097280"/>
            <a:r>
              <a:rPr lang="en-US" sz="2160" b="1" dirty="0">
                <a:solidFill>
                  <a:srgbClr val="514843"/>
                </a:solidFill>
                <a:latin typeface="Calibri"/>
              </a:rPr>
              <a:t>State of Karnataka Vs. M/s. Ecom Gill Coffee Trading Pvt. Ltd- SC</a:t>
            </a:r>
            <a:br>
              <a:rPr lang="en-US" sz="2160" b="1" dirty="0">
                <a:solidFill>
                  <a:srgbClr val="514843"/>
                </a:solidFill>
                <a:latin typeface="Calibri"/>
              </a:rPr>
            </a:br>
            <a:endParaRPr lang="en-US" sz="2160" b="1" dirty="0">
              <a:solidFill>
                <a:srgbClr val="514843"/>
              </a:solidFill>
              <a:latin typeface="Calibri"/>
            </a:endParaRPr>
          </a:p>
          <a:p>
            <a:pPr defTabSz="1097280"/>
            <a:r>
              <a:rPr lang="en-US" sz="2160" dirty="0">
                <a:solidFill>
                  <a:srgbClr val="514843"/>
                </a:solidFill>
                <a:latin typeface="Calibri"/>
              </a:rPr>
              <a:t>Mere production of tax invoices or payment by cheque is insufficient to discharge this burden.</a:t>
            </a:r>
          </a:p>
          <a:p>
            <a:pPr marL="342900" indent="-342900" defTabSz="1097280">
              <a:buFont typeface="Arial" panose="020B0604020202020204" pitchFamily="34" charset="0"/>
              <a:buChar char="•"/>
            </a:pPr>
            <a:endParaRPr lang="en-US" sz="2160" dirty="0">
              <a:solidFill>
                <a:srgbClr val="514843"/>
              </a:solidFill>
              <a:latin typeface="Calibri"/>
            </a:endParaRPr>
          </a:p>
          <a:p>
            <a:pPr marL="342900" indent="-342900" defTabSz="1097280">
              <a:buFont typeface="Arial" panose="020B0604020202020204" pitchFamily="34" charset="0"/>
              <a:buChar char="•"/>
            </a:pPr>
            <a:r>
              <a:rPr lang="en-US" sz="2160" dirty="0">
                <a:solidFill>
                  <a:srgbClr val="514843"/>
                </a:solidFill>
                <a:latin typeface="Calibri"/>
              </a:rPr>
              <a:t>Purchaser must prove actual physical movement and genuineness of transactions.</a:t>
            </a:r>
          </a:p>
          <a:p>
            <a:pPr marL="342900" indent="-342900" defTabSz="1097280">
              <a:buFont typeface="Arial" panose="020B0604020202020204" pitchFamily="34" charset="0"/>
              <a:buChar char="•"/>
            </a:pPr>
            <a:endParaRPr lang="en-US" sz="2160" dirty="0">
              <a:solidFill>
                <a:srgbClr val="514843"/>
              </a:solidFill>
              <a:latin typeface="Calibri"/>
            </a:endParaRPr>
          </a:p>
          <a:p>
            <a:pPr marL="342900" indent="-342900" defTabSz="1097280">
              <a:buFont typeface="Arial" panose="020B0604020202020204" pitchFamily="34" charset="0"/>
              <a:buChar char="•"/>
            </a:pPr>
            <a:r>
              <a:rPr lang="en-US" sz="2160" dirty="0">
                <a:solidFill>
                  <a:srgbClr val="514843"/>
                </a:solidFill>
                <a:latin typeface="Calibri"/>
              </a:rPr>
              <a:t>Required proof includes:</a:t>
            </a:r>
          </a:p>
          <a:p>
            <a:pPr marL="891540" lvl="1" indent="-342900" defTabSz="1097280">
              <a:buFont typeface="Arial" panose="020B0604020202020204" pitchFamily="34" charset="0"/>
              <a:buChar char="•"/>
            </a:pPr>
            <a:r>
              <a:rPr lang="en-US" sz="2160" dirty="0">
                <a:solidFill>
                  <a:srgbClr val="514843"/>
                </a:solidFill>
                <a:latin typeface="Calibri"/>
              </a:rPr>
              <a:t>Seller’s name and address</a:t>
            </a:r>
          </a:p>
          <a:p>
            <a:pPr marL="891540" lvl="1" indent="-342900" defTabSz="1097280">
              <a:buFont typeface="Arial" panose="020B0604020202020204" pitchFamily="34" charset="0"/>
              <a:buChar char="•"/>
            </a:pPr>
            <a:r>
              <a:rPr lang="en-US" sz="2160" dirty="0">
                <a:solidFill>
                  <a:srgbClr val="514843"/>
                </a:solidFill>
                <a:latin typeface="Calibri"/>
              </a:rPr>
              <a:t>Delivery vehicle details</a:t>
            </a:r>
          </a:p>
          <a:p>
            <a:pPr marL="891540" lvl="1" indent="-342900" defTabSz="1097280">
              <a:buFont typeface="Arial" panose="020B0604020202020204" pitchFamily="34" charset="0"/>
              <a:buChar char="•"/>
            </a:pPr>
            <a:r>
              <a:rPr lang="en-US" sz="2160" dirty="0">
                <a:solidFill>
                  <a:srgbClr val="514843"/>
                </a:solidFill>
                <a:latin typeface="Calibri"/>
              </a:rPr>
              <a:t>Freight payments</a:t>
            </a:r>
          </a:p>
          <a:p>
            <a:pPr marL="891540" lvl="1" indent="-342900" defTabSz="1097280">
              <a:buFont typeface="Arial" panose="020B0604020202020204" pitchFamily="34" charset="0"/>
              <a:buChar char="•"/>
            </a:pPr>
            <a:r>
              <a:rPr lang="en-IN" sz="2160" dirty="0">
                <a:solidFill>
                  <a:srgbClr val="514843"/>
                </a:solidFill>
                <a:latin typeface="Calibri"/>
              </a:rPr>
              <a:t>Receipt of toll charges</a:t>
            </a:r>
            <a:endParaRPr lang="en-US" sz="2160" dirty="0">
              <a:solidFill>
                <a:srgbClr val="514843"/>
              </a:solidFill>
              <a:latin typeface="Calibri"/>
            </a:endParaRPr>
          </a:p>
          <a:p>
            <a:pPr marL="891540" lvl="1" indent="-342900" defTabSz="1097280">
              <a:buFont typeface="Arial" panose="020B0604020202020204" pitchFamily="34" charset="0"/>
              <a:buChar char="•"/>
            </a:pPr>
            <a:r>
              <a:rPr lang="en-US" sz="2160" dirty="0">
                <a:solidFill>
                  <a:srgbClr val="514843"/>
                </a:solidFill>
                <a:latin typeface="Calibri"/>
              </a:rPr>
              <a:t>Delivery acknowledgments</a:t>
            </a:r>
          </a:p>
          <a:p>
            <a:pPr marL="891540" lvl="1" indent="-342900" defTabSz="1097280">
              <a:buFont typeface="Arial" panose="020B0604020202020204" pitchFamily="34" charset="0"/>
              <a:buChar char="•"/>
            </a:pPr>
            <a:r>
              <a:rPr lang="en-US" sz="2160" dirty="0">
                <a:solidFill>
                  <a:srgbClr val="514843"/>
                </a:solidFill>
                <a:latin typeface="Calibri"/>
              </a:rPr>
              <a:t>Tax invoices and payment details</a:t>
            </a:r>
          </a:p>
          <a:p>
            <a:pPr marL="342900" indent="-342900" defTabSz="1097280">
              <a:buFont typeface="Arial" panose="020B0604020202020204" pitchFamily="34" charset="0"/>
              <a:buChar char="•"/>
            </a:pPr>
            <a:endParaRPr lang="en-US" sz="2160" dirty="0">
              <a:solidFill>
                <a:srgbClr val="514843"/>
              </a:solidFill>
              <a:latin typeface="Calibri"/>
            </a:endParaRPr>
          </a:p>
          <a:p>
            <a:pPr marL="342900" indent="-342900" defTabSz="1097280">
              <a:buFont typeface="Arial" panose="020B0604020202020204" pitchFamily="34" charset="0"/>
              <a:buChar char="•"/>
            </a:pPr>
            <a:r>
              <a:rPr lang="en-US" sz="2160" dirty="0">
                <a:solidFill>
                  <a:srgbClr val="514843"/>
                </a:solidFill>
                <a:latin typeface="Calibri"/>
              </a:rPr>
              <a:t>Being a bona fide purchaser alone doesn’t satisfy the burden; the </a:t>
            </a:r>
            <a:r>
              <a:rPr lang="en-US" sz="2160" b="1" u="sng" dirty="0">
                <a:solidFill>
                  <a:srgbClr val="514843"/>
                </a:solidFill>
                <a:latin typeface="Calibri"/>
              </a:rPr>
              <a:t>genuineness must be established</a:t>
            </a:r>
            <a:r>
              <a:rPr lang="en-US" sz="2160" dirty="0">
                <a:solidFill>
                  <a:srgbClr val="514843"/>
                </a:solidFill>
                <a:latin typeface="Calibri"/>
              </a:rPr>
              <a:t> by concrete evidence.</a:t>
            </a:r>
          </a:p>
          <a:p>
            <a:pPr marL="342900" indent="-342900" defTabSz="1097280">
              <a:buFont typeface="Arial" panose="020B0604020202020204" pitchFamily="34" charset="0"/>
              <a:buChar char="•"/>
            </a:pPr>
            <a:r>
              <a:rPr lang="en-US" sz="2160" dirty="0">
                <a:solidFill>
                  <a:srgbClr val="514843"/>
                </a:solidFill>
                <a:latin typeface="Calibri"/>
              </a:rPr>
              <a:t>The court affirmed that tax authorities need not disprove ITC claims unless the purchaser proves its validity beyond doubt.</a:t>
            </a:r>
          </a:p>
        </p:txBody>
      </p:sp>
      <p:sp>
        <p:nvSpPr>
          <p:cNvPr id="8" name="object 2">
            <a:extLst>
              <a:ext uri="{FF2B5EF4-FFF2-40B4-BE49-F238E27FC236}">
                <a16:creationId xmlns:a16="http://schemas.microsoft.com/office/drawing/2014/main" id="{86C8072E-4CAE-8207-0AF4-07DB25ADB9CC}"/>
              </a:ext>
            </a:extLst>
          </p:cNvPr>
          <p:cNvSpPr txBox="1">
            <a:spLocks/>
          </p:cNvSpPr>
          <p:nvPr/>
        </p:nvSpPr>
        <p:spPr>
          <a:xfrm>
            <a:off x="1180795" y="809292"/>
            <a:ext cx="10267366" cy="456777"/>
          </a:xfrm>
          <a:prstGeom prst="rect">
            <a:avLst/>
          </a:prstGeom>
        </p:spPr>
        <p:txBody>
          <a:bodyPr vert="horz" wrap="square" lIns="0" tIns="13447" rIns="0" bIns="0" rtlCol="0" anchor="b">
            <a:sp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marL="13447" defTabSz="1097280">
              <a:lnSpc>
                <a:spcPct val="100000"/>
              </a:lnSpc>
              <a:spcBef>
                <a:spcPts val="106"/>
              </a:spcBef>
            </a:pPr>
            <a:r>
              <a:rPr lang="en-US" sz="2880" dirty="0">
                <a:solidFill>
                  <a:srgbClr val="514843"/>
                </a:solidFill>
                <a:latin typeface="Cambria"/>
              </a:rPr>
              <a:t>Discharge of </a:t>
            </a:r>
            <a:r>
              <a:rPr lang="en-IN" sz="2880" b="1" dirty="0">
                <a:solidFill>
                  <a:srgbClr val="514843"/>
                </a:solidFill>
                <a:latin typeface="Cambria"/>
              </a:rPr>
              <a:t>Burden of Proof – Revenue Judgments </a:t>
            </a:r>
            <a:endParaRPr lang="en-IN" sz="2965" dirty="0">
              <a:solidFill>
                <a:srgbClr val="514843"/>
              </a:solidFill>
              <a:latin typeface="Cambria"/>
            </a:endParaRPr>
          </a:p>
        </p:txBody>
      </p:sp>
      <p:sp>
        <p:nvSpPr>
          <p:cNvPr id="2" name="Slide Number Placeholder 1">
            <a:extLst>
              <a:ext uri="{FF2B5EF4-FFF2-40B4-BE49-F238E27FC236}">
                <a16:creationId xmlns:a16="http://schemas.microsoft.com/office/drawing/2014/main" id="{48FA61A4-5D9C-7F33-CA3F-2086B6E9C6AE}"/>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120</a:t>
            </a:fld>
            <a:endParaRPr lang="en-IN">
              <a:solidFill>
                <a:srgbClr val="514843">
                  <a:lumMod val="75000"/>
                </a:srgbClr>
              </a:solidFill>
              <a:latin typeface="Calibri"/>
            </a:endParaRPr>
          </a:p>
        </p:txBody>
      </p:sp>
    </p:spTree>
    <p:extLst>
      <p:ext uri="{BB962C8B-B14F-4D97-AF65-F5344CB8AC3E}">
        <p14:creationId xmlns:p14="http://schemas.microsoft.com/office/powerpoint/2010/main" val="354467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49F3-506A-A527-0C38-DA22EAC5E1A6}"/>
              </a:ext>
            </a:extLst>
          </p:cNvPr>
          <p:cNvSpPr>
            <a:spLocks noGrp="1"/>
          </p:cNvSpPr>
          <p:nvPr>
            <p:ph type="title"/>
          </p:nvPr>
        </p:nvSpPr>
        <p:spPr/>
        <p:txBody>
          <a:bodyPr/>
          <a:lstStyle/>
          <a:p>
            <a:r>
              <a:rPr lang="en-IN" dirty="0"/>
              <a:t>ITC – Changing Goal Post</a:t>
            </a:r>
          </a:p>
        </p:txBody>
      </p:sp>
      <p:sp>
        <p:nvSpPr>
          <p:cNvPr id="4" name="Footer Placeholder 3">
            <a:extLst>
              <a:ext uri="{FF2B5EF4-FFF2-40B4-BE49-F238E27FC236}">
                <a16:creationId xmlns:a16="http://schemas.microsoft.com/office/drawing/2014/main" id="{D0CD0201-7631-A6E5-D254-2A9565D3587D}"/>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FC23CF70-D860-7267-5727-16B598FD2C66}"/>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121</a:t>
            </a:fld>
            <a:endParaRPr lang="en-IN">
              <a:solidFill>
                <a:srgbClr val="514843">
                  <a:lumMod val="75000"/>
                </a:srgbClr>
              </a:solidFill>
              <a:latin typeface="Calibri"/>
            </a:endParaRPr>
          </a:p>
        </p:txBody>
      </p:sp>
      <p:graphicFrame>
        <p:nvGraphicFramePr>
          <p:cNvPr id="6" name="Content Placeholder 5">
            <a:extLst>
              <a:ext uri="{FF2B5EF4-FFF2-40B4-BE49-F238E27FC236}">
                <a16:creationId xmlns:a16="http://schemas.microsoft.com/office/drawing/2014/main" id="{71CAA6B8-B77D-B8C0-D901-665456D25D4D}"/>
              </a:ext>
            </a:extLst>
          </p:cNvPr>
          <p:cNvGraphicFramePr>
            <a:graphicFrameLocks noGrp="1"/>
          </p:cNvGraphicFramePr>
          <p:nvPr>
            <p:ph idx="1"/>
          </p:nvPr>
        </p:nvGraphicFramePr>
        <p:xfrm>
          <a:off x="683075" y="1685887"/>
          <a:ext cx="13443497" cy="6452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219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85E58-2FBE-C872-60B1-21EB3BF401B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F2F302E-A85A-8678-982E-E31498575F78}"/>
              </a:ext>
            </a:extLst>
          </p:cNvPr>
          <p:cNvSpPr/>
          <p:nvPr/>
        </p:nvSpPr>
        <p:spPr>
          <a:xfrm>
            <a:off x="925551" y="531733"/>
            <a:ext cx="13077390" cy="839867"/>
          </a:xfrm>
          <a:prstGeom prst="rect">
            <a:avLst/>
          </a:prstGeom>
          <a:noFill/>
          <a:ln/>
        </p:spPr>
        <p:txBody>
          <a:bodyPr wrap="square" lIns="0" tIns="0" rIns="0" bIns="0" rtlCol="0" anchor="t"/>
          <a:lstStyle/>
          <a:p>
            <a:pPr>
              <a:lnSpc>
                <a:spcPts val="4850"/>
              </a:lnSpc>
            </a:pPr>
            <a:r>
              <a:rPr lang="en-US" sz="4800" b="1" dirty="0">
                <a:solidFill>
                  <a:schemeClr val="accent2">
                    <a:lumMod val="75000"/>
                  </a:schemeClr>
                </a:solidFill>
                <a:latin typeface="HP Simplified Jpan" panose="020B0500000000000000" pitchFamily="34" charset="-128"/>
                <a:ea typeface="HP Simplified Jpan" panose="020B0500000000000000" pitchFamily="34" charset="-128"/>
              </a:rPr>
              <a:t>Reconciliation is the First Line of Defense!</a:t>
            </a:r>
          </a:p>
        </p:txBody>
      </p:sp>
      <p:graphicFrame>
        <p:nvGraphicFramePr>
          <p:cNvPr id="4" name="Table 3">
            <a:extLst>
              <a:ext uri="{FF2B5EF4-FFF2-40B4-BE49-F238E27FC236}">
                <a16:creationId xmlns:a16="http://schemas.microsoft.com/office/drawing/2014/main" id="{BBFFAABB-CD8F-0072-CD8D-837C8D06CEB4}"/>
              </a:ext>
            </a:extLst>
          </p:cNvPr>
          <p:cNvGraphicFramePr>
            <a:graphicFrameLocks noGrp="1"/>
          </p:cNvGraphicFramePr>
          <p:nvPr>
            <p:extLst>
              <p:ext uri="{D42A27DB-BD31-4B8C-83A1-F6EECF244321}">
                <p14:modId xmlns:p14="http://schemas.microsoft.com/office/powerpoint/2010/main" val="3077796657"/>
              </p:ext>
            </p:extLst>
          </p:nvPr>
        </p:nvGraphicFramePr>
        <p:xfrm>
          <a:off x="880945" y="1863634"/>
          <a:ext cx="12695718" cy="5974634"/>
        </p:xfrm>
        <a:graphic>
          <a:graphicData uri="http://schemas.openxmlformats.org/drawingml/2006/table">
            <a:tbl>
              <a:tblPr/>
              <a:tblGrid>
                <a:gridCol w="4039398">
                  <a:extLst>
                    <a:ext uri="{9D8B030D-6E8A-4147-A177-3AD203B41FA5}">
                      <a16:colId xmlns:a16="http://schemas.microsoft.com/office/drawing/2014/main" val="3406006170"/>
                    </a:ext>
                  </a:extLst>
                </a:gridCol>
                <a:gridCol w="3265714">
                  <a:extLst>
                    <a:ext uri="{9D8B030D-6E8A-4147-A177-3AD203B41FA5}">
                      <a16:colId xmlns:a16="http://schemas.microsoft.com/office/drawing/2014/main" val="2913524764"/>
                    </a:ext>
                  </a:extLst>
                </a:gridCol>
                <a:gridCol w="5390606">
                  <a:extLst>
                    <a:ext uri="{9D8B030D-6E8A-4147-A177-3AD203B41FA5}">
                      <a16:colId xmlns:a16="http://schemas.microsoft.com/office/drawing/2014/main" val="2250847954"/>
                    </a:ext>
                  </a:extLst>
                </a:gridCol>
              </a:tblGrid>
              <a:tr h="566057">
                <a:tc gridSpan="3">
                  <a:txBody>
                    <a:bodyPr/>
                    <a:lstStyle/>
                    <a:p>
                      <a:pPr rtl="0">
                        <a:buNone/>
                      </a:pPr>
                      <a:r>
                        <a:rPr lang="en-IN" sz="2400" b="1" dirty="0">
                          <a:solidFill>
                            <a:srgbClr val="1B1C1D"/>
                          </a:solidFill>
                          <a:effectLst/>
                          <a:latin typeface="Aptos Display" panose="020B0004020202020204" pitchFamily="34" charset="0"/>
                        </a:rPr>
                        <a:t>Inward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rtl="0">
                        <a:buNone/>
                      </a:pPr>
                      <a:endParaRPr lang="en-IN" sz="2000" b="1"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rtl="0">
                        <a:buNone/>
                      </a:pPr>
                      <a:endParaRPr lang="en-IN" sz="2000" b="1"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45222250"/>
                  </a:ext>
                </a:extLst>
              </a:tr>
              <a:tr h="566057">
                <a:tc>
                  <a:txBody>
                    <a:bodyPr/>
                    <a:lstStyle/>
                    <a:p>
                      <a:pPr rtl="0">
                        <a:buNone/>
                      </a:pPr>
                      <a:r>
                        <a:rPr lang="en-IN" sz="2000" b="1" dirty="0">
                          <a:solidFill>
                            <a:srgbClr val="1B1C1D"/>
                          </a:solidFill>
                          <a:effectLst/>
                          <a:latin typeface="Aptos Display" panose="020B0004020202020204" pitchFamily="34" charset="0"/>
                        </a:rPr>
                        <a:t>Reconcile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0">
                        <a:buNone/>
                      </a:pPr>
                      <a:r>
                        <a:rPr lang="en-IN" sz="2000" b="1" dirty="0">
                          <a:solidFill>
                            <a:srgbClr val="1B1C1D"/>
                          </a:solidFill>
                          <a:effectLst/>
                          <a:latin typeface="Aptos Display" panose="020B0004020202020204" pitchFamily="34" charset="0"/>
                        </a:rPr>
                        <a:t>Comparison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0">
                        <a:buNone/>
                      </a:pPr>
                      <a:r>
                        <a:rPr lang="en-IN" sz="2000" b="1" dirty="0">
                          <a:solidFill>
                            <a:srgbClr val="1B1C1D"/>
                          </a:solidFill>
                          <a:effectLst/>
                          <a:latin typeface="Aptos Display" panose="020B0004020202020204" pitchFamily="34" charset="0"/>
                        </a:rPr>
                        <a:t>Impact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63911011"/>
                  </a:ext>
                </a:extLst>
              </a:tr>
              <a:tr h="466927">
                <a:tc>
                  <a:txBody>
                    <a:bodyPr/>
                    <a:lstStyle/>
                    <a:p>
                      <a:pPr rtl="0">
                        <a:buNone/>
                      </a:pPr>
                      <a:r>
                        <a:rPr lang="en-US" sz="2000" dirty="0"/>
                        <a:t>Input Tax Credit </a:t>
                      </a:r>
                      <a:endParaRPr lang="en-US" sz="2000" b="1" kern="1200" dirty="0">
                        <a:solidFill>
                          <a:srgbClr val="1B1C1D"/>
                        </a:solidFill>
                        <a:effectLst/>
                        <a:latin typeface="Aptos Display" panose="020B0004020202020204" pitchFamily="34" charset="0"/>
                        <a:ea typeface="+mn-ea"/>
                        <a:cs typeface="+mn-cs"/>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2B vs GSTR 3B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000" b="0" dirty="0">
                          <a:solidFill>
                            <a:srgbClr val="1B1C1D"/>
                          </a:solidFill>
                          <a:effectLst/>
                          <a:latin typeface="Aptos Display" panose="020B0004020202020204" pitchFamily="34" charset="0"/>
                        </a:rPr>
                        <a:t>Denial of ITC not reflecting in GSTR 2B - Section 16(2)(aa)</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54435498"/>
                  </a:ext>
                </a:extLst>
              </a:tr>
              <a:tr h="487542">
                <a:tc>
                  <a:txBody>
                    <a:bodyPr/>
                    <a:lstStyle/>
                    <a:p>
                      <a:pPr rtl="0">
                        <a:buNone/>
                      </a:pPr>
                      <a:r>
                        <a:rPr lang="en-US" sz="2000" b="0" kern="1200" dirty="0">
                          <a:solidFill>
                            <a:srgbClr val="1B1C1D"/>
                          </a:solidFill>
                          <a:effectLst/>
                          <a:latin typeface="Aptos Display" panose="020B0004020202020204" pitchFamily="34" charset="0"/>
                          <a:ea typeface="+mn-ea"/>
                          <a:cs typeface="+mn-cs"/>
                        </a:rPr>
                        <a:t>Input Tax Credit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3B Vs GSTR 2B VS Books (ITC Ledgers)</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Denial of ITC not accounted for in the books</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82903132"/>
                  </a:ext>
                </a:extLst>
              </a:tr>
              <a:tr h="74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Ineligible ITC u/s 17(5)</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3B Vs Books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Denial of ITC u/s 17(5) based on scrutiny of GSTR 2B by department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37177408"/>
                  </a:ext>
                </a:extLst>
              </a:tr>
              <a:tr h="74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ITC under RCM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2B Vs GSTR 3B Vs Books (Expense Ledgers)</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GST Liability on RCM reflecting in GSTR 2B </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Denial of ITC where ITC claimed is more than RCM liability discharged</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66984780"/>
                  </a:ext>
                </a:extLst>
              </a:tr>
              <a:tr h="74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ITC based on POS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2A Vs GSTR 3B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Denial of ITC based on POS where POS is  different than recipient state.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48417439"/>
                  </a:ext>
                </a:extLst>
              </a:tr>
              <a:tr h="74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GSTR 3B non-filers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dirty="0">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2A Vs GSTR 3B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Denial of ITC due to non-filing of GSTR 3B by the supplier by 30</a:t>
                      </a:r>
                      <a:r>
                        <a:rPr lang="en-IN" sz="2000" b="0" baseline="30000" dirty="0">
                          <a:solidFill>
                            <a:srgbClr val="1B1C1D"/>
                          </a:solidFill>
                          <a:effectLst/>
                          <a:latin typeface="Aptos Display" panose="020B0004020202020204" pitchFamily="34" charset="0"/>
                        </a:rPr>
                        <a:t>th</a:t>
                      </a:r>
                      <a:r>
                        <a:rPr lang="en-IN" sz="2000" b="0" dirty="0">
                          <a:solidFill>
                            <a:srgbClr val="1B1C1D"/>
                          </a:solidFill>
                          <a:effectLst/>
                          <a:latin typeface="Aptos Display" panose="020B0004020202020204" pitchFamily="34" charset="0"/>
                        </a:rPr>
                        <a:t> September of the following FY – Section 16(2)(c) read with Rule 37A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5089832"/>
                  </a:ext>
                </a:extLst>
              </a:tr>
            </a:tbl>
          </a:graphicData>
        </a:graphic>
      </p:graphicFrame>
      <p:sp>
        <p:nvSpPr>
          <p:cNvPr id="9" name="TextBox 8">
            <a:extLst>
              <a:ext uri="{FF2B5EF4-FFF2-40B4-BE49-F238E27FC236}">
                <a16:creationId xmlns:a16="http://schemas.microsoft.com/office/drawing/2014/main" id="{3BD732D5-A1C3-401F-2FF0-103E595612A6}"/>
              </a:ext>
            </a:extLst>
          </p:cNvPr>
          <p:cNvSpPr txBox="1"/>
          <p:nvPr/>
        </p:nvSpPr>
        <p:spPr>
          <a:xfrm>
            <a:off x="933940" y="1248285"/>
            <a:ext cx="7315200" cy="461665"/>
          </a:xfrm>
          <a:prstGeom prst="rect">
            <a:avLst/>
          </a:prstGeom>
          <a:noFill/>
        </p:spPr>
        <p:txBody>
          <a:bodyPr wrap="square">
            <a:spAutoFit/>
          </a:bodyPr>
          <a:lstStyle/>
          <a:p>
            <a:r>
              <a:rPr lang="en-IN" sz="2400" b="1" dirty="0">
                <a:latin typeface="Aptos Display" panose="020B0004020202020204" pitchFamily="34" charset="0"/>
              </a:rPr>
              <a:t>GSTR 3B Vs GSTR 2B/ 2A Vs GSTR 9 Vs Books</a:t>
            </a:r>
          </a:p>
        </p:txBody>
      </p:sp>
    </p:spTree>
    <p:extLst>
      <p:ext uri="{BB962C8B-B14F-4D97-AF65-F5344CB8AC3E}">
        <p14:creationId xmlns:p14="http://schemas.microsoft.com/office/powerpoint/2010/main" val="20553822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8993755-44E0-13B4-D7C5-DA223D70DCCB}"/>
              </a:ext>
            </a:extLst>
          </p:cNvPr>
          <p:cNvGraphicFramePr>
            <a:graphicFrameLocks noGrp="1"/>
          </p:cNvGraphicFramePr>
          <p:nvPr/>
        </p:nvGraphicFramePr>
        <p:xfrm>
          <a:off x="386545" y="1896074"/>
          <a:ext cx="13809902" cy="3187373"/>
        </p:xfrm>
        <a:graphic>
          <a:graphicData uri="http://schemas.openxmlformats.org/drawingml/2006/table">
            <a:tbl>
              <a:tblPr/>
              <a:tblGrid>
                <a:gridCol w="601520">
                  <a:extLst>
                    <a:ext uri="{9D8B030D-6E8A-4147-A177-3AD203B41FA5}">
                      <a16:colId xmlns:a16="http://schemas.microsoft.com/office/drawing/2014/main" val="1166607569"/>
                    </a:ext>
                  </a:extLst>
                </a:gridCol>
                <a:gridCol w="601520">
                  <a:extLst>
                    <a:ext uri="{9D8B030D-6E8A-4147-A177-3AD203B41FA5}">
                      <a16:colId xmlns:a16="http://schemas.microsoft.com/office/drawing/2014/main" val="3037487488"/>
                    </a:ext>
                  </a:extLst>
                </a:gridCol>
                <a:gridCol w="1290763">
                  <a:extLst>
                    <a:ext uri="{9D8B030D-6E8A-4147-A177-3AD203B41FA5}">
                      <a16:colId xmlns:a16="http://schemas.microsoft.com/office/drawing/2014/main" val="1612514959"/>
                    </a:ext>
                  </a:extLst>
                </a:gridCol>
                <a:gridCol w="601520">
                  <a:extLst>
                    <a:ext uri="{9D8B030D-6E8A-4147-A177-3AD203B41FA5}">
                      <a16:colId xmlns:a16="http://schemas.microsoft.com/office/drawing/2014/main" val="3934431556"/>
                    </a:ext>
                  </a:extLst>
                </a:gridCol>
                <a:gridCol w="1115320">
                  <a:extLst>
                    <a:ext uri="{9D8B030D-6E8A-4147-A177-3AD203B41FA5}">
                      <a16:colId xmlns:a16="http://schemas.microsoft.com/office/drawing/2014/main" val="3158755228"/>
                    </a:ext>
                  </a:extLst>
                </a:gridCol>
                <a:gridCol w="1040129">
                  <a:extLst>
                    <a:ext uri="{9D8B030D-6E8A-4147-A177-3AD203B41FA5}">
                      <a16:colId xmlns:a16="http://schemas.microsoft.com/office/drawing/2014/main" val="2806013390"/>
                    </a:ext>
                  </a:extLst>
                </a:gridCol>
                <a:gridCol w="1065192">
                  <a:extLst>
                    <a:ext uri="{9D8B030D-6E8A-4147-A177-3AD203B41FA5}">
                      <a16:colId xmlns:a16="http://schemas.microsoft.com/office/drawing/2014/main" val="771523740"/>
                    </a:ext>
                  </a:extLst>
                </a:gridCol>
                <a:gridCol w="601520">
                  <a:extLst>
                    <a:ext uri="{9D8B030D-6E8A-4147-A177-3AD203B41FA5}">
                      <a16:colId xmlns:a16="http://schemas.microsoft.com/office/drawing/2014/main" val="1177090798"/>
                    </a:ext>
                  </a:extLst>
                </a:gridCol>
                <a:gridCol w="601520">
                  <a:extLst>
                    <a:ext uri="{9D8B030D-6E8A-4147-A177-3AD203B41FA5}">
                      <a16:colId xmlns:a16="http://schemas.microsoft.com/office/drawing/2014/main" val="2158339618"/>
                    </a:ext>
                  </a:extLst>
                </a:gridCol>
                <a:gridCol w="601520">
                  <a:extLst>
                    <a:ext uri="{9D8B030D-6E8A-4147-A177-3AD203B41FA5}">
                      <a16:colId xmlns:a16="http://schemas.microsoft.com/office/drawing/2014/main" val="1951281561"/>
                    </a:ext>
                  </a:extLst>
                </a:gridCol>
                <a:gridCol w="601520">
                  <a:extLst>
                    <a:ext uri="{9D8B030D-6E8A-4147-A177-3AD203B41FA5}">
                      <a16:colId xmlns:a16="http://schemas.microsoft.com/office/drawing/2014/main" val="794646082"/>
                    </a:ext>
                  </a:extLst>
                </a:gridCol>
                <a:gridCol w="601520">
                  <a:extLst>
                    <a:ext uri="{9D8B030D-6E8A-4147-A177-3AD203B41FA5}">
                      <a16:colId xmlns:a16="http://schemas.microsoft.com/office/drawing/2014/main" val="1418930748"/>
                    </a:ext>
                  </a:extLst>
                </a:gridCol>
                <a:gridCol w="601520">
                  <a:extLst>
                    <a:ext uri="{9D8B030D-6E8A-4147-A177-3AD203B41FA5}">
                      <a16:colId xmlns:a16="http://schemas.microsoft.com/office/drawing/2014/main" val="3975187527"/>
                    </a:ext>
                  </a:extLst>
                </a:gridCol>
                <a:gridCol w="601520">
                  <a:extLst>
                    <a:ext uri="{9D8B030D-6E8A-4147-A177-3AD203B41FA5}">
                      <a16:colId xmlns:a16="http://schemas.microsoft.com/office/drawing/2014/main" val="60611329"/>
                    </a:ext>
                  </a:extLst>
                </a:gridCol>
                <a:gridCol w="601520">
                  <a:extLst>
                    <a:ext uri="{9D8B030D-6E8A-4147-A177-3AD203B41FA5}">
                      <a16:colId xmlns:a16="http://schemas.microsoft.com/office/drawing/2014/main" val="3623970331"/>
                    </a:ext>
                  </a:extLst>
                </a:gridCol>
                <a:gridCol w="601520">
                  <a:extLst>
                    <a:ext uri="{9D8B030D-6E8A-4147-A177-3AD203B41FA5}">
                      <a16:colId xmlns:a16="http://schemas.microsoft.com/office/drawing/2014/main" val="3636035404"/>
                    </a:ext>
                  </a:extLst>
                </a:gridCol>
                <a:gridCol w="776964">
                  <a:extLst>
                    <a:ext uri="{9D8B030D-6E8A-4147-A177-3AD203B41FA5}">
                      <a16:colId xmlns:a16="http://schemas.microsoft.com/office/drawing/2014/main" val="952067894"/>
                    </a:ext>
                  </a:extLst>
                </a:gridCol>
                <a:gridCol w="701774">
                  <a:extLst>
                    <a:ext uri="{9D8B030D-6E8A-4147-A177-3AD203B41FA5}">
                      <a16:colId xmlns:a16="http://schemas.microsoft.com/office/drawing/2014/main" val="2288944910"/>
                    </a:ext>
                  </a:extLst>
                </a:gridCol>
                <a:gridCol w="601520">
                  <a:extLst>
                    <a:ext uri="{9D8B030D-6E8A-4147-A177-3AD203B41FA5}">
                      <a16:colId xmlns:a16="http://schemas.microsoft.com/office/drawing/2014/main" val="1435935069"/>
                    </a:ext>
                  </a:extLst>
                </a:gridCol>
              </a:tblGrid>
              <a:tr h="1753055">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Invoice Date</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Inv No</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Supplier Name</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GSTIN</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highlight>
                            <a:srgbClr val="D9E1F2"/>
                          </a:highlight>
                          <a:latin typeface="Arial" panose="020B0604020202020204" pitchFamily="34" charset="0"/>
                        </a:rPr>
                        <a:t>Inputs/Input Services/Capital goods</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Ledger Name</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Item Discription</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HSN</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Qty</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UQC</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 Taxable Value </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 CGST </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 SGST </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 IGST </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 CESS </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 Rate </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 Whether Ineligible 17(5) </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 2A Comments </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IN" sz="1000" b="1" i="0" u="none" strike="noStrike">
                          <a:solidFill>
                            <a:srgbClr val="000000"/>
                          </a:solidFill>
                          <a:effectLst/>
                          <a:highlight>
                            <a:srgbClr val="D9E1F2"/>
                          </a:highlight>
                          <a:latin typeface="Arial" panose="020B0604020202020204" pitchFamily="34" charset="0"/>
                        </a:rPr>
                        <a:t> Whether RCM </a:t>
                      </a:r>
                    </a:p>
                  </a:txBody>
                  <a:tcPr marL="6870" marR="6870" marT="6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71948850"/>
                  </a:ext>
                </a:extLst>
              </a:tr>
              <a:tr h="478106">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3306199"/>
                  </a:ext>
                </a:extLst>
              </a:tr>
              <a:tr h="478106">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2126926"/>
                  </a:ext>
                </a:extLst>
              </a:tr>
              <a:tr h="478106">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dirty="0">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1000" b="0" i="0" u="none" strike="noStrike" dirty="0">
                          <a:solidFill>
                            <a:srgbClr val="000000"/>
                          </a:solidFill>
                          <a:effectLst/>
                          <a:latin typeface="Calibri" panose="020F0502020204030204" pitchFamily="34" charset="0"/>
                        </a:rPr>
                        <a:t> </a:t>
                      </a:r>
                    </a:p>
                  </a:txBody>
                  <a:tcPr marL="6870" marR="6870" marT="6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29234"/>
                  </a:ext>
                </a:extLst>
              </a:tr>
            </a:tbl>
          </a:graphicData>
        </a:graphic>
      </p:graphicFrame>
      <p:sp>
        <p:nvSpPr>
          <p:cNvPr id="4" name="Title 1">
            <a:extLst>
              <a:ext uri="{FF2B5EF4-FFF2-40B4-BE49-F238E27FC236}">
                <a16:creationId xmlns:a16="http://schemas.microsoft.com/office/drawing/2014/main" id="{DB31D855-7E33-2DCA-32FB-119018E1A9E8}"/>
              </a:ext>
            </a:extLst>
          </p:cNvPr>
          <p:cNvSpPr txBox="1">
            <a:spLocks/>
          </p:cNvSpPr>
          <p:nvPr/>
        </p:nvSpPr>
        <p:spPr>
          <a:xfrm>
            <a:off x="353233" y="228554"/>
            <a:ext cx="11743194" cy="430258"/>
          </a:xfrm>
          <a:prstGeom prst="rect">
            <a:avLst/>
          </a:prstGeom>
        </p:spPr>
        <p:txBody>
          <a:bodyPr vert="horz" lIns="0" tIns="45720" rIns="0" bIns="45720" rtlCol="0" anchor="b">
            <a:normAutofit fontScale="92500" lnSpcReduction="1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defTabSz="914364">
              <a:defRPr/>
            </a:pPr>
            <a:r>
              <a:rPr lang="en-IN" b="1" dirty="0">
                <a:solidFill>
                  <a:schemeClr val="accent1">
                    <a:lumMod val="50000"/>
                  </a:schemeClr>
                </a:solidFill>
                <a:latin typeface="Cambria"/>
              </a:rPr>
              <a:t>ITC Register</a:t>
            </a:r>
            <a:endParaRPr lang="en-IN" sz="2300" dirty="0">
              <a:solidFill>
                <a:schemeClr val="accent1">
                  <a:lumMod val="50000"/>
                </a:schemeClr>
              </a:solidFill>
              <a:latin typeface="Cambria"/>
            </a:endParaRPr>
          </a:p>
        </p:txBody>
      </p:sp>
      <p:sp>
        <p:nvSpPr>
          <p:cNvPr id="2" name="Rectangle 1">
            <a:extLst>
              <a:ext uri="{FF2B5EF4-FFF2-40B4-BE49-F238E27FC236}">
                <a16:creationId xmlns:a16="http://schemas.microsoft.com/office/drawing/2014/main" id="{DD6BD14D-7A69-6FCD-D91A-1865F2236F98}"/>
              </a:ext>
            </a:extLst>
          </p:cNvPr>
          <p:cNvSpPr/>
          <p:nvPr/>
        </p:nvSpPr>
        <p:spPr>
          <a:xfrm>
            <a:off x="3898231" y="6196263"/>
            <a:ext cx="5281863" cy="12272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Include Payment Date to Vendor in the register</a:t>
            </a:r>
          </a:p>
        </p:txBody>
      </p:sp>
    </p:spTree>
    <p:extLst>
      <p:ext uri="{BB962C8B-B14F-4D97-AF65-F5344CB8AC3E}">
        <p14:creationId xmlns:p14="http://schemas.microsoft.com/office/powerpoint/2010/main" val="14516125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3CF30-6F7E-408C-9A56-09440A5C892C}"/>
              </a:ext>
            </a:extLst>
          </p:cNvPr>
          <p:cNvSpPr>
            <a:spLocks noGrp="1"/>
          </p:cNvSpPr>
          <p:nvPr>
            <p:ph type="title"/>
          </p:nvPr>
        </p:nvSpPr>
        <p:spPr/>
        <p:txBody>
          <a:bodyPr/>
          <a:lstStyle/>
          <a:p>
            <a:r>
              <a:rPr lang="en-IN" dirty="0"/>
              <a:t>ITC AND RECEIPT OF GOODS / SERVICES</a:t>
            </a:r>
          </a:p>
        </p:txBody>
      </p:sp>
      <p:sp>
        <p:nvSpPr>
          <p:cNvPr id="3" name="Text Placeholder 2">
            <a:extLst>
              <a:ext uri="{FF2B5EF4-FFF2-40B4-BE49-F238E27FC236}">
                <a16:creationId xmlns:a16="http://schemas.microsoft.com/office/drawing/2014/main" id="{A0B34CC7-316D-49D9-98AC-6CA6057202A1}"/>
              </a:ext>
            </a:extLst>
          </p:cNvPr>
          <p:cNvSpPr>
            <a:spLocks noGrp="1"/>
          </p:cNvSpPr>
          <p:nvPr>
            <p:ph type="body" idx="1"/>
          </p:nvPr>
        </p:nvSpPr>
        <p:spPr/>
        <p:txBody>
          <a:bodyPr/>
          <a:lstStyle/>
          <a:p>
            <a:r>
              <a:rPr lang="en-IN" dirty="0"/>
              <a:t>Stock Records</a:t>
            </a:r>
          </a:p>
        </p:txBody>
      </p:sp>
      <p:sp>
        <p:nvSpPr>
          <p:cNvPr id="4" name="Footer Placeholder 3">
            <a:extLst>
              <a:ext uri="{FF2B5EF4-FFF2-40B4-BE49-F238E27FC236}">
                <a16:creationId xmlns:a16="http://schemas.microsoft.com/office/drawing/2014/main" id="{297D1A7F-7EE7-4764-BC3D-A2CB456A6124}"/>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9AF8A21A-F447-403D-8A38-E7D82DA9F1FF}"/>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124</a:t>
            </a:fld>
            <a:endParaRPr lang="en-IN">
              <a:solidFill>
                <a:srgbClr val="514843">
                  <a:lumMod val="75000"/>
                </a:srgbClr>
              </a:solidFill>
              <a:latin typeface="Calibri"/>
            </a:endParaRPr>
          </a:p>
        </p:txBody>
      </p:sp>
    </p:spTree>
    <p:extLst>
      <p:ext uri="{BB962C8B-B14F-4D97-AF65-F5344CB8AC3E}">
        <p14:creationId xmlns:p14="http://schemas.microsoft.com/office/powerpoint/2010/main" val="339610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 – Stock, Job Work, Production etc.</a:t>
            </a:r>
          </a:p>
        </p:txBody>
      </p:sp>
      <p:graphicFrame>
        <p:nvGraphicFramePr>
          <p:cNvPr id="7" name="Content Placeholder 6">
            <a:extLst>
              <a:ext uri="{FF2B5EF4-FFF2-40B4-BE49-F238E27FC236}">
                <a16:creationId xmlns:a16="http://schemas.microsoft.com/office/drawing/2014/main" id="{B37E482F-FB37-4469-B059-03A5869B83D3}"/>
              </a:ext>
            </a:extLst>
          </p:cNvPr>
          <p:cNvGraphicFramePr>
            <a:graphicFrameLocks noGrp="1"/>
          </p:cNvGraphicFramePr>
          <p:nvPr>
            <p:ph idx="1"/>
          </p:nvPr>
        </p:nvGraphicFramePr>
        <p:xfrm>
          <a:off x="1325879" y="2917424"/>
          <a:ext cx="11491782" cy="4974336"/>
        </p:xfrm>
        <a:graphic>
          <a:graphicData uri="http://schemas.openxmlformats.org/drawingml/2006/table">
            <a:tbl>
              <a:tblPr firstRow="1" firstCol="1" bandRow="1">
                <a:tableStyleId>{5C22544A-7EE6-4342-B048-85BDC9FD1C3A}</a:tableStyleId>
              </a:tblPr>
              <a:tblGrid>
                <a:gridCol w="4150094">
                  <a:extLst>
                    <a:ext uri="{9D8B030D-6E8A-4147-A177-3AD203B41FA5}">
                      <a16:colId xmlns:a16="http://schemas.microsoft.com/office/drawing/2014/main" val="3963690679"/>
                    </a:ext>
                  </a:extLst>
                </a:gridCol>
                <a:gridCol w="7341688">
                  <a:extLst>
                    <a:ext uri="{9D8B030D-6E8A-4147-A177-3AD203B41FA5}">
                      <a16:colId xmlns:a16="http://schemas.microsoft.com/office/drawing/2014/main" val="2081041027"/>
                    </a:ext>
                  </a:extLst>
                </a:gridCol>
              </a:tblGrid>
              <a:tr h="292608">
                <a:tc>
                  <a:txBody>
                    <a:bodyPr/>
                    <a:lstStyle/>
                    <a:p>
                      <a:pPr>
                        <a:spcAft>
                          <a:spcPts val="0"/>
                        </a:spcAft>
                      </a:pPr>
                      <a:r>
                        <a:rPr lang="en-IN" sz="1900">
                          <a:effectLst/>
                        </a:rPr>
                        <a:t>Stock Register</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spcAft>
                          <a:spcPts val="0"/>
                        </a:spcAft>
                      </a:pPr>
                      <a:r>
                        <a:rPr lang="en-IN" sz="1900">
                          <a:effectLst/>
                        </a:rPr>
                        <a:t>Stock of goods as on a date</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770613296"/>
                  </a:ext>
                </a:extLst>
              </a:tr>
              <a:tr h="2340864">
                <a:tc>
                  <a:txBody>
                    <a:bodyPr/>
                    <a:lstStyle/>
                    <a:p>
                      <a:pPr>
                        <a:spcAft>
                          <a:spcPts val="0"/>
                        </a:spcAft>
                      </a:pPr>
                      <a:r>
                        <a:rPr lang="en-IN" sz="1900">
                          <a:effectLst/>
                        </a:rPr>
                        <a:t>Stock Movement Register</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spcAft>
                          <a:spcPts val="0"/>
                        </a:spcAft>
                      </a:pPr>
                      <a:r>
                        <a:rPr lang="en-IN" sz="1900" dirty="0">
                          <a:effectLst/>
                        </a:rPr>
                        <a:t>Stock information including </a:t>
                      </a:r>
                    </a:p>
                    <a:p>
                      <a:pPr marL="342900" lvl="0" indent="-342900">
                        <a:spcAft>
                          <a:spcPts val="0"/>
                        </a:spcAft>
                        <a:buFont typeface="Georgia" panose="02040502050405020303" pitchFamily="18" charset="0"/>
                        <a:buChar char="-"/>
                      </a:pPr>
                      <a:r>
                        <a:rPr lang="en-IN" sz="1900" dirty="0">
                          <a:effectLst/>
                        </a:rPr>
                        <a:t>Opening Balances</a:t>
                      </a:r>
                    </a:p>
                    <a:p>
                      <a:pPr marL="342900" lvl="0" indent="-342900">
                        <a:spcAft>
                          <a:spcPts val="0"/>
                        </a:spcAft>
                        <a:buFont typeface="Georgia" panose="02040502050405020303" pitchFamily="18" charset="0"/>
                        <a:buChar char="-"/>
                      </a:pPr>
                      <a:r>
                        <a:rPr lang="en-IN" sz="1900" dirty="0">
                          <a:effectLst/>
                        </a:rPr>
                        <a:t>Receipt</a:t>
                      </a:r>
                    </a:p>
                    <a:p>
                      <a:pPr marL="342900" lvl="0" indent="-342900">
                        <a:spcAft>
                          <a:spcPts val="0"/>
                        </a:spcAft>
                        <a:buFont typeface="Georgia" panose="02040502050405020303" pitchFamily="18" charset="0"/>
                        <a:buChar char="-"/>
                      </a:pPr>
                      <a:r>
                        <a:rPr lang="en-IN" sz="1900" dirty="0">
                          <a:effectLst/>
                        </a:rPr>
                        <a:t>Supply</a:t>
                      </a:r>
                    </a:p>
                    <a:p>
                      <a:pPr marL="342900" lvl="0" indent="-342900">
                        <a:spcAft>
                          <a:spcPts val="0"/>
                        </a:spcAft>
                        <a:buFont typeface="Georgia" panose="02040502050405020303" pitchFamily="18" charset="0"/>
                        <a:buChar char="-"/>
                      </a:pPr>
                      <a:r>
                        <a:rPr lang="en-IN" sz="1900" dirty="0">
                          <a:effectLst/>
                        </a:rPr>
                        <a:t>Goods lost , destroyed, written off, or disposed of by way of gift or free samples </a:t>
                      </a:r>
                    </a:p>
                    <a:p>
                      <a:pPr marL="342900" lvl="0" indent="-342900">
                        <a:spcAft>
                          <a:spcPts val="0"/>
                        </a:spcAft>
                        <a:buFont typeface="Georgia" panose="02040502050405020303" pitchFamily="18" charset="0"/>
                        <a:buChar char="-"/>
                      </a:pPr>
                      <a:r>
                        <a:rPr lang="en-IN" sz="1900" dirty="0">
                          <a:effectLst/>
                        </a:rPr>
                        <a:t>Balance of stock including raw materials, finished goods, scrap, and waste</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2123009527"/>
                  </a:ext>
                </a:extLst>
              </a:tr>
              <a:tr h="877824">
                <a:tc>
                  <a:txBody>
                    <a:bodyPr/>
                    <a:lstStyle/>
                    <a:p>
                      <a:pPr>
                        <a:spcAft>
                          <a:spcPts val="0"/>
                        </a:spcAft>
                      </a:pPr>
                      <a:r>
                        <a:rPr lang="en-IN" sz="1900">
                          <a:effectLst/>
                        </a:rPr>
                        <a:t>Production Register</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spcAft>
                          <a:spcPts val="0"/>
                        </a:spcAft>
                      </a:pPr>
                      <a:r>
                        <a:rPr lang="en-IN" sz="1900" b="1" dirty="0">
                          <a:solidFill>
                            <a:srgbClr val="FF0000"/>
                          </a:solidFill>
                          <a:effectLst/>
                        </a:rPr>
                        <a:t>Quantitative details of RM or services used in the manufacture of goods</a:t>
                      </a:r>
                      <a:r>
                        <a:rPr lang="en-IN" sz="1900" dirty="0">
                          <a:effectLst/>
                        </a:rPr>
                        <a:t> and quantity of goods manufactured including waste and by products</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4098981687"/>
                  </a:ext>
                </a:extLst>
              </a:tr>
              <a:tr h="292608">
                <a:tc>
                  <a:txBody>
                    <a:bodyPr/>
                    <a:lstStyle/>
                    <a:p>
                      <a:pPr>
                        <a:spcAft>
                          <a:spcPts val="0"/>
                        </a:spcAft>
                      </a:pPr>
                      <a:r>
                        <a:rPr lang="en-IN" sz="1900">
                          <a:effectLst/>
                        </a:rPr>
                        <a:t>Delivery Challan Register</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spcAft>
                          <a:spcPts val="0"/>
                        </a:spcAft>
                      </a:pPr>
                      <a:r>
                        <a:rPr lang="en-IN" sz="1900">
                          <a:effectLst/>
                        </a:rPr>
                        <a:t>Delivery challans issued and received</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3067094492"/>
                  </a:ext>
                </a:extLst>
              </a:tr>
              <a:tr h="1170432">
                <a:tc>
                  <a:txBody>
                    <a:bodyPr/>
                    <a:lstStyle/>
                    <a:p>
                      <a:pPr>
                        <a:spcAft>
                          <a:spcPts val="0"/>
                        </a:spcAft>
                      </a:pPr>
                      <a:r>
                        <a:rPr lang="en-IN" sz="1900">
                          <a:effectLst/>
                        </a:rPr>
                        <a:t>Job Work Register</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spcAft>
                          <a:spcPts val="0"/>
                        </a:spcAft>
                      </a:pPr>
                      <a:r>
                        <a:rPr lang="en-IN" sz="1900" dirty="0">
                          <a:effectLst/>
                        </a:rPr>
                        <a:t>Challan wise detail of </a:t>
                      </a:r>
                    </a:p>
                    <a:p>
                      <a:pPr marL="342900" lvl="0" indent="-342900">
                        <a:spcAft>
                          <a:spcPts val="0"/>
                        </a:spcAft>
                        <a:buFont typeface="Georgia" panose="02040502050405020303" pitchFamily="18" charset="0"/>
                        <a:buChar char="-"/>
                      </a:pPr>
                      <a:r>
                        <a:rPr lang="en-IN" sz="1900" dirty="0">
                          <a:effectLst/>
                        </a:rPr>
                        <a:t>Goods sent to job worker </a:t>
                      </a:r>
                    </a:p>
                    <a:p>
                      <a:pPr marL="342900" lvl="0" indent="-342900">
                        <a:spcAft>
                          <a:spcPts val="0"/>
                        </a:spcAft>
                        <a:buFont typeface="Georgia" panose="02040502050405020303" pitchFamily="18" charset="0"/>
                        <a:buChar char="-"/>
                      </a:pPr>
                      <a:r>
                        <a:rPr lang="en-IN" sz="1900" dirty="0">
                          <a:effectLst/>
                        </a:rPr>
                        <a:t>Goods received back from job worker </a:t>
                      </a:r>
                    </a:p>
                    <a:p>
                      <a:pPr marL="342900" lvl="0" indent="-342900">
                        <a:spcAft>
                          <a:spcPts val="0"/>
                        </a:spcAft>
                        <a:buFont typeface="Georgia" panose="02040502050405020303" pitchFamily="18" charset="0"/>
                        <a:buChar char="-"/>
                      </a:pPr>
                      <a:r>
                        <a:rPr lang="en-IN" sz="1900" dirty="0">
                          <a:effectLst/>
                        </a:rPr>
                        <a:t>Goods sold from job workers place.</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1051584592"/>
                  </a:ext>
                </a:extLst>
              </a:tr>
            </a:tbl>
          </a:graphicData>
        </a:graphic>
      </p:graphicFrame>
      <p:sp>
        <p:nvSpPr>
          <p:cNvPr id="4" name="Footer Placeholder 3"/>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p:cNvSpPr>
            <a:spLocks noGrp="1"/>
          </p:cNvSpPr>
          <p:nvPr>
            <p:ph type="sldNum" sz="quarter" idx="12"/>
          </p:nvPr>
        </p:nvSpPr>
        <p:spPr/>
        <p:txBody>
          <a:bodyPr/>
          <a:lstStyle/>
          <a:p>
            <a:pPr defTabSz="1097280"/>
            <a:fld id="{0FF54DE5-C571-48E8-A5BC-B369434E2F44}" type="slidenum">
              <a:rPr lang="en-US">
                <a:solidFill>
                  <a:srgbClr val="514843">
                    <a:lumMod val="75000"/>
                  </a:srgbClr>
                </a:solidFill>
                <a:latin typeface="Calibri"/>
              </a:rPr>
              <a:pPr defTabSz="1097280"/>
              <a:t>125</a:t>
            </a:fld>
            <a:endParaRPr lang="en-US">
              <a:solidFill>
                <a:srgbClr val="514843">
                  <a:lumMod val="75000"/>
                </a:srgbClr>
              </a:solidFill>
              <a:latin typeface="Calibri"/>
            </a:endParaRPr>
          </a:p>
        </p:txBody>
      </p:sp>
      <p:graphicFrame>
        <p:nvGraphicFramePr>
          <p:cNvPr id="6" name="Table 5">
            <a:extLst>
              <a:ext uri="{FF2B5EF4-FFF2-40B4-BE49-F238E27FC236}">
                <a16:creationId xmlns:a16="http://schemas.microsoft.com/office/drawing/2014/main" id="{C4342F6B-DB07-421A-BF8F-E1944F4F4D6C}"/>
              </a:ext>
            </a:extLst>
          </p:cNvPr>
          <p:cNvGraphicFramePr>
            <a:graphicFrameLocks noGrp="1"/>
          </p:cNvGraphicFramePr>
          <p:nvPr/>
        </p:nvGraphicFramePr>
        <p:xfrm>
          <a:off x="1325880" y="1886253"/>
          <a:ext cx="11491783" cy="989996"/>
        </p:xfrm>
        <a:graphic>
          <a:graphicData uri="http://schemas.openxmlformats.org/drawingml/2006/table">
            <a:tbl>
              <a:tblPr firstRow="1" firstCol="1" bandRow="1">
                <a:tableStyleId>{5C22544A-7EE6-4342-B048-85BDC9FD1C3A}</a:tableStyleId>
              </a:tblPr>
              <a:tblGrid>
                <a:gridCol w="4150094">
                  <a:extLst>
                    <a:ext uri="{9D8B030D-6E8A-4147-A177-3AD203B41FA5}">
                      <a16:colId xmlns:a16="http://schemas.microsoft.com/office/drawing/2014/main" val="2249933718"/>
                    </a:ext>
                  </a:extLst>
                </a:gridCol>
                <a:gridCol w="7341689">
                  <a:extLst>
                    <a:ext uri="{9D8B030D-6E8A-4147-A177-3AD203B41FA5}">
                      <a16:colId xmlns:a16="http://schemas.microsoft.com/office/drawing/2014/main" val="1716095650"/>
                    </a:ext>
                  </a:extLst>
                </a:gridCol>
              </a:tblGrid>
              <a:tr h="494998">
                <a:tc gridSpan="2">
                  <a:txBody>
                    <a:bodyPr/>
                    <a:lstStyle/>
                    <a:p>
                      <a:pPr>
                        <a:spcAft>
                          <a:spcPts val="0"/>
                        </a:spcAft>
                      </a:pPr>
                      <a:r>
                        <a:rPr lang="en-IN" sz="1900" dirty="0">
                          <a:effectLst/>
                        </a:rPr>
                        <a:t>GST - Accounts and Records</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hMerge="1">
                  <a:txBody>
                    <a:bodyPr/>
                    <a:lstStyle/>
                    <a:p>
                      <a:endParaRPr lang="en-IN"/>
                    </a:p>
                  </a:txBody>
                  <a:tcPr/>
                </a:tc>
                <a:extLst>
                  <a:ext uri="{0D108BD9-81ED-4DB2-BD59-A6C34878D82A}">
                    <a16:rowId xmlns:a16="http://schemas.microsoft.com/office/drawing/2014/main" val="586316580"/>
                  </a:ext>
                </a:extLst>
              </a:tr>
              <a:tr h="494998">
                <a:tc>
                  <a:txBody>
                    <a:bodyPr/>
                    <a:lstStyle/>
                    <a:p>
                      <a:pPr>
                        <a:spcAft>
                          <a:spcPts val="0"/>
                        </a:spcAft>
                      </a:pPr>
                      <a:r>
                        <a:rPr lang="en-IN" sz="1900">
                          <a:effectLst/>
                        </a:rPr>
                        <a:t>Registers/Records:</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spcAft>
                          <a:spcPts val="0"/>
                        </a:spcAft>
                      </a:pPr>
                      <a:r>
                        <a:rPr lang="en-IN" sz="1900" dirty="0">
                          <a:effectLst/>
                        </a:rPr>
                        <a:t>Nature of details required</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2182808472"/>
                  </a:ext>
                </a:extLst>
              </a:tr>
            </a:tbl>
          </a:graphicData>
        </a:graphic>
      </p:graphicFrame>
    </p:spTree>
    <p:extLst>
      <p:ext uri="{BB962C8B-B14F-4D97-AF65-F5344CB8AC3E}">
        <p14:creationId xmlns:p14="http://schemas.microsoft.com/office/powerpoint/2010/main" val="231269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69C6C-8089-363C-FD5D-AA85EAE9671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659577C-474C-9E95-94C0-3C97DA83598F}"/>
              </a:ext>
            </a:extLst>
          </p:cNvPr>
          <p:cNvSpPr/>
          <p:nvPr/>
        </p:nvSpPr>
        <p:spPr>
          <a:xfrm>
            <a:off x="925551" y="531733"/>
            <a:ext cx="13077390" cy="839867"/>
          </a:xfrm>
          <a:prstGeom prst="rect">
            <a:avLst/>
          </a:prstGeom>
          <a:noFill/>
          <a:ln/>
        </p:spPr>
        <p:txBody>
          <a:bodyPr wrap="square" lIns="0" tIns="0" rIns="0" bIns="0" rtlCol="0" anchor="t"/>
          <a:lstStyle/>
          <a:p>
            <a:pPr>
              <a:lnSpc>
                <a:spcPts val="4850"/>
              </a:lnSpc>
            </a:pPr>
            <a:r>
              <a:rPr lang="en-US" sz="4800" b="1" dirty="0">
                <a:solidFill>
                  <a:schemeClr val="accent2">
                    <a:lumMod val="75000"/>
                  </a:schemeClr>
                </a:solidFill>
                <a:latin typeface="HP Simplified Jpan" panose="020B0500000000000000" pitchFamily="34" charset="-128"/>
                <a:ea typeface="HP Simplified Jpan" panose="020B0500000000000000" pitchFamily="34" charset="-128"/>
              </a:rPr>
              <a:t>Reconciliation is the First Line of Defense!</a:t>
            </a:r>
          </a:p>
        </p:txBody>
      </p:sp>
      <p:graphicFrame>
        <p:nvGraphicFramePr>
          <p:cNvPr id="4" name="Table 3">
            <a:extLst>
              <a:ext uri="{FF2B5EF4-FFF2-40B4-BE49-F238E27FC236}">
                <a16:creationId xmlns:a16="http://schemas.microsoft.com/office/drawing/2014/main" id="{97015C44-E965-35C8-9822-6D06812D5AD9}"/>
              </a:ext>
            </a:extLst>
          </p:cNvPr>
          <p:cNvGraphicFramePr>
            <a:graphicFrameLocks noGrp="1"/>
          </p:cNvGraphicFramePr>
          <p:nvPr>
            <p:extLst>
              <p:ext uri="{D42A27DB-BD31-4B8C-83A1-F6EECF244321}">
                <p14:modId xmlns:p14="http://schemas.microsoft.com/office/powerpoint/2010/main" val="3865586902"/>
              </p:ext>
            </p:extLst>
          </p:nvPr>
        </p:nvGraphicFramePr>
        <p:xfrm>
          <a:off x="880945" y="1863634"/>
          <a:ext cx="12695718" cy="4946746"/>
        </p:xfrm>
        <a:graphic>
          <a:graphicData uri="http://schemas.openxmlformats.org/drawingml/2006/table">
            <a:tbl>
              <a:tblPr/>
              <a:tblGrid>
                <a:gridCol w="4039398">
                  <a:extLst>
                    <a:ext uri="{9D8B030D-6E8A-4147-A177-3AD203B41FA5}">
                      <a16:colId xmlns:a16="http://schemas.microsoft.com/office/drawing/2014/main" val="3406006170"/>
                    </a:ext>
                  </a:extLst>
                </a:gridCol>
                <a:gridCol w="3265714">
                  <a:extLst>
                    <a:ext uri="{9D8B030D-6E8A-4147-A177-3AD203B41FA5}">
                      <a16:colId xmlns:a16="http://schemas.microsoft.com/office/drawing/2014/main" val="2913524764"/>
                    </a:ext>
                  </a:extLst>
                </a:gridCol>
                <a:gridCol w="5390606">
                  <a:extLst>
                    <a:ext uri="{9D8B030D-6E8A-4147-A177-3AD203B41FA5}">
                      <a16:colId xmlns:a16="http://schemas.microsoft.com/office/drawing/2014/main" val="2250847954"/>
                    </a:ext>
                  </a:extLst>
                </a:gridCol>
              </a:tblGrid>
              <a:tr h="566057">
                <a:tc gridSpan="3">
                  <a:txBody>
                    <a:bodyPr/>
                    <a:lstStyle/>
                    <a:p>
                      <a:pPr rtl="0">
                        <a:buNone/>
                      </a:pPr>
                      <a:r>
                        <a:rPr lang="en-IN" sz="2400" b="1" dirty="0">
                          <a:solidFill>
                            <a:srgbClr val="1B1C1D"/>
                          </a:solidFill>
                          <a:effectLst/>
                          <a:latin typeface="Aptos Display" panose="020B0004020202020204" pitchFamily="34" charset="0"/>
                        </a:rPr>
                        <a:t>Inward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rtl="0">
                        <a:buNone/>
                      </a:pPr>
                      <a:endParaRPr lang="en-IN" sz="2000" b="1"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rtl="0">
                        <a:buNone/>
                      </a:pPr>
                      <a:endParaRPr lang="en-IN" sz="2000" b="1"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45222250"/>
                  </a:ext>
                </a:extLst>
              </a:tr>
              <a:tr h="566057">
                <a:tc>
                  <a:txBody>
                    <a:bodyPr/>
                    <a:lstStyle/>
                    <a:p>
                      <a:pPr rtl="0">
                        <a:buNone/>
                      </a:pPr>
                      <a:r>
                        <a:rPr lang="en-IN" sz="2000" b="1" dirty="0">
                          <a:solidFill>
                            <a:srgbClr val="1B1C1D"/>
                          </a:solidFill>
                          <a:effectLst/>
                          <a:latin typeface="Aptos Display" panose="020B0004020202020204" pitchFamily="34" charset="0"/>
                        </a:rPr>
                        <a:t>Reconcile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0">
                        <a:buNone/>
                      </a:pPr>
                      <a:r>
                        <a:rPr lang="en-IN" sz="2000" b="1" dirty="0">
                          <a:solidFill>
                            <a:srgbClr val="1B1C1D"/>
                          </a:solidFill>
                          <a:effectLst/>
                          <a:latin typeface="Aptos Display" panose="020B0004020202020204" pitchFamily="34" charset="0"/>
                        </a:rPr>
                        <a:t>Comparison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0">
                        <a:buNone/>
                      </a:pPr>
                      <a:r>
                        <a:rPr lang="en-IN" sz="2000" b="1" dirty="0">
                          <a:solidFill>
                            <a:srgbClr val="1B1C1D"/>
                          </a:solidFill>
                          <a:effectLst/>
                          <a:latin typeface="Aptos Display" panose="020B0004020202020204" pitchFamily="34" charset="0"/>
                        </a:rPr>
                        <a:t>Impact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63911011"/>
                  </a:ext>
                </a:extLst>
              </a:tr>
              <a:tr h="466927">
                <a:tc>
                  <a:txBody>
                    <a:bodyPr/>
                    <a:lstStyle/>
                    <a:p>
                      <a:pPr rtl="0">
                        <a:buNone/>
                      </a:pPr>
                      <a:r>
                        <a:rPr lang="en-US" sz="2000" dirty="0"/>
                        <a:t>Payment to vendors beyond 180 days  </a:t>
                      </a:r>
                      <a:endParaRPr lang="en-US" sz="2000" b="1" kern="1200" dirty="0">
                        <a:solidFill>
                          <a:srgbClr val="1B1C1D"/>
                        </a:solidFill>
                        <a:effectLst/>
                        <a:latin typeface="Aptos Display" panose="020B0004020202020204" pitchFamily="34" charset="0"/>
                        <a:ea typeface="+mn-ea"/>
                        <a:cs typeface="+mn-cs"/>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3B Vs Books (Creditor’s Ageing)</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Denial of ITC with interest where payment has not been made beyond 180 days </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Interest liability where payment has been made beyond 180 days – Section 16(2) proviso read with Rule 37</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54435498"/>
                  </a:ext>
                </a:extLst>
              </a:tr>
              <a:tr h="487542">
                <a:tc>
                  <a:txBody>
                    <a:bodyPr/>
                    <a:lstStyle/>
                    <a:p>
                      <a:pPr rtl="0">
                        <a:buNone/>
                      </a:pPr>
                      <a:r>
                        <a:rPr lang="en-US" sz="2000" b="0" kern="1200" dirty="0">
                          <a:solidFill>
                            <a:srgbClr val="1B1C1D"/>
                          </a:solidFill>
                          <a:effectLst/>
                          <a:latin typeface="Aptos Display" panose="020B0004020202020204" pitchFamily="34" charset="0"/>
                          <a:ea typeface="+mn-ea"/>
                          <a:cs typeface="+mn-cs"/>
                        </a:rPr>
                        <a:t>ITC claimed beyond 16(4) </a:t>
                      </a:r>
                      <a:r>
                        <a:rPr lang="en-US" sz="2000" b="0" kern="1200" dirty="0" err="1">
                          <a:solidFill>
                            <a:srgbClr val="1B1C1D"/>
                          </a:solidFill>
                          <a:effectLst/>
                          <a:latin typeface="Aptos Display" panose="020B0004020202020204" pitchFamily="34" charset="0"/>
                          <a:ea typeface="+mn-ea"/>
                          <a:cs typeface="+mn-cs"/>
                        </a:rPr>
                        <a:t>timelimit</a:t>
                      </a:r>
                      <a:r>
                        <a:rPr lang="en-US" sz="2000" b="0" kern="1200" dirty="0">
                          <a:solidFill>
                            <a:srgbClr val="1B1C1D"/>
                          </a:solidFill>
                          <a:effectLst/>
                          <a:latin typeface="Aptos Display" panose="020B0004020202020204" pitchFamily="34" charset="0"/>
                          <a:ea typeface="+mn-ea"/>
                          <a:cs typeface="+mn-cs"/>
                        </a:rPr>
                        <a: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3B Vs GSTR 2A Vs Books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Denial of ITC where ITC claimed in GSTR 3B beyond 16(4) time limit </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Denial of ITC where GSTR 1 filed by the supplier beyond 16(4) time limit</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Section 16(5) to rescue for ITC pertaining to FY 17-18, 18-19, 19-20 and 20-21 claimed by 30-11-2021.</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82903132"/>
                  </a:ext>
                </a:extLst>
              </a:tr>
            </a:tbl>
          </a:graphicData>
        </a:graphic>
      </p:graphicFrame>
      <p:sp>
        <p:nvSpPr>
          <p:cNvPr id="9" name="TextBox 8">
            <a:extLst>
              <a:ext uri="{FF2B5EF4-FFF2-40B4-BE49-F238E27FC236}">
                <a16:creationId xmlns:a16="http://schemas.microsoft.com/office/drawing/2014/main" id="{164E32F1-1001-706F-4888-D58943BB0B90}"/>
              </a:ext>
            </a:extLst>
          </p:cNvPr>
          <p:cNvSpPr txBox="1"/>
          <p:nvPr/>
        </p:nvSpPr>
        <p:spPr>
          <a:xfrm>
            <a:off x="933940" y="1248285"/>
            <a:ext cx="7315200" cy="461665"/>
          </a:xfrm>
          <a:prstGeom prst="rect">
            <a:avLst/>
          </a:prstGeom>
          <a:noFill/>
        </p:spPr>
        <p:txBody>
          <a:bodyPr wrap="square">
            <a:spAutoFit/>
          </a:bodyPr>
          <a:lstStyle/>
          <a:p>
            <a:r>
              <a:rPr lang="en-IN" sz="2400" b="1" dirty="0">
                <a:latin typeface="Aptos Display" panose="020B0004020202020204" pitchFamily="34" charset="0"/>
              </a:rPr>
              <a:t>GSTR 3B Vs GSTR 2B/ 2A Vs GSTR 9 Vs Books</a:t>
            </a:r>
          </a:p>
        </p:txBody>
      </p:sp>
    </p:spTree>
    <p:extLst>
      <p:ext uri="{BB962C8B-B14F-4D97-AF65-F5344CB8AC3E}">
        <p14:creationId xmlns:p14="http://schemas.microsoft.com/office/powerpoint/2010/main" val="34784586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D64F2-8604-E12A-BB15-240691E1CE49}"/>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890509A-D709-F975-C526-CA6B0E32D086}"/>
              </a:ext>
            </a:extLst>
          </p:cNvPr>
          <p:cNvSpPr/>
          <p:nvPr/>
        </p:nvSpPr>
        <p:spPr>
          <a:xfrm>
            <a:off x="925551" y="531733"/>
            <a:ext cx="13077390" cy="839867"/>
          </a:xfrm>
          <a:prstGeom prst="rect">
            <a:avLst/>
          </a:prstGeom>
          <a:noFill/>
          <a:ln/>
        </p:spPr>
        <p:txBody>
          <a:bodyPr wrap="square" lIns="0" tIns="0" rIns="0" bIns="0" rtlCol="0" anchor="t"/>
          <a:lstStyle/>
          <a:p>
            <a:pPr>
              <a:lnSpc>
                <a:spcPts val="4850"/>
              </a:lnSpc>
            </a:pPr>
            <a:r>
              <a:rPr lang="en-US" sz="4800" b="1" dirty="0">
                <a:solidFill>
                  <a:schemeClr val="accent2">
                    <a:lumMod val="75000"/>
                  </a:schemeClr>
                </a:solidFill>
                <a:latin typeface="HP Simplified Jpan" panose="020B0500000000000000" pitchFamily="34" charset="-128"/>
                <a:ea typeface="HP Simplified Jpan" panose="020B0500000000000000" pitchFamily="34" charset="-128"/>
              </a:rPr>
              <a:t>Reconciliation is the First Line of Defense!</a:t>
            </a:r>
          </a:p>
        </p:txBody>
      </p:sp>
      <p:graphicFrame>
        <p:nvGraphicFramePr>
          <p:cNvPr id="4" name="Table 3">
            <a:extLst>
              <a:ext uri="{FF2B5EF4-FFF2-40B4-BE49-F238E27FC236}">
                <a16:creationId xmlns:a16="http://schemas.microsoft.com/office/drawing/2014/main" id="{3E75E842-F199-A51D-A1FD-8A8DD7D7252F}"/>
              </a:ext>
            </a:extLst>
          </p:cNvPr>
          <p:cNvGraphicFramePr>
            <a:graphicFrameLocks noGrp="1"/>
          </p:cNvGraphicFramePr>
          <p:nvPr>
            <p:extLst>
              <p:ext uri="{D42A27DB-BD31-4B8C-83A1-F6EECF244321}">
                <p14:modId xmlns:p14="http://schemas.microsoft.com/office/powerpoint/2010/main" val="3886328692"/>
              </p:ext>
            </p:extLst>
          </p:nvPr>
        </p:nvGraphicFramePr>
        <p:xfrm>
          <a:off x="880945" y="1855245"/>
          <a:ext cx="12695718" cy="4946746"/>
        </p:xfrm>
        <a:graphic>
          <a:graphicData uri="http://schemas.openxmlformats.org/drawingml/2006/table">
            <a:tbl>
              <a:tblPr/>
              <a:tblGrid>
                <a:gridCol w="4039398">
                  <a:extLst>
                    <a:ext uri="{9D8B030D-6E8A-4147-A177-3AD203B41FA5}">
                      <a16:colId xmlns:a16="http://schemas.microsoft.com/office/drawing/2014/main" val="3406006170"/>
                    </a:ext>
                  </a:extLst>
                </a:gridCol>
                <a:gridCol w="3265714">
                  <a:extLst>
                    <a:ext uri="{9D8B030D-6E8A-4147-A177-3AD203B41FA5}">
                      <a16:colId xmlns:a16="http://schemas.microsoft.com/office/drawing/2014/main" val="2913524764"/>
                    </a:ext>
                  </a:extLst>
                </a:gridCol>
                <a:gridCol w="5390606">
                  <a:extLst>
                    <a:ext uri="{9D8B030D-6E8A-4147-A177-3AD203B41FA5}">
                      <a16:colId xmlns:a16="http://schemas.microsoft.com/office/drawing/2014/main" val="2250847954"/>
                    </a:ext>
                  </a:extLst>
                </a:gridCol>
              </a:tblGrid>
              <a:tr h="566057">
                <a:tc gridSpan="3">
                  <a:txBody>
                    <a:bodyPr/>
                    <a:lstStyle/>
                    <a:p>
                      <a:pPr rtl="0">
                        <a:buNone/>
                      </a:pPr>
                      <a:r>
                        <a:rPr lang="en-IN" sz="2400" b="1" dirty="0">
                          <a:solidFill>
                            <a:srgbClr val="1B1C1D"/>
                          </a:solidFill>
                          <a:effectLst/>
                          <a:latin typeface="Aptos Display" panose="020B0004020202020204" pitchFamily="34" charset="0"/>
                        </a:rPr>
                        <a:t>Inward (ITC Reversal)</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rtl="0">
                        <a:buNone/>
                      </a:pPr>
                      <a:endParaRPr lang="en-IN" sz="2000" b="1"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rtl="0">
                        <a:buNone/>
                      </a:pPr>
                      <a:endParaRPr lang="en-IN" sz="2000" b="1"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45222250"/>
                  </a:ext>
                </a:extLst>
              </a:tr>
              <a:tr h="566057">
                <a:tc>
                  <a:txBody>
                    <a:bodyPr/>
                    <a:lstStyle/>
                    <a:p>
                      <a:pPr rtl="0">
                        <a:buNone/>
                      </a:pPr>
                      <a:r>
                        <a:rPr lang="en-IN" sz="2000" b="1" dirty="0">
                          <a:solidFill>
                            <a:srgbClr val="1B1C1D"/>
                          </a:solidFill>
                          <a:effectLst/>
                          <a:latin typeface="Aptos Display" panose="020B0004020202020204" pitchFamily="34" charset="0"/>
                        </a:rPr>
                        <a:t>Reconcile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0">
                        <a:buNone/>
                      </a:pPr>
                      <a:r>
                        <a:rPr lang="en-IN" sz="2000" b="1" dirty="0">
                          <a:solidFill>
                            <a:srgbClr val="1B1C1D"/>
                          </a:solidFill>
                          <a:effectLst/>
                          <a:latin typeface="Aptos Display" panose="020B0004020202020204" pitchFamily="34" charset="0"/>
                        </a:rPr>
                        <a:t>Comparison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0">
                        <a:buNone/>
                      </a:pPr>
                      <a:r>
                        <a:rPr lang="en-IN" sz="2000" b="1" dirty="0">
                          <a:solidFill>
                            <a:srgbClr val="1B1C1D"/>
                          </a:solidFill>
                          <a:effectLst/>
                          <a:latin typeface="Aptos Display" panose="020B0004020202020204" pitchFamily="34" charset="0"/>
                        </a:rPr>
                        <a:t>Impact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63911011"/>
                  </a:ext>
                </a:extLst>
              </a:tr>
              <a:tr h="466927">
                <a:tc>
                  <a:txBody>
                    <a:bodyPr/>
                    <a:lstStyle/>
                    <a:p>
                      <a:pPr rtl="0">
                        <a:buNone/>
                      </a:pPr>
                      <a:r>
                        <a:rPr lang="en-US" sz="2000" b="0" kern="1200" dirty="0">
                          <a:solidFill>
                            <a:srgbClr val="1B1C1D"/>
                          </a:solidFill>
                          <a:effectLst/>
                          <a:latin typeface="Aptos Display" panose="020B0004020202020204" pitchFamily="34" charset="0"/>
                          <a:ea typeface="+mn-ea"/>
                          <a:cs typeface="+mn-cs"/>
                        </a:rPr>
                        <a:t>ITC Reversed under </a:t>
                      </a:r>
                      <a:r>
                        <a:rPr lang="en-US" sz="2000" b="1" kern="1200" dirty="0">
                          <a:solidFill>
                            <a:srgbClr val="1B1C1D"/>
                          </a:solidFill>
                          <a:effectLst/>
                          <a:latin typeface="Aptos Display" panose="020B0004020202020204" pitchFamily="34" charset="0"/>
                          <a:ea typeface="+mn-ea"/>
                          <a:cs typeface="+mn-cs"/>
                        </a:rPr>
                        <a:t>Table 4(B)(1) </a:t>
                      </a:r>
                      <a:r>
                        <a:rPr lang="en-US" sz="2000" b="0" kern="1200" dirty="0">
                          <a:solidFill>
                            <a:srgbClr val="1B1C1D"/>
                          </a:solidFill>
                          <a:effectLst/>
                          <a:latin typeface="Aptos Display" panose="020B0004020202020204" pitchFamily="34" charset="0"/>
                          <a:ea typeface="+mn-ea"/>
                          <a:cs typeface="+mn-cs"/>
                        </a:rPr>
                        <a:t>of GSTR 3B – Permanent Reversal </a:t>
                      </a:r>
                      <a:br>
                        <a:rPr lang="en-US" sz="2000" b="0" kern="1200" dirty="0">
                          <a:solidFill>
                            <a:srgbClr val="1B1C1D"/>
                          </a:solidFill>
                          <a:effectLst/>
                          <a:latin typeface="Aptos Display" panose="020B0004020202020204" pitchFamily="34" charset="0"/>
                          <a:ea typeface="+mn-ea"/>
                          <a:cs typeface="+mn-cs"/>
                        </a:rPr>
                      </a:br>
                      <a:r>
                        <a:rPr lang="en-US" sz="2000" b="0" kern="1200" dirty="0">
                          <a:solidFill>
                            <a:srgbClr val="1B1C1D"/>
                          </a:solidFill>
                          <a:effectLst/>
                          <a:latin typeface="Aptos Display" panose="020B0004020202020204" pitchFamily="34" charset="0"/>
                          <a:ea typeface="+mn-ea"/>
                          <a:cs typeface="+mn-cs"/>
                        </a:rPr>
                        <a:t>Rule 42, Rule 43 and Section 17(5)</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3B Vs Books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Additional reversal under Rule 42/43 based on Annual calculation </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ITC reversed under Table 4(B)(1) can not be reclaimed </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Permanent ITC reversed under 4(B)(2) shall be reclaimed and reversed under 4(B)(1) and report in 4(D)(2)</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54435498"/>
                  </a:ext>
                </a:extLst>
              </a:tr>
              <a:tr h="487542">
                <a:tc>
                  <a:txBody>
                    <a:bodyPr/>
                    <a:lstStyle/>
                    <a:p>
                      <a:pPr rtl="0">
                        <a:buNone/>
                      </a:pPr>
                      <a:r>
                        <a:rPr lang="en-US" sz="2000" b="0" kern="1200" dirty="0">
                          <a:solidFill>
                            <a:srgbClr val="1B1C1D"/>
                          </a:solidFill>
                          <a:effectLst/>
                          <a:latin typeface="Aptos Display" panose="020B0004020202020204" pitchFamily="34" charset="0"/>
                          <a:ea typeface="+mn-ea"/>
                          <a:cs typeface="+mn-cs"/>
                        </a:rPr>
                        <a:t>ITC Reversed under </a:t>
                      </a:r>
                      <a:r>
                        <a:rPr lang="en-US" sz="2000" b="1" kern="1200" dirty="0">
                          <a:solidFill>
                            <a:srgbClr val="1B1C1D"/>
                          </a:solidFill>
                          <a:effectLst/>
                          <a:latin typeface="Aptos Display" panose="020B0004020202020204" pitchFamily="34" charset="0"/>
                          <a:ea typeface="+mn-ea"/>
                          <a:cs typeface="+mn-cs"/>
                        </a:rPr>
                        <a:t>Table 4(B)(2) </a:t>
                      </a:r>
                      <a:r>
                        <a:rPr lang="en-US" sz="2000" b="0" kern="1200" dirty="0">
                          <a:solidFill>
                            <a:srgbClr val="1B1C1D"/>
                          </a:solidFill>
                          <a:effectLst/>
                          <a:latin typeface="Aptos Display" panose="020B0004020202020204" pitchFamily="34" charset="0"/>
                          <a:ea typeface="+mn-ea"/>
                          <a:cs typeface="+mn-cs"/>
                        </a:rPr>
                        <a:t>of GSTR 3B – Temporary Reversal </a:t>
                      </a:r>
                      <a:br>
                        <a:rPr lang="en-US" sz="2000" b="0" kern="1200" dirty="0">
                          <a:solidFill>
                            <a:srgbClr val="1B1C1D"/>
                          </a:solidFill>
                          <a:effectLst/>
                          <a:latin typeface="Aptos Display" panose="020B0004020202020204" pitchFamily="34" charset="0"/>
                          <a:ea typeface="+mn-ea"/>
                          <a:cs typeface="+mn-cs"/>
                        </a:rPr>
                      </a:br>
                      <a:r>
                        <a:rPr lang="en-US" sz="2000" b="0" kern="1200" dirty="0">
                          <a:solidFill>
                            <a:srgbClr val="1B1C1D"/>
                          </a:solidFill>
                          <a:effectLst/>
                          <a:latin typeface="Aptos Display" panose="020B0004020202020204" pitchFamily="34" charset="0"/>
                          <a:ea typeface="+mn-ea"/>
                          <a:cs typeface="+mn-cs"/>
                        </a:rPr>
                        <a:t>Reclaimable ITC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ITC Reversed Vs ITC Reclaimable Ledger </a:t>
                      </a:r>
                      <a:br>
                        <a:rPr lang="en-US" sz="2000" b="0" dirty="0">
                          <a:solidFill>
                            <a:srgbClr val="1B1C1D"/>
                          </a:solidFill>
                          <a:effectLst/>
                          <a:latin typeface="Aptos Display" panose="020B0004020202020204" pitchFamily="34" charset="0"/>
                        </a:rPr>
                      </a:br>
                      <a:r>
                        <a:rPr lang="en-US" sz="2000" b="1" dirty="0">
                          <a:solidFill>
                            <a:srgbClr val="1B1C1D"/>
                          </a:solidFill>
                          <a:effectLst/>
                          <a:latin typeface="Aptos Display" panose="020B0004020202020204" pitchFamily="34" charset="0"/>
                        </a:rPr>
                        <a:t>ITC Reclaimable Balance= Opening Balance +  Reversal (4B(2)) - Reclaimed (4D(1)))</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ITC can not be reclaimed beyond ITC available in Reclaimable Ledger  </a:t>
                      </a:r>
                    </a:p>
                    <a:p>
                      <a:pPr marL="0" indent="0" rtl="0">
                        <a:buFont typeface="Arial" panose="020B0604020202020204" pitchFamily="34" charset="0"/>
                        <a:buNone/>
                      </a:pPr>
                      <a:endParaRPr lang="en-IN" sz="2000" b="0"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82903132"/>
                  </a:ext>
                </a:extLst>
              </a:tr>
            </a:tbl>
          </a:graphicData>
        </a:graphic>
      </p:graphicFrame>
      <p:sp>
        <p:nvSpPr>
          <p:cNvPr id="9" name="TextBox 8">
            <a:extLst>
              <a:ext uri="{FF2B5EF4-FFF2-40B4-BE49-F238E27FC236}">
                <a16:creationId xmlns:a16="http://schemas.microsoft.com/office/drawing/2014/main" id="{C8AC7508-9335-5148-0564-68DA10700B08}"/>
              </a:ext>
            </a:extLst>
          </p:cNvPr>
          <p:cNvSpPr txBox="1"/>
          <p:nvPr/>
        </p:nvSpPr>
        <p:spPr>
          <a:xfrm>
            <a:off x="933940" y="1248285"/>
            <a:ext cx="7315200" cy="461665"/>
          </a:xfrm>
          <a:prstGeom prst="rect">
            <a:avLst/>
          </a:prstGeom>
          <a:noFill/>
        </p:spPr>
        <p:txBody>
          <a:bodyPr wrap="square">
            <a:spAutoFit/>
          </a:bodyPr>
          <a:lstStyle/>
          <a:p>
            <a:r>
              <a:rPr lang="en-IN" sz="2400" b="1" dirty="0">
                <a:latin typeface="Aptos Display" panose="020B0004020202020204" pitchFamily="34" charset="0"/>
              </a:rPr>
              <a:t>GSTR 3B Vs GSTR 2B/ 2A Vs GSTR 9 Vs Books</a:t>
            </a:r>
          </a:p>
        </p:txBody>
      </p:sp>
    </p:spTree>
    <p:extLst>
      <p:ext uri="{BB962C8B-B14F-4D97-AF65-F5344CB8AC3E}">
        <p14:creationId xmlns:p14="http://schemas.microsoft.com/office/powerpoint/2010/main" val="12088010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9FA3-E5E0-E637-3E97-44537FC8DB75}"/>
              </a:ext>
            </a:extLst>
          </p:cNvPr>
          <p:cNvSpPr>
            <a:spLocks noGrp="1"/>
          </p:cNvSpPr>
          <p:nvPr>
            <p:ph type="title"/>
          </p:nvPr>
        </p:nvSpPr>
        <p:spPr/>
        <p:txBody>
          <a:bodyPr/>
          <a:lstStyle/>
          <a:p>
            <a:r>
              <a:rPr lang="en-IN" dirty="0"/>
              <a:t>Sample ITC Register with Tagging</a:t>
            </a:r>
          </a:p>
        </p:txBody>
      </p:sp>
      <p:sp>
        <p:nvSpPr>
          <p:cNvPr id="4" name="Footer Placeholder 3">
            <a:extLst>
              <a:ext uri="{FF2B5EF4-FFF2-40B4-BE49-F238E27FC236}">
                <a16:creationId xmlns:a16="http://schemas.microsoft.com/office/drawing/2014/main" id="{DF5D4751-E7ED-A6E5-C47A-31052D916D87}"/>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29ADE161-2470-B181-41E3-531B7DE652E6}"/>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128</a:t>
            </a:fld>
            <a:endParaRPr lang="en-IN">
              <a:solidFill>
                <a:srgbClr val="514843">
                  <a:lumMod val="75000"/>
                </a:srgbClr>
              </a:solidFill>
              <a:latin typeface="Calibri"/>
            </a:endParaRPr>
          </a:p>
        </p:txBody>
      </p:sp>
      <p:pic>
        <p:nvPicPr>
          <p:cNvPr id="10" name="Content Placeholder 9">
            <a:extLst>
              <a:ext uri="{FF2B5EF4-FFF2-40B4-BE49-F238E27FC236}">
                <a16:creationId xmlns:a16="http://schemas.microsoft.com/office/drawing/2014/main" id="{6C2121A4-F3E3-67AC-A62E-72CAA6673443}"/>
              </a:ext>
            </a:extLst>
          </p:cNvPr>
          <p:cNvPicPr>
            <a:picLocks noGrp="1" noChangeAspect="1"/>
          </p:cNvPicPr>
          <p:nvPr>
            <p:ph idx="1"/>
          </p:nvPr>
        </p:nvPicPr>
        <p:blipFill>
          <a:blip r:embed="rId2"/>
          <a:stretch>
            <a:fillRect/>
          </a:stretch>
        </p:blipFill>
        <p:spPr>
          <a:xfrm>
            <a:off x="1325880" y="1819712"/>
            <a:ext cx="11978640" cy="5711309"/>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84790D6A-B527-8F48-25E9-D9AAC93AEAF5}"/>
                  </a:ext>
                </a:extLst>
              </p14:cNvPr>
              <p14:cNvContentPartPr/>
              <p14:nvPr/>
            </p14:nvContentPartPr>
            <p14:xfrm>
              <a:off x="11510490" y="1001722"/>
              <a:ext cx="2198016" cy="6872688"/>
            </p14:xfrm>
          </p:contentPart>
        </mc:Choice>
        <mc:Fallback xmlns="">
          <p:pic>
            <p:nvPicPr>
              <p:cNvPr id="11" name="Ink 10">
                <a:extLst>
                  <a:ext uri="{FF2B5EF4-FFF2-40B4-BE49-F238E27FC236}">
                    <a16:creationId xmlns:a16="http://schemas.microsoft.com/office/drawing/2014/main" id="{84790D6A-B527-8F48-25E9-D9AAC93AEAF5}"/>
                  </a:ext>
                </a:extLst>
              </p:cNvPr>
              <p:cNvPicPr/>
              <p:nvPr/>
            </p:nvPicPr>
            <p:blipFill>
              <a:blip r:embed="rId4"/>
              <a:stretch>
                <a:fillRect/>
              </a:stretch>
            </p:blipFill>
            <p:spPr>
              <a:xfrm>
                <a:off x="11501489" y="992722"/>
                <a:ext cx="2215658" cy="6890328"/>
              </a:xfrm>
              <a:prstGeom prst="rect">
                <a:avLst/>
              </a:prstGeom>
            </p:spPr>
          </p:pic>
        </mc:Fallback>
      </mc:AlternateContent>
    </p:spTree>
    <p:extLst>
      <p:ext uri="{BB962C8B-B14F-4D97-AF65-F5344CB8AC3E}">
        <p14:creationId xmlns:p14="http://schemas.microsoft.com/office/powerpoint/2010/main" val="10429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399E-CD10-78DF-BD8F-D475E795578D}"/>
              </a:ext>
            </a:extLst>
          </p:cNvPr>
          <p:cNvSpPr>
            <a:spLocks noGrp="1"/>
          </p:cNvSpPr>
          <p:nvPr>
            <p:ph type="title"/>
          </p:nvPr>
        </p:nvSpPr>
        <p:spPr/>
        <p:txBody>
          <a:bodyPr/>
          <a:lstStyle/>
          <a:p>
            <a:r>
              <a:rPr lang="en-IN" dirty="0"/>
              <a:t>JUDGMENTS FOR RECONCILATION</a:t>
            </a:r>
          </a:p>
        </p:txBody>
      </p:sp>
      <p:sp>
        <p:nvSpPr>
          <p:cNvPr id="3" name="Text Placeholder 2">
            <a:extLst>
              <a:ext uri="{FF2B5EF4-FFF2-40B4-BE49-F238E27FC236}">
                <a16:creationId xmlns:a16="http://schemas.microsoft.com/office/drawing/2014/main" id="{A58A8673-9D64-1C4F-B9FD-6785FF40E39E}"/>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C56CE8CC-3823-2FB8-84EF-979FCB650161}"/>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F1457159-438C-4FAC-B9EB-69F119A241FA}"/>
              </a:ext>
            </a:extLst>
          </p:cNvPr>
          <p:cNvSpPr>
            <a:spLocks noGrp="1"/>
          </p:cNvSpPr>
          <p:nvPr>
            <p:ph type="sldNum" sz="quarter" idx="12"/>
          </p:nvPr>
        </p:nvSpPr>
        <p:spPr/>
        <p:txBody>
          <a:bodyPr/>
          <a:lstStyle/>
          <a:p>
            <a:fld id="{0FF54DE5-C571-48E8-A5BC-B369434E2F44}" type="slidenum">
              <a:rPr lang="en-IN" smtClean="0"/>
              <a:t>129</a:t>
            </a:fld>
            <a:endParaRPr lang="en-IN"/>
          </a:p>
        </p:txBody>
      </p:sp>
    </p:spTree>
    <p:extLst>
      <p:ext uri="{BB962C8B-B14F-4D97-AF65-F5344CB8AC3E}">
        <p14:creationId xmlns:p14="http://schemas.microsoft.com/office/powerpoint/2010/main" val="71351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EEF1-08FD-C206-3F2E-FFC58330C550}"/>
              </a:ext>
            </a:extLst>
          </p:cNvPr>
          <p:cNvSpPr>
            <a:spLocks noGrp="1"/>
          </p:cNvSpPr>
          <p:nvPr>
            <p:ph type="title"/>
          </p:nvPr>
        </p:nvSpPr>
        <p:spPr/>
        <p:txBody>
          <a:bodyPr/>
          <a:lstStyle/>
          <a:p>
            <a:r>
              <a:rPr lang="en-IN" dirty="0"/>
              <a:t>GST COMPLIANCE ECOSYSTEM</a:t>
            </a:r>
          </a:p>
        </p:txBody>
      </p:sp>
      <p:sp>
        <p:nvSpPr>
          <p:cNvPr id="3" name="Text Placeholder 2">
            <a:extLst>
              <a:ext uri="{FF2B5EF4-FFF2-40B4-BE49-F238E27FC236}">
                <a16:creationId xmlns:a16="http://schemas.microsoft.com/office/drawing/2014/main" id="{0D3EE97C-682E-E64A-01A4-36D17C4C5CB9}"/>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88D296FF-FB22-01A3-C59F-3DBE4830CC2D}"/>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369EFF97-0F53-736C-E0D1-0F017D741D77}"/>
              </a:ext>
            </a:extLst>
          </p:cNvPr>
          <p:cNvSpPr>
            <a:spLocks noGrp="1"/>
          </p:cNvSpPr>
          <p:nvPr>
            <p:ph type="sldNum" sz="quarter" idx="12"/>
          </p:nvPr>
        </p:nvSpPr>
        <p:spPr/>
        <p:txBody>
          <a:bodyPr/>
          <a:lstStyle/>
          <a:p>
            <a:fld id="{0FF54DE5-C571-48E8-A5BC-B369434E2F44}" type="slidenum">
              <a:rPr lang="en-IN" smtClean="0"/>
              <a:t>13</a:t>
            </a:fld>
            <a:endParaRPr lang="en-IN"/>
          </a:p>
        </p:txBody>
      </p:sp>
    </p:spTree>
    <p:extLst>
      <p:ext uri="{BB962C8B-B14F-4D97-AF65-F5344CB8AC3E}">
        <p14:creationId xmlns:p14="http://schemas.microsoft.com/office/powerpoint/2010/main" val="6895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76DF-CBB2-7067-BE93-4A426B0EDFF7}"/>
              </a:ext>
            </a:extLst>
          </p:cNvPr>
          <p:cNvSpPr>
            <a:spLocks noGrp="1"/>
          </p:cNvSpPr>
          <p:nvPr>
            <p:ph type="title"/>
          </p:nvPr>
        </p:nvSpPr>
        <p:spPr/>
        <p:txBody>
          <a:bodyPr>
            <a:normAutofit/>
          </a:bodyPr>
          <a:lstStyle/>
          <a:p>
            <a:r>
              <a:rPr lang="en-US" dirty="0"/>
              <a:t>Mangalore Chemicals &amp; Fertilizers Ltd. v. Deputy Commissioner, reported in 1991 (55) E.L.T. 437 (S.C.)</a:t>
            </a:r>
            <a:endParaRPr lang="en-IN" dirty="0"/>
          </a:p>
        </p:txBody>
      </p:sp>
      <p:sp>
        <p:nvSpPr>
          <p:cNvPr id="3" name="Content Placeholder 2">
            <a:extLst>
              <a:ext uri="{FF2B5EF4-FFF2-40B4-BE49-F238E27FC236}">
                <a16:creationId xmlns:a16="http://schemas.microsoft.com/office/drawing/2014/main" id="{2EAAB621-445D-A401-DF5B-51F0C0318EA2}"/>
              </a:ext>
            </a:extLst>
          </p:cNvPr>
          <p:cNvSpPr>
            <a:spLocks noGrp="1"/>
          </p:cNvSpPr>
          <p:nvPr>
            <p:ph idx="1"/>
          </p:nvPr>
        </p:nvSpPr>
        <p:spPr>
          <a:xfrm>
            <a:off x="784809" y="1920240"/>
            <a:ext cx="13181893" cy="6309360"/>
          </a:xfrm>
        </p:spPr>
        <p:txBody>
          <a:bodyPr>
            <a:normAutofit/>
          </a:bodyPr>
          <a:lstStyle/>
          <a:p>
            <a:pPr algn="just"/>
            <a:r>
              <a:rPr lang="en-US" dirty="0"/>
              <a:t>Interpretation of statute - Exemption and refund - Condition precedent - Distinction to be made between a procedural condition of a technical nature and a substantive condition - Non-observance of the former condonable while that of the latter not condonable as likely to facilitate commission of fraud and introduce administrative inconveniences. - </a:t>
            </a:r>
          </a:p>
          <a:p>
            <a:pPr algn="just"/>
            <a:r>
              <a:rPr lang="en-US" dirty="0"/>
              <a:t> The consequences (denial of benefit) which Shri </a:t>
            </a:r>
            <a:r>
              <a:rPr lang="en-US" dirty="0" err="1"/>
              <a:t>Narasimhamurthy</a:t>
            </a:r>
            <a:r>
              <a:rPr lang="en-US" dirty="0"/>
              <a:t> (learned Counsel for the Revenue) suggests should flow from the non-compliance would, indeed, be the result if the condition was a substantive one and one fundamental to the policy underlying the exemption. Its stringency and mandatory nature must be justified by the purpose intended to be served. </a:t>
            </a:r>
            <a:r>
              <a:rPr lang="en-US" b="1" dirty="0">
                <a:solidFill>
                  <a:srgbClr val="FF0000"/>
                </a:solidFill>
              </a:rPr>
              <a:t>The mere fact that it is statutory does not matter one way or the other. There are conditions and conditions. Some may be substantive, mandatory and based on considerations of policy and some others may merely belong to the area of procedure. It will be erroneous to attach equal importance to the non-observance of all conditions irrespective of the purposes they were intended to serve. A distinction between the provisions of statute which are of substantive character and were built-in with certain specific objectives of policy on the one hand and those which are merely procedural and technical in their nature on the other must be kept clearly distinguished.</a:t>
            </a:r>
            <a:r>
              <a:rPr lang="en-US" dirty="0"/>
              <a:t> [1965 (3) SCR 626; 1989 (1) SCC 345; 1967 (1) WLR 1000 and “Statutory Interpretation” by Francis Bennion, 1984 edition, p. 683 relied on]. [para 11]</a:t>
            </a:r>
          </a:p>
          <a:p>
            <a:pPr algn="just"/>
            <a:endParaRPr lang="en-IN" dirty="0"/>
          </a:p>
        </p:txBody>
      </p:sp>
      <p:sp>
        <p:nvSpPr>
          <p:cNvPr id="4" name="Footer Placeholder 3">
            <a:extLst>
              <a:ext uri="{FF2B5EF4-FFF2-40B4-BE49-F238E27FC236}">
                <a16:creationId xmlns:a16="http://schemas.microsoft.com/office/drawing/2014/main" id="{4D25ADDA-8A74-E703-409F-A0BC2E80304C}"/>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4B8AB2A0-B4C2-7DF8-D5E1-A18665AADCE1}"/>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130</a:t>
            </a:fld>
            <a:endParaRPr lang="en-IN">
              <a:solidFill>
                <a:srgbClr val="514843">
                  <a:lumMod val="75000"/>
                </a:srgbClr>
              </a:solidFill>
              <a:latin typeface="Calibri"/>
            </a:endParaRPr>
          </a:p>
        </p:txBody>
      </p:sp>
    </p:spTree>
    <p:extLst>
      <p:ext uri="{BB962C8B-B14F-4D97-AF65-F5344CB8AC3E}">
        <p14:creationId xmlns:p14="http://schemas.microsoft.com/office/powerpoint/2010/main" val="97241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C7F1-9945-A1C1-E8B6-021BC2C38476}"/>
              </a:ext>
            </a:extLst>
          </p:cNvPr>
          <p:cNvSpPr>
            <a:spLocks noGrp="1"/>
          </p:cNvSpPr>
          <p:nvPr>
            <p:ph type="title"/>
          </p:nvPr>
        </p:nvSpPr>
        <p:spPr/>
        <p:txBody>
          <a:bodyPr>
            <a:normAutofit/>
          </a:bodyPr>
          <a:lstStyle/>
          <a:p>
            <a:r>
              <a:rPr lang="en-US" dirty="0"/>
              <a:t>Sun Dye Chem Vs. The Assistant Commissioner (ST) [2020 VIL 524 (Mad)</a:t>
            </a:r>
            <a:endParaRPr lang="en-IN" dirty="0"/>
          </a:p>
        </p:txBody>
      </p:sp>
      <p:sp>
        <p:nvSpPr>
          <p:cNvPr id="3" name="Content Placeholder 2">
            <a:extLst>
              <a:ext uri="{FF2B5EF4-FFF2-40B4-BE49-F238E27FC236}">
                <a16:creationId xmlns:a16="http://schemas.microsoft.com/office/drawing/2014/main" id="{A8908C6D-D0DE-60C5-E1F1-57A2174DFA66}"/>
              </a:ext>
            </a:extLst>
          </p:cNvPr>
          <p:cNvSpPr>
            <a:spLocks noGrp="1"/>
          </p:cNvSpPr>
          <p:nvPr>
            <p:ph idx="1"/>
          </p:nvPr>
        </p:nvSpPr>
        <p:spPr/>
        <p:txBody>
          <a:bodyPr>
            <a:normAutofit/>
          </a:bodyPr>
          <a:lstStyle/>
          <a:p>
            <a:r>
              <a:rPr lang="en-US" dirty="0"/>
              <a:t>17. …………..Admittedly, Forms in GSTR-2A and GSTR-1A are yet to be notified as on date. The statutory procedure contemplated for seamless availment is, as on date, unavailable.</a:t>
            </a:r>
          </a:p>
          <a:p>
            <a:r>
              <a:rPr lang="en-US" dirty="0"/>
              <a:t>19. …………However, and also admittedly, the Forms, by filing of which the petitioner might have noticed the error and sought amendment, viz</a:t>
            </a:r>
            <a:r>
              <a:rPr lang="en-US" b="1" u="sng" dirty="0">
                <a:solidFill>
                  <a:srgbClr val="FF0000"/>
                </a:solidFill>
              </a:rPr>
              <a:t>. GSTR-2A and GSTR-1A are yet to be notified. Had the requisite Forms been notified, the mismatch between the details of credit in the petitioner’s and the supplier’s returns might well have been noticed and appropriate and timely action taken</a:t>
            </a:r>
            <a:r>
              <a:rPr lang="en-US" dirty="0"/>
              <a:t>. The error was noticed only later when the petitioners’ customers brought the same to the attention of the petitioner.</a:t>
            </a:r>
          </a:p>
          <a:p>
            <a:r>
              <a:rPr lang="en-US" u="sng" dirty="0"/>
              <a:t>20. In the absence of an enabling mechanism, I am of the view that assessees should not be prejudiced from availing credit that they are otherwise legitimately entitled to. The error committed by the petitioner is an inadvertent human error and the petitioner should be in a position to rectify the same, particularly in the absence of an effective, enabling mechanism under statute.</a:t>
            </a:r>
          </a:p>
          <a:p>
            <a:endParaRPr lang="en-IN" dirty="0"/>
          </a:p>
        </p:txBody>
      </p:sp>
      <p:sp>
        <p:nvSpPr>
          <p:cNvPr id="4" name="Footer Placeholder 3">
            <a:extLst>
              <a:ext uri="{FF2B5EF4-FFF2-40B4-BE49-F238E27FC236}">
                <a16:creationId xmlns:a16="http://schemas.microsoft.com/office/drawing/2014/main" id="{BE78148C-4988-DBC5-2C03-84854337DF11}"/>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4777928D-06E5-918F-B379-5CA4A64C5C73}"/>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131</a:t>
            </a:fld>
            <a:endParaRPr lang="en-IN">
              <a:solidFill>
                <a:srgbClr val="514843">
                  <a:lumMod val="75000"/>
                </a:srgbClr>
              </a:solidFill>
              <a:latin typeface="Calibri"/>
            </a:endParaRPr>
          </a:p>
        </p:txBody>
      </p:sp>
    </p:spTree>
    <p:extLst>
      <p:ext uri="{BB962C8B-B14F-4D97-AF65-F5344CB8AC3E}">
        <p14:creationId xmlns:p14="http://schemas.microsoft.com/office/powerpoint/2010/main" val="218008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D4BF-0E61-A4FF-DB70-BFAB4AB387D2}"/>
              </a:ext>
            </a:extLst>
          </p:cNvPr>
          <p:cNvSpPr>
            <a:spLocks noGrp="1"/>
          </p:cNvSpPr>
          <p:nvPr>
            <p:ph type="title"/>
          </p:nvPr>
        </p:nvSpPr>
        <p:spPr/>
        <p:txBody>
          <a:bodyPr/>
          <a:lstStyle/>
          <a:p>
            <a:r>
              <a:rPr lang="en-US" dirty="0"/>
              <a:t>Pentacle Plant Machineries Pvt. Ltd. Vs 1.Office of the GST Council</a:t>
            </a:r>
            <a:endParaRPr lang="en-IN" dirty="0"/>
          </a:p>
        </p:txBody>
      </p:sp>
      <p:sp>
        <p:nvSpPr>
          <p:cNvPr id="3" name="Content Placeholder 2">
            <a:extLst>
              <a:ext uri="{FF2B5EF4-FFF2-40B4-BE49-F238E27FC236}">
                <a16:creationId xmlns:a16="http://schemas.microsoft.com/office/drawing/2014/main" id="{0FF0A74E-851A-05D3-3543-641EEC216505}"/>
              </a:ext>
            </a:extLst>
          </p:cNvPr>
          <p:cNvSpPr>
            <a:spLocks noGrp="1"/>
          </p:cNvSpPr>
          <p:nvPr>
            <p:ph idx="1"/>
          </p:nvPr>
        </p:nvSpPr>
        <p:spPr>
          <a:xfrm>
            <a:off x="1024612" y="1920240"/>
            <a:ext cx="12942090" cy="6029590"/>
          </a:xfrm>
        </p:spPr>
        <p:txBody>
          <a:bodyPr>
            <a:normAutofit/>
          </a:bodyPr>
          <a:lstStyle/>
          <a:p>
            <a:r>
              <a:rPr lang="en-US" dirty="0"/>
              <a:t>Petitioner sought a mandamus directing the respondents to rectify the mistake in its GSTR-1 return, wherein it, instead of the GST number of the purchaser in Andhra Pradesh, mentioned the GST number of the purchaser in Uttar Pradesh and credit was sought to be denied to the recipient on account of the error committed by the supplier.</a:t>
            </a:r>
          </a:p>
          <a:p>
            <a:r>
              <a:rPr lang="en-US" dirty="0"/>
              <a:t>5. Had the requisite statutory Forms been notified, this error would have been captured in the GSTR-2 return, an online form, wherein the details of transactions contained in the GSTR-3 return would be auto-populated and any mismatch noted. Likewise, had the GSTR-1A return been notified, the mismatch might have been noticed at the end of the purchaser/recipient. However, neither Form GSTR-2 nor Form GSTR-1A have been notified till date. No doubt, the time for modification/amendment of a GSTR-3B return was extended till the 31st of March 2019, which benefit the petitioner did not avail since it was unaware that a mistake had crept into its original returns.</a:t>
            </a:r>
          </a:p>
          <a:p>
            <a:r>
              <a:rPr lang="en-US" b="1" u="sng" dirty="0">
                <a:solidFill>
                  <a:srgbClr val="FF0000"/>
                </a:solidFill>
              </a:rPr>
              <a:t>However, the credit claimed on the basis of accompanying invoices has been denied solely on account of the mismatch in GSTR number. It is only on 15.07.2019 when the recipient notified the petitioner of the rejection of the credit, seeking amendment of the return, and threatening legal action, that the petition came to be aware of the mismatch.</a:t>
            </a:r>
          </a:p>
          <a:p>
            <a:endParaRPr lang="en-IN" dirty="0"/>
          </a:p>
        </p:txBody>
      </p:sp>
      <p:sp>
        <p:nvSpPr>
          <p:cNvPr id="4" name="Footer Placeholder 3">
            <a:extLst>
              <a:ext uri="{FF2B5EF4-FFF2-40B4-BE49-F238E27FC236}">
                <a16:creationId xmlns:a16="http://schemas.microsoft.com/office/drawing/2014/main" id="{D5E71585-7531-9F70-823A-557130E121BC}"/>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D96AFF71-79A1-5118-AB42-9376477AC761}"/>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132</a:t>
            </a:fld>
            <a:endParaRPr lang="en-IN">
              <a:solidFill>
                <a:srgbClr val="514843">
                  <a:lumMod val="75000"/>
                </a:srgbClr>
              </a:solidFill>
              <a:latin typeface="Calibri"/>
            </a:endParaRPr>
          </a:p>
        </p:txBody>
      </p:sp>
    </p:spTree>
    <p:extLst>
      <p:ext uri="{BB962C8B-B14F-4D97-AF65-F5344CB8AC3E}">
        <p14:creationId xmlns:p14="http://schemas.microsoft.com/office/powerpoint/2010/main" val="332779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1963-55E9-5A13-D729-E25CE76C3E7C}"/>
              </a:ext>
            </a:extLst>
          </p:cNvPr>
          <p:cNvSpPr>
            <a:spLocks noGrp="1"/>
          </p:cNvSpPr>
          <p:nvPr>
            <p:ph type="title"/>
          </p:nvPr>
        </p:nvSpPr>
        <p:spPr/>
        <p:txBody>
          <a:bodyPr/>
          <a:lstStyle/>
          <a:p>
            <a:pPr algn="ctr"/>
            <a:r>
              <a:rPr lang="en-IN" dirty="0"/>
              <a:t>REFUND OF INPUT TAX USED IN ZERO RATED SUPPLIES</a:t>
            </a:r>
          </a:p>
        </p:txBody>
      </p:sp>
      <p:sp>
        <p:nvSpPr>
          <p:cNvPr id="3" name="Text Placeholder 2">
            <a:extLst>
              <a:ext uri="{FF2B5EF4-FFF2-40B4-BE49-F238E27FC236}">
                <a16:creationId xmlns:a16="http://schemas.microsoft.com/office/drawing/2014/main" id="{0884F5D6-DC90-D80F-294E-5315C05DCD35}"/>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6E19EE11-491C-63D4-0EA9-D81F0656CBCF}"/>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A38821EC-89BC-1C1D-540D-699062C449FC}"/>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133</a:t>
            </a:fld>
            <a:endParaRPr lang="en-IN">
              <a:solidFill>
                <a:srgbClr val="514843">
                  <a:lumMod val="75000"/>
                </a:srgbClr>
              </a:solidFill>
              <a:latin typeface="Calibri"/>
            </a:endParaRPr>
          </a:p>
        </p:txBody>
      </p:sp>
    </p:spTree>
    <p:extLst>
      <p:ext uri="{BB962C8B-B14F-4D97-AF65-F5344CB8AC3E}">
        <p14:creationId xmlns:p14="http://schemas.microsoft.com/office/powerpoint/2010/main" val="2170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06720-15CE-2DD9-75FB-68607647A04C}"/>
              </a:ext>
            </a:extLst>
          </p:cNvPr>
          <p:cNvSpPr>
            <a:spLocks noGrp="1"/>
          </p:cNvSpPr>
          <p:nvPr>
            <p:ph type="title"/>
          </p:nvPr>
        </p:nvSpPr>
        <p:spPr/>
        <p:txBody>
          <a:bodyPr/>
          <a:lstStyle/>
          <a:p>
            <a:r>
              <a:rPr lang="en-IN" dirty="0"/>
              <a:t>Refund of Input Tax?</a:t>
            </a:r>
          </a:p>
        </p:txBody>
      </p:sp>
      <p:graphicFrame>
        <p:nvGraphicFramePr>
          <p:cNvPr id="6" name="Content Placeholder 5">
            <a:extLst>
              <a:ext uri="{FF2B5EF4-FFF2-40B4-BE49-F238E27FC236}">
                <a16:creationId xmlns:a16="http://schemas.microsoft.com/office/drawing/2014/main" id="{DC9DBFF6-43DC-4975-16E9-A69C2199E56B}"/>
              </a:ext>
            </a:extLst>
          </p:cNvPr>
          <p:cNvGraphicFramePr>
            <a:graphicFrameLocks noGrp="1"/>
          </p:cNvGraphicFramePr>
          <p:nvPr>
            <p:ph idx="1"/>
          </p:nvPr>
        </p:nvGraphicFramePr>
        <p:xfrm>
          <a:off x="1325880" y="1920240"/>
          <a:ext cx="1197864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47DA8466-872D-B35F-2287-8BF6BFB2D8A4}"/>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5D7D4934-AE53-696C-4C87-1C396E4036AE}"/>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134</a:t>
            </a:fld>
            <a:endParaRPr lang="en-IN">
              <a:solidFill>
                <a:srgbClr val="514843">
                  <a:lumMod val="75000"/>
                </a:srgbClr>
              </a:solidFill>
              <a:latin typeface="Calibri"/>
            </a:endParaRPr>
          </a:p>
        </p:txBody>
      </p:sp>
      <p:sp>
        <p:nvSpPr>
          <p:cNvPr id="7" name="TextBox 6">
            <a:extLst>
              <a:ext uri="{FF2B5EF4-FFF2-40B4-BE49-F238E27FC236}">
                <a16:creationId xmlns:a16="http://schemas.microsoft.com/office/drawing/2014/main" id="{6CF8D507-3197-323C-59AE-98E5BA2CD48D}"/>
              </a:ext>
            </a:extLst>
          </p:cNvPr>
          <p:cNvSpPr txBox="1"/>
          <p:nvPr/>
        </p:nvSpPr>
        <p:spPr>
          <a:xfrm>
            <a:off x="1920241" y="1979023"/>
            <a:ext cx="2586445" cy="757130"/>
          </a:xfrm>
          <a:prstGeom prst="rect">
            <a:avLst/>
          </a:prstGeom>
          <a:noFill/>
        </p:spPr>
        <p:txBody>
          <a:bodyPr wrap="square" rtlCol="0">
            <a:spAutoFit/>
          </a:bodyPr>
          <a:lstStyle/>
          <a:p>
            <a:pPr defTabSz="1097280"/>
            <a:r>
              <a:rPr lang="en-IN" sz="2160" dirty="0">
                <a:solidFill>
                  <a:srgbClr val="514843"/>
                </a:solidFill>
                <a:latin typeface="Calibri"/>
              </a:rPr>
              <a:t>C/S/I/CC on Inward Supplies</a:t>
            </a:r>
          </a:p>
        </p:txBody>
      </p:sp>
      <p:sp>
        <p:nvSpPr>
          <p:cNvPr id="8" name="TextBox 7">
            <a:extLst>
              <a:ext uri="{FF2B5EF4-FFF2-40B4-BE49-F238E27FC236}">
                <a16:creationId xmlns:a16="http://schemas.microsoft.com/office/drawing/2014/main" id="{6FC11D4D-CA94-27F9-5636-B12A660C5059}"/>
              </a:ext>
            </a:extLst>
          </p:cNvPr>
          <p:cNvSpPr txBox="1"/>
          <p:nvPr/>
        </p:nvSpPr>
        <p:spPr>
          <a:xfrm>
            <a:off x="5917474" y="6243245"/>
            <a:ext cx="2586445" cy="424732"/>
          </a:xfrm>
          <a:prstGeom prst="rect">
            <a:avLst/>
          </a:prstGeom>
          <a:noFill/>
        </p:spPr>
        <p:txBody>
          <a:bodyPr wrap="square" rtlCol="0">
            <a:spAutoFit/>
          </a:bodyPr>
          <a:lstStyle/>
          <a:p>
            <a:pPr defTabSz="1097280"/>
            <a:r>
              <a:rPr lang="en-IN" sz="2160" dirty="0">
                <a:solidFill>
                  <a:srgbClr val="514843"/>
                </a:solidFill>
                <a:latin typeface="Calibri"/>
              </a:rPr>
              <a:t>Credit of Input Tax </a:t>
            </a:r>
          </a:p>
        </p:txBody>
      </p:sp>
      <p:sp>
        <p:nvSpPr>
          <p:cNvPr id="9" name="TextBox 8">
            <a:extLst>
              <a:ext uri="{FF2B5EF4-FFF2-40B4-BE49-F238E27FC236}">
                <a16:creationId xmlns:a16="http://schemas.microsoft.com/office/drawing/2014/main" id="{403D6C51-163B-DDAF-4A46-2F945E8611AB}"/>
              </a:ext>
            </a:extLst>
          </p:cNvPr>
          <p:cNvSpPr txBox="1"/>
          <p:nvPr/>
        </p:nvSpPr>
        <p:spPr>
          <a:xfrm>
            <a:off x="10716254" y="6243245"/>
            <a:ext cx="2586445" cy="424732"/>
          </a:xfrm>
          <a:prstGeom prst="rect">
            <a:avLst/>
          </a:prstGeom>
          <a:noFill/>
        </p:spPr>
        <p:txBody>
          <a:bodyPr wrap="square" rtlCol="0">
            <a:spAutoFit/>
          </a:bodyPr>
          <a:lstStyle/>
          <a:p>
            <a:pPr defTabSz="1097280"/>
            <a:r>
              <a:rPr lang="en-IN" sz="2160" dirty="0">
                <a:solidFill>
                  <a:srgbClr val="514843"/>
                </a:solidFill>
                <a:latin typeface="Calibri"/>
              </a:rPr>
              <a:t>ITC in GSTR-3B</a:t>
            </a:r>
          </a:p>
        </p:txBody>
      </p:sp>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BB6CDED4-BEBB-190A-4F1B-ECC706AD3DC0}"/>
                  </a:ext>
                </a:extLst>
              </p14:cNvPr>
              <p14:cNvContentPartPr/>
              <p14:nvPr/>
            </p14:nvContentPartPr>
            <p14:xfrm>
              <a:off x="5346545" y="1471525"/>
              <a:ext cx="8195472" cy="5915808"/>
            </p14:xfrm>
          </p:contentPart>
        </mc:Choice>
        <mc:Fallback xmlns="">
          <p:pic>
            <p:nvPicPr>
              <p:cNvPr id="10" name="Ink 9">
                <a:extLst>
                  <a:ext uri="{FF2B5EF4-FFF2-40B4-BE49-F238E27FC236}">
                    <a16:creationId xmlns:a16="http://schemas.microsoft.com/office/drawing/2014/main" id="{BB6CDED4-BEBB-190A-4F1B-ECC706AD3DC0}"/>
                  </a:ext>
                </a:extLst>
              </p:cNvPr>
              <p:cNvPicPr/>
              <p:nvPr/>
            </p:nvPicPr>
            <p:blipFill>
              <a:blip r:embed="rId8"/>
              <a:stretch>
                <a:fillRect/>
              </a:stretch>
            </p:blipFill>
            <p:spPr>
              <a:xfrm>
                <a:off x="5283544" y="1408526"/>
                <a:ext cx="8321113" cy="6041446"/>
              </a:xfrm>
              <a:prstGeom prst="rect">
                <a:avLst/>
              </a:prstGeom>
            </p:spPr>
          </p:pic>
        </mc:Fallback>
      </mc:AlternateContent>
    </p:spTree>
    <p:extLst>
      <p:ext uri="{BB962C8B-B14F-4D97-AF65-F5344CB8AC3E}">
        <p14:creationId xmlns:p14="http://schemas.microsoft.com/office/powerpoint/2010/main" val="29754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EF46-BD11-5CA0-8E9C-C0DFE442BBFE}"/>
              </a:ext>
            </a:extLst>
          </p:cNvPr>
          <p:cNvSpPr>
            <a:spLocks noGrp="1"/>
          </p:cNvSpPr>
          <p:nvPr>
            <p:ph type="title"/>
          </p:nvPr>
        </p:nvSpPr>
        <p:spPr/>
        <p:txBody>
          <a:bodyPr/>
          <a:lstStyle/>
          <a:p>
            <a:r>
              <a:rPr lang="en-IN" dirty="0"/>
              <a:t>Missed Refund</a:t>
            </a:r>
          </a:p>
        </p:txBody>
      </p:sp>
      <p:sp>
        <p:nvSpPr>
          <p:cNvPr id="3" name="Content Placeholder 2">
            <a:extLst>
              <a:ext uri="{FF2B5EF4-FFF2-40B4-BE49-F238E27FC236}">
                <a16:creationId xmlns:a16="http://schemas.microsoft.com/office/drawing/2014/main" id="{AFFEEEDD-666F-97F7-5DC3-ADDB0FAC5C84}"/>
              </a:ext>
            </a:extLst>
          </p:cNvPr>
          <p:cNvSpPr>
            <a:spLocks noGrp="1"/>
          </p:cNvSpPr>
          <p:nvPr>
            <p:ph idx="1"/>
          </p:nvPr>
        </p:nvSpPr>
        <p:spPr/>
        <p:txBody>
          <a:bodyPr/>
          <a:lstStyle/>
          <a:p>
            <a:pPr marL="0" indent="0">
              <a:buNone/>
            </a:pPr>
            <a:r>
              <a:rPr lang="en-IN" b="1" dirty="0"/>
              <a:t>Refund of</a:t>
            </a:r>
          </a:p>
          <a:p>
            <a:r>
              <a:rPr lang="en-IN" dirty="0"/>
              <a:t>Blocked Credit?</a:t>
            </a:r>
          </a:p>
          <a:p>
            <a:pPr lvl="1"/>
            <a:r>
              <a:rPr lang="en-IN" dirty="0"/>
              <a:t>Food, Car Repair, Mediclaim, Personal Consumption etc</a:t>
            </a:r>
          </a:p>
          <a:p>
            <a:r>
              <a:rPr lang="en-IN" dirty="0"/>
              <a:t>Wrong Tax charged by supplier in Invoice?</a:t>
            </a:r>
          </a:p>
          <a:p>
            <a:r>
              <a:rPr lang="en-IN" dirty="0"/>
              <a:t>Tax not appearing in GSTR-2A?</a:t>
            </a:r>
          </a:p>
          <a:p>
            <a:r>
              <a:rPr lang="en-IN" dirty="0"/>
              <a:t>Tax paid by SEZ unit to DTA Unit?</a:t>
            </a:r>
          </a:p>
          <a:p>
            <a:r>
              <a:rPr lang="en-IN" dirty="0"/>
              <a:t>Tax paid to supplier but return not filed by supplier?</a:t>
            </a:r>
          </a:p>
        </p:txBody>
      </p:sp>
      <p:sp>
        <p:nvSpPr>
          <p:cNvPr id="4" name="Footer Placeholder 3">
            <a:extLst>
              <a:ext uri="{FF2B5EF4-FFF2-40B4-BE49-F238E27FC236}">
                <a16:creationId xmlns:a16="http://schemas.microsoft.com/office/drawing/2014/main" id="{B63BC6BF-E68A-60A5-0C1C-5AE9E8B392AD}"/>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F1D2F0E8-6200-7978-AE0E-9D9F7A9B35A3}"/>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135</a:t>
            </a:fld>
            <a:endParaRPr lang="en-IN">
              <a:solidFill>
                <a:srgbClr val="514843">
                  <a:lumMod val="75000"/>
                </a:srgbClr>
              </a:solidFill>
              <a:latin typeface="Calibri"/>
            </a:endParaRPr>
          </a:p>
        </p:txBody>
      </p:sp>
    </p:spTree>
    <p:extLst>
      <p:ext uri="{BB962C8B-B14F-4D97-AF65-F5344CB8AC3E}">
        <p14:creationId xmlns:p14="http://schemas.microsoft.com/office/powerpoint/2010/main" val="75002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E8B0-B774-08F7-D363-F2A13F95227E}"/>
              </a:ext>
            </a:extLst>
          </p:cNvPr>
          <p:cNvSpPr>
            <a:spLocks noGrp="1"/>
          </p:cNvSpPr>
          <p:nvPr>
            <p:ph type="title"/>
          </p:nvPr>
        </p:nvSpPr>
        <p:spPr/>
        <p:txBody>
          <a:bodyPr/>
          <a:lstStyle/>
          <a:p>
            <a:r>
              <a:rPr lang="en-IN" dirty="0"/>
              <a:t>Section 54 has a Solution?</a:t>
            </a:r>
          </a:p>
        </p:txBody>
      </p:sp>
      <p:sp>
        <p:nvSpPr>
          <p:cNvPr id="3" name="Content Placeholder 2">
            <a:extLst>
              <a:ext uri="{FF2B5EF4-FFF2-40B4-BE49-F238E27FC236}">
                <a16:creationId xmlns:a16="http://schemas.microsoft.com/office/drawing/2014/main" id="{47A2C276-CFCA-2692-9485-7744CE31B885}"/>
              </a:ext>
            </a:extLst>
          </p:cNvPr>
          <p:cNvSpPr>
            <a:spLocks noGrp="1"/>
          </p:cNvSpPr>
          <p:nvPr>
            <p:ph idx="1"/>
          </p:nvPr>
        </p:nvSpPr>
        <p:spPr/>
        <p:txBody>
          <a:bodyPr>
            <a:normAutofit/>
          </a:bodyPr>
          <a:lstStyle/>
          <a:p>
            <a:r>
              <a:rPr lang="en-US" b="1" dirty="0"/>
              <a:t>SECTION 54. Refund of tax. </a:t>
            </a:r>
            <a:r>
              <a:rPr lang="en-US" dirty="0"/>
              <a:t>— (1) </a:t>
            </a:r>
            <a:r>
              <a:rPr lang="en-US" b="1" dirty="0"/>
              <a:t>Any person claiming refund of any tax </a:t>
            </a:r>
            <a:r>
              <a:rPr lang="en-US" dirty="0"/>
              <a:t>and interest, if any, </a:t>
            </a:r>
            <a:r>
              <a:rPr lang="en-US" b="1" dirty="0"/>
              <a:t>paid </a:t>
            </a:r>
            <a:r>
              <a:rPr lang="en-US" dirty="0"/>
              <a:t>on such tax or any other amount paid by him, may make an application before the expiry of two years from the relevant date in such form and manner as may be prescribed :</a:t>
            </a:r>
          </a:p>
          <a:p>
            <a:r>
              <a:rPr lang="en-US" dirty="0"/>
              <a:t>(3) Subject to the provisions of sub-section (10), a registered person may claim refund of any 	</a:t>
            </a:r>
            <a:r>
              <a:rPr lang="en-US" dirty="0" err="1"/>
              <a:t>unutilised</a:t>
            </a:r>
            <a:r>
              <a:rPr lang="en-US" dirty="0"/>
              <a:t> input tax credit at the end of any tax period :</a:t>
            </a:r>
          </a:p>
          <a:p>
            <a:r>
              <a:rPr lang="en-US" dirty="0"/>
              <a:t>Provided that no refund of </a:t>
            </a:r>
            <a:r>
              <a:rPr lang="en-US" dirty="0" err="1"/>
              <a:t>unutilised</a:t>
            </a:r>
            <a:r>
              <a:rPr lang="en-US" dirty="0"/>
              <a:t> input tax credit shall be allowed in cases other than —	(</a:t>
            </a:r>
            <a:r>
              <a:rPr lang="en-US" dirty="0" err="1"/>
              <a:t>i</a:t>
            </a:r>
            <a:r>
              <a:rPr lang="en-US" dirty="0"/>
              <a:t>) zero rated supplies made without payment of tax; </a:t>
            </a:r>
          </a:p>
          <a:p>
            <a:r>
              <a:rPr lang="en-US" dirty="0"/>
              <a:t>Explanation. — For the purposes of this section, —</a:t>
            </a:r>
          </a:p>
          <a:p>
            <a:r>
              <a:rPr lang="en-US" dirty="0"/>
              <a:t>(1) “refund” </a:t>
            </a:r>
            <a:r>
              <a:rPr lang="en-US" b="1" dirty="0"/>
              <a:t>includes</a:t>
            </a:r>
            <a:r>
              <a:rPr lang="en-US" dirty="0"/>
              <a:t> refund of </a:t>
            </a:r>
            <a:r>
              <a:rPr lang="en-US" b="1" dirty="0"/>
              <a:t>tax paid</a:t>
            </a:r>
            <a:r>
              <a:rPr lang="en-US" dirty="0"/>
              <a:t> on zero-rated supplies of goods or services or both 	or on </a:t>
            </a:r>
            <a:r>
              <a:rPr lang="en-US" b="1" dirty="0"/>
              <a:t>inputs or input services used in making such zero-rated supplies</a:t>
            </a:r>
            <a:r>
              <a:rPr lang="en-US" dirty="0"/>
              <a:t>, or refund of tax 	on the supply of goods regarded as deemed exports, or refund of unutilized input tax 	credit as provided under sub-section (3).</a:t>
            </a:r>
          </a:p>
          <a:p>
            <a:endParaRPr lang="en-US" dirty="0"/>
          </a:p>
          <a:p>
            <a:endParaRPr lang="en-IN" dirty="0"/>
          </a:p>
        </p:txBody>
      </p:sp>
      <p:sp>
        <p:nvSpPr>
          <p:cNvPr id="4" name="Footer Placeholder 3">
            <a:extLst>
              <a:ext uri="{FF2B5EF4-FFF2-40B4-BE49-F238E27FC236}">
                <a16:creationId xmlns:a16="http://schemas.microsoft.com/office/drawing/2014/main" id="{FD1DE6BD-848E-5D0E-C3BA-B7DA55CAD0D6}"/>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38E8C392-E8D3-2193-6BE7-5183669F2EA3}"/>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136</a:t>
            </a:fld>
            <a:endParaRPr lang="en-IN">
              <a:solidFill>
                <a:srgbClr val="514843">
                  <a:lumMod val="75000"/>
                </a:srgbClr>
              </a:solidFill>
              <a:latin typeface="Calibri"/>
            </a:endParaRPr>
          </a:p>
        </p:txBody>
      </p:sp>
    </p:spTree>
    <p:extLst>
      <p:ext uri="{BB962C8B-B14F-4D97-AF65-F5344CB8AC3E}">
        <p14:creationId xmlns:p14="http://schemas.microsoft.com/office/powerpoint/2010/main" val="390233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6B3BC4-F537-2948-91D2-68EBAB04E51F}"/>
              </a:ext>
            </a:extLst>
          </p:cNvPr>
          <p:cNvSpPr txBox="1"/>
          <p:nvPr/>
        </p:nvSpPr>
        <p:spPr>
          <a:xfrm>
            <a:off x="535259" y="356839"/>
            <a:ext cx="13559882" cy="830997"/>
          </a:xfrm>
          <a:prstGeom prst="rect">
            <a:avLst/>
          </a:prstGeom>
          <a:noFill/>
        </p:spPr>
        <p:txBody>
          <a:bodyPr wrap="square" rtlCol="0">
            <a:spAutoFit/>
          </a:bodyPr>
          <a:lstStyle/>
          <a:p>
            <a:r>
              <a:rPr lang="en-US" sz="4800" dirty="0">
                <a:solidFill>
                  <a:schemeClr val="accent2">
                    <a:lumMod val="75000"/>
                  </a:schemeClr>
                </a:solidFill>
                <a:latin typeface="HP Simplified Jpan" panose="020B0500000000000000" pitchFamily="34" charset="-128"/>
                <a:ea typeface="HP Simplified Jpan" panose="020B0500000000000000" pitchFamily="34" charset="-128"/>
              </a:rPr>
              <a:t>Statutory Time Limits for Rectification </a:t>
            </a:r>
            <a:endParaRPr lang="en-IN" sz="4000" dirty="0">
              <a:solidFill>
                <a:schemeClr val="accent2">
                  <a:lumMod val="75000"/>
                </a:schemeClr>
              </a:solidFill>
              <a:latin typeface="HP Simplified Jpan" panose="020B0500000000000000" pitchFamily="34" charset="-128"/>
              <a:ea typeface="HP Simplified Jpan" panose="020B0500000000000000" pitchFamily="34" charset="-128"/>
            </a:endParaRPr>
          </a:p>
        </p:txBody>
      </p:sp>
      <p:graphicFrame>
        <p:nvGraphicFramePr>
          <p:cNvPr id="5" name="Table 4">
            <a:extLst>
              <a:ext uri="{FF2B5EF4-FFF2-40B4-BE49-F238E27FC236}">
                <a16:creationId xmlns:a16="http://schemas.microsoft.com/office/drawing/2014/main" id="{681FA430-F3D9-DF5F-93AF-9F733A798D9D}"/>
              </a:ext>
            </a:extLst>
          </p:cNvPr>
          <p:cNvGraphicFramePr>
            <a:graphicFrameLocks noGrp="1"/>
          </p:cNvGraphicFramePr>
          <p:nvPr>
            <p:extLst>
              <p:ext uri="{D42A27DB-BD31-4B8C-83A1-F6EECF244321}">
                <p14:modId xmlns:p14="http://schemas.microsoft.com/office/powerpoint/2010/main" val="3907432080"/>
              </p:ext>
            </p:extLst>
          </p:nvPr>
        </p:nvGraphicFramePr>
        <p:xfrm>
          <a:off x="671221" y="1671768"/>
          <a:ext cx="12132528" cy="4581264"/>
        </p:xfrm>
        <a:graphic>
          <a:graphicData uri="http://schemas.openxmlformats.org/drawingml/2006/table">
            <a:tbl>
              <a:tblPr/>
              <a:tblGrid>
                <a:gridCol w="3033132">
                  <a:extLst>
                    <a:ext uri="{9D8B030D-6E8A-4147-A177-3AD203B41FA5}">
                      <a16:colId xmlns:a16="http://schemas.microsoft.com/office/drawing/2014/main" val="3406006170"/>
                    </a:ext>
                  </a:extLst>
                </a:gridCol>
                <a:gridCol w="3033132">
                  <a:extLst>
                    <a:ext uri="{9D8B030D-6E8A-4147-A177-3AD203B41FA5}">
                      <a16:colId xmlns:a16="http://schemas.microsoft.com/office/drawing/2014/main" val="2913524764"/>
                    </a:ext>
                  </a:extLst>
                </a:gridCol>
                <a:gridCol w="3033132">
                  <a:extLst>
                    <a:ext uri="{9D8B030D-6E8A-4147-A177-3AD203B41FA5}">
                      <a16:colId xmlns:a16="http://schemas.microsoft.com/office/drawing/2014/main" val="2250847954"/>
                    </a:ext>
                  </a:extLst>
                </a:gridCol>
                <a:gridCol w="3033132">
                  <a:extLst>
                    <a:ext uri="{9D8B030D-6E8A-4147-A177-3AD203B41FA5}">
                      <a16:colId xmlns:a16="http://schemas.microsoft.com/office/drawing/2014/main" val="2251608998"/>
                    </a:ext>
                  </a:extLst>
                </a:gridCol>
              </a:tblGrid>
              <a:tr h="392369">
                <a:tc>
                  <a:txBody>
                    <a:bodyPr/>
                    <a:lstStyle/>
                    <a:p>
                      <a:pPr marL="0" algn="l" defTabSz="914400" rtl="0" eaLnBrk="1" latinLnBrk="0" hangingPunct="1">
                        <a:buNone/>
                      </a:pPr>
                      <a:r>
                        <a:rPr lang="en-IN" sz="2000" b="1" kern="1200" dirty="0">
                          <a:solidFill>
                            <a:srgbClr val="1B1C1D"/>
                          </a:solidFill>
                          <a:effectLst/>
                          <a:latin typeface="Aptos Display" panose="020B0004020202020204" pitchFamily="34" charset="0"/>
                          <a:ea typeface="+mn-ea"/>
                          <a:cs typeface="+mn-cs"/>
                        </a:rPr>
                        <a:t>Correction/Control Point</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latinLnBrk="0" hangingPunct="1">
                        <a:buNone/>
                      </a:pPr>
                      <a:r>
                        <a:rPr lang="en-IN" sz="2000" b="1" kern="1200" dirty="0">
                          <a:solidFill>
                            <a:srgbClr val="1B1C1D"/>
                          </a:solidFill>
                          <a:effectLst/>
                          <a:latin typeface="Aptos Display" panose="020B0004020202020204" pitchFamily="34" charset="0"/>
                          <a:ea typeface="+mn-ea"/>
                          <a:cs typeface="+mn-cs"/>
                        </a:rPr>
                        <a:t>Statutory/Operational Deadline</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latinLnBrk="0" hangingPunct="1">
                        <a:buNone/>
                      </a:pPr>
                      <a:r>
                        <a:rPr lang="en-IN" sz="2000" b="1" kern="1200" dirty="0">
                          <a:solidFill>
                            <a:srgbClr val="1B1C1D"/>
                          </a:solidFill>
                          <a:effectLst/>
                          <a:latin typeface="Aptos Display" panose="020B0004020202020204" pitchFamily="34" charset="0"/>
                          <a:ea typeface="+mn-ea"/>
                          <a:cs typeface="+mn-cs"/>
                        </a:rPr>
                        <a:t>Relevant Section/Rule</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latinLnBrk="0" hangingPunct="1">
                        <a:buNone/>
                      </a:pPr>
                      <a:r>
                        <a:rPr lang="en-IN" sz="2000" b="1" kern="1200" dirty="0">
                          <a:solidFill>
                            <a:srgbClr val="1B1C1D"/>
                          </a:solidFill>
                          <a:effectLst/>
                          <a:latin typeface="Aptos Display" panose="020B0004020202020204" pitchFamily="34" charset="0"/>
                          <a:ea typeface="+mn-ea"/>
                          <a:cs typeface="+mn-cs"/>
                        </a:rPr>
                        <a:t>Consequence of Missing Deadline</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163911011"/>
                  </a:ext>
                </a:extLst>
              </a:tr>
              <a:tr h="552883">
                <a:tc>
                  <a:txBody>
                    <a:bodyPr/>
                    <a:lstStyle/>
                    <a:p>
                      <a:pPr rtl="0">
                        <a:buNone/>
                      </a:pPr>
                      <a:r>
                        <a:rPr lang="en-US" sz="2000" b="1" dirty="0">
                          <a:solidFill>
                            <a:srgbClr val="1B1C1D"/>
                          </a:solidFill>
                          <a:effectLst/>
                          <a:latin typeface="Aptos Display" panose="020B0004020202020204" pitchFamily="34" charset="0"/>
                        </a:rPr>
                        <a:t>Claiming ITC </a:t>
                      </a:r>
                      <a:endParaRPr lang="en-US" sz="2000"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u="sng" dirty="0">
                          <a:solidFill>
                            <a:srgbClr val="1B1C1D"/>
                          </a:solidFill>
                          <a:effectLst/>
                          <a:latin typeface="Aptos Display" panose="020B0004020202020204" pitchFamily="34" charset="0"/>
                        </a:rPr>
                        <a:t>Earlier of</a:t>
                      </a:r>
                      <a:r>
                        <a:rPr lang="en-US" sz="2000" b="0" dirty="0">
                          <a:solidFill>
                            <a:srgbClr val="1B1C1D"/>
                          </a:solidFill>
                          <a:effectLst/>
                          <a:latin typeface="Aptos Display" panose="020B0004020202020204" pitchFamily="34" charset="0"/>
                        </a:rPr>
                        <a:t>: </a:t>
                      </a:r>
                    </a:p>
                    <a:p>
                      <a:pPr rtl="0">
                        <a:buNone/>
                      </a:pPr>
                      <a:r>
                        <a:rPr lang="en-US" sz="2000" b="0" dirty="0">
                          <a:solidFill>
                            <a:srgbClr val="1B1C1D"/>
                          </a:solidFill>
                          <a:effectLst/>
                          <a:latin typeface="Aptos Display" panose="020B0004020202020204" pitchFamily="34" charset="0"/>
                        </a:rPr>
                        <a:t>1. 30th November of the following FY </a:t>
                      </a:r>
                    </a:p>
                    <a:p>
                      <a:pPr rtl="0">
                        <a:buNone/>
                      </a:pPr>
                      <a:r>
                        <a:rPr lang="en-US" sz="2000" b="0" dirty="0">
                          <a:solidFill>
                            <a:srgbClr val="1B1C1D"/>
                          </a:solidFill>
                          <a:effectLst/>
                          <a:latin typeface="Aptos Display" panose="020B0004020202020204" pitchFamily="34" charset="0"/>
                        </a:rPr>
                        <a:t>OR</a:t>
                      </a:r>
                    </a:p>
                    <a:p>
                      <a:pPr rtl="0">
                        <a:buNone/>
                      </a:pPr>
                      <a:r>
                        <a:rPr lang="en-US" sz="2000" b="0" dirty="0">
                          <a:solidFill>
                            <a:srgbClr val="1B1C1D"/>
                          </a:solidFill>
                          <a:effectLst/>
                          <a:latin typeface="Aptos Display" panose="020B0004020202020204" pitchFamily="34" charset="0"/>
                        </a:rPr>
                        <a:t>2. Date of filing GSTR-9.</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000" b="0" dirty="0">
                          <a:solidFill>
                            <a:srgbClr val="1B1C1D"/>
                          </a:solidFill>
                          <a:effectLst/>
                          <a:latin typeface="Aptos Display" panose="020B0004020202020204" pitchFamily="34" charset="0"/>
                        </a:rPr>
                        <a:t>Sec. 16(4)</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a:solidFill>
                            <a:srgbClr val="1B1C1D"/>
                          </a:solidFill>
                          <a:effectLst/>
                          <a:latin typeface="Aptos Display" panose="020B0004020202020204" pitchFamily="34" charset="0"/>
                        </a:rPr>
                        <a:t>Permanent forfeiture of the ITC.</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54435498"/>
                  </a:ext>
                </a:extLst>
              </a:tr>
              <a:tr h="552883">
                <a:tc>
                  <a:txBody>
                    <a:bodyPr/>
                    <a:lstStyle/>
                    <a:p>
                      <a:pPr rtl="0">
                        <a:buNone/>
                      </a:pPr>
                      <a:r>
                        <a:rPr lang="en-US" sz="2000" b="1" dirty="0">
                          <a:solidFill>
                            <a:srgbClr val="1B1C1D"/>
                          </a:solidFill>
                          <a:effectLst/>
                          <a:latin typeface="Aptos Display" panose="020B0004020202020204" pitchFamily="34" charset="0"/>
                        </a:rPr>
                        <a:t>Issuing Credit Notes (CNs)</a:t>
                      </a:r>
                      <a:endParaRPr lang="en-US" sz="2000"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u="sng" dirty="0">
                          <a:solidFill>
                            <a:srgbClr val="1B1C1D"/>
                          </a:solidFill>
                          <a:effectLst/>
                          <a:latin typeface="Aptos Display" panose="020B0004020202020204" pitchFamily="34" charset="0"/>
                        </a:rPr>
                        <a:t>Earlier of</a:t>
                      </a:r>
                      <a:r>
                        <a:rPr lang="en-US" sz="2000" b="0" dirty="0">
                          <a:solidFill>
                            <a:srgbClr val="1B1C1D"/>
                          </a:solidFill>
                          <a:effectLst/>
                          <a:latin typeface="Aptos Display" panose="020B0004020202020204" pitchFamily="34" charset="0"/>
                        </a:rPr>
                        <a:t>: </a:t>
                      </a:r>
                    </a:p>
                    <a:p>
                      <a:pPr rtl="0">
                        <a:buNone/>
                      </a:pPr>
                      <a:r>
                        <a:rPr lang="en-US" sz="2000" b="0" dirty="0">
                          <a:solidFill>
                            <a:srgbClr val="1B1C1D"/>
                          </a:solidFill>
                          <a:effectLst/>
                          <a:latin typeface="Aptos Display" panose="020B0004020202020204" pitchFamily="34" charset="0"/>
                        </a:rPr>
                        <a:t>1. 30th November of the following FY </a:t>
                      </a:r>
                    </a:p>
                    <a:p>
                      <a:pPr rtl="0">
                        <a:buNone/>
                      </a:pPr>
                      <a:r>
                        <a:rPr lang="en-US" sz="2000" b="0" dirty="0">
                          <a:solidFill>
                            <a:srgbClr val="1B1C1D"/>
                          </a:solidFill>
                          <a:effectLst/>
                          <a:latin typeface="Aptos Display" panose="020B0004020202020204" pitchFamily="34" charset="0"/>
                        </a:rPr>
                        <a:t>OR </a:t>
                      </a:r>
                    </a:p>
                    <a:p>
                      <a:pPr rtl="0">
                        <a:buNone/>
                      </a:pPr>
                      <a:r>
                        <a:rPr lang="en-US" sz="2000" b="0" dirty="0">
                          <a:solidFill>
                            <a:srgbClr val="1B1C1D"/>
                          </a:solidFill>
                          <a:effectLst/>
                          <a:latin typeface="Aptos Display" panose="020B0004020202020204" pitchFamily="34" charset="0"/>
                        </a:rPr>
                        <a:t>2. Date of filing GSTR-9.</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000" b="0" dirty="0">
                          <a:solidFill>
                            <a:srgbClr val="1B1C1D"/>
                          </a:solidFill>
                          <a:effectLst/>
                          <a:latin typeface="Aptos Display" panose="020B0004020202020204" pitchFamily="34" charset="0"/>
                        </a:rPr>
                        <a:t>Sec. 34(2)</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Supplier cannot reduce their output tax liability.</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82903132"/>
                  </a:ext>
                </a:extLst>
              </a:tr>
              <a:tr h="552883">
                <a:tc>
                  <a:txBody>
                    <a:bodyPr/>
                    <a:lstStyle/>
                    <a:p>
                      <a:pPr rtl="0">
                        <a:buNone/>
                      </a:pPr>
                      <a:r>
                        <a:rPr lang="en-US" sz="2000" b="1" dirty="0">
                          <a:solidFill>
                            <a:srgbClr val="1B1C1D"/>
                          </a:solidFill>
                          <a:effectLst/>
                          <a:latin typeface="Aptos Display" panose="020B0004020202020204" pitchFamily="34" charset="0"/>
                        </a:rPr>
                        <a:t>Amending GSTR-1</a:t>
                      </a:r>
                      <a:endParaRPr lang="en-US" sz="2000"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30th November of the following Financial Year.</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000" b="0" dirty="0">
                          <a:solidFill>
                            <a:srgbClr val="1B1C1D"/>
                          </a:solidFill>
                          <a:effectLst/>
                          <a:latin typeface="Aptos Display" panose="020B0004020202020204" pitchFamily="34" charset="0"/>
                        </a:rPr>
                        <a:t>Sec. 37(3)</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Permanent inability to report or correct past sales data.</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66984780"/>
                  </a:ext>
                </a:extLst>
              </a:tr>
            </a:tbl>
          </a:graphicData>
        </a:graphic>
      </p:graphicFrame>
    </p:spTree>
    <p:extLst>
      <p:ext uri="{BB962C8B-B14F-4D97-AF65-F5344CB8AC3E}">
        <p14:creationId xmlns:p14="http://schemas.microsoft.com/office/powerpoint/2010/main" val="19899849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3ED2A41-884C-27CD-6185-7501CE12F10D}"/>
              </a:ext>
            </a:extLst>
          </p:cNvPr>
          <p:cNvGraphicFramePr>
            <a:graphicFrameLocks noGrp="1"/>
          </p:cNvGraphicFramePr>
          <p:nvPr>
            <p:extLst>
              <p:ext uri="{D42A27DB-BD31-4B8C-83A1-F6EECF244321}">
                <p14:modId xmlns:p14="http://schemas.microsoft.com/office/powerpoint/2010/main" val="78494553"/>
              </p:ext>
            </p:extLst>
          </p:nvPr>
        </p:nvGraphicFramePr>
        <p:xfrm>
          <a:off x="535259" y="390294"/>
          <a:ext cx="12924264" cy="5920163"/>
        </p:xfrm>
        <a:graphic>
          <a:graphicData uri="http://schemas.openxmlformats.org/drawingml/2006/table">
            <a:tbl>
              <a:tblPr/>
              <a:tblGrid>
                <a:gridCol w="3231066">
                  <a:extLst>
                    <a:ext uri="{9D8B030D-6E8A-4147-A177-3AD203B41FA5}">
                      <a16:colId xmlns:a16="http://schemas.microsoft.com/office/drawing/2014/main" val="2750090821"/>
                    </a:ext>
                  </a:extLst>
                </a:gridCol>
                <a:gridCol w="3231066">
                  <a:extLst>
                    <a:ext uri="{9D8B030D-6E8A-4147-A177-3AD203B41FA5}">
                      <a16:colId xmlns:a16="http://schemas.microsoft.com/office/drawing/2014/main" val="188271304"/>
                    </a:ext>
                  </a:extLst>
                </a:gridCol>
                <a:gridCol w="2447692">
                  <a:extLst>
                    <a:ext uri="{9D8B030D-6E8A-4147-A177-3AD203B41FA5}">
                      <a16:colId xmlns:a16="http://schemas.microsoft.com/office/drawing/2014/main" val="1079692548"/>
                    </a:ext>
                  </a:extLst>
                </a:gridCol>
                <a:gridCol w="4014440">
                  <a:extLst>
                    <a:ext uri="{9D8B030D-6E8A-4147-A177-3AD203B41FA5}">
                      <a16:colId xmlns:a16="http://schemas.microsoft.com/office/drawing/2014/main" val="4012926722"/>
                    </a:ext>
                  </a:extLst>
                </a:gridCol>
              </a:tblGrid>
              <a:tr h="784071">
                <a:tc>
                  <a:txBody>
                    <a:bodyPr/>
                    <a:lstStyle/>
                    <a:p>
                      <a:pPr rtl="0">
                        <a:buNone/>
                      </a:pPr>
                      <a:r>
                        <a:rPr lang="en-IN" sz="2400" b="1" dirty="0">
                          <a:solidFill>
                            <a:srgbClr val="1B1C1D"/>
                          </a:solidFill>
                          <a:effectLst/>
                          <a:latin typeface="Google Sans Text"/>
                        </a:rPr>
                        <a:t>Correction/Control Point</a:t>
                      </a:r>
                      <a:endParaRPr lang="en-IN" sz="2400" dirty="0">
                        <a:solidFill>
                          <a:srgbClr val="1B1C1D"/>
                        </a:solidFill>
                        <a:effectLst/>
                        <a:latin typeface="Google Sans Text"/>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rtl="0">
                        <a:buNone/>
                      </a:pPr>
                      <a:r>
                        <a:rPr lang="en-IN" sz="2400" b="1" dirty="0">
                          <a:solidFill>
                            <a:srgbClr val="1B1C1D"/>
                          </a:solidFill>
                          <a:effectLst/>
                          <a:latin typeface="Google Sans Text"/>
                        </a:rPr>
                        <a:t>Statutory/Operational Deadline</a:t>
                      </a:r>
                      <a:endParaRPr lang="en-IN" sz="2400" dirty="0">
                        <a:solidFill>
                          <a:srgbClr val="1B1C1D"/>
                        </a:solidFill>
                        <a:effectLst/>
                        <a:latin typeface="Google Sans Text"/>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rtl="0">
                        <a:buNone/>
                      </a:pPr>
                      <a:r>
                        <a:rPr lang="en-IN" sz="2400" b="1">
                          <a:solidFill>
                            <a:srgbClr val="1B1C1D"/>
                          </a:solidFill>
                          <a:effectLst/>
                          <a:latin typeface="Google Sans Text"/>
                        </a:rPr>
                        <a:t>Relevant Section/Rule</a:t>
                      </a:r>
                      <a:endParaRPr lang="en-IN" sz="2400">
                        <a:solidFill>
                          <a:srgbClr val="1B1C1D"/>
                        </a:solidFill>
                        <a:effectLst/>
                        <a:latin typeface="Google Sans Text"/>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rtl="0">
                        <a:buNone/>
                      </a:pPr>
                      <a:r>
                        <a:rPr lang="en-IN" sz="2400" b="1" dirty="0">
                          <a:solidFill>
                            <a:srgbClr val="1B1C1D"/>
                          </a:solidFill>
                          <a:effectLst/>
                          <a:latin typeface="Google Sans Text"/>
                        </a:rPr>
                        <a:t>Consequence of Missing Deadline</a:t>
                      </a:r>
                      <a:endParaRPr lang="en-IN" sz="2400" dirty="0">
                        <a:solidFill>
                          <a:srgbClr val="1B1C1D"/>
                        </a:solidFill>
                        <a:effectLst/>
                        <a:latin typeface="Google Sans Text"/>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472523861"/>
                  </a:ext>
                </a:extLst>
              </a:tr>
              <a:tr h="1846179">
                <a:tc>
                  <a:txBody>
                    <a:bodyPr/>
                    <a:lstStyle/>
                    <a:p>
                      <a:pPr rtl="0">
                        <a:buNone/>
                      </a:pPr>
                      <a:r>
                        <a:rPr lang="en-IN" sz="2400" b="1" dirty="0">
                          <a:solidFill>
                            <a:srgbClr val="1B1C1D"/>
                          </a:solidFill>
                          <a:effectLst/>
                          <a:latin typeface="Google Sans Text"/>
                        </a:rPr>
                        <a:t>E-Invoicing Cancellation</a:t>
                      </a:r>
                      <a:endParaRPr lang="en-IN" sz="2400" dirty="0">
                        <a:solidFill>
                          <a:srgbClr val="1B1C1D"/>
                        </a:solidFill>
                        <a:effectLst/>
                        <a:latin typeface="Google Sans Text"/>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400" b="0" dirty="0">
                          <a:solidFill>
                            <a:srgbClr val="1B1C1D"/>
                          </a:solidFill>
                          <a:effectLst/>
                          <a:latin typeface="Google Sans Text"/>
                        </a:rPr>
                        <a:t>Within 24 hours of invoice generation on the Invoice Registration Portal (IRP).</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400" b="0" dirty="0">
                          <a:solidFill>
                            <a:srgbClr val="1B1C1D"/>
                          </a:solidFill>
                          <a:effectLst/>
                          <a:latin typeface="Google Sans Text"/>
                        </a:rPr>
                        <a:t>Rule 48(4)</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400" b="0" dirty="0">
                          <a:solidFill>
                            <a:srgbClr val="1B1C1D"/>
                          </a:solidFill>
                          <a:effectLst/>
                          <a:latin typeface="Google Sans Text"/>
                        </a:rPr>
                        <a:t>If missed, cancellation must be done through a Credit Note in GSTR-1, which impacts the recipient's GSTR-2B.</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33440079"/>
                  </a:ext>
                </a:extLst>
              </a:tr>
              <a:tr h="1138107">
                <a:tc>
                  <a:txBody>
                    <a:bodyPr/>
                    <a:lstStyle/>
                    <a:p>
                      <a:pPr rtl="0">
                        <a:buNone/>
                      </a:pPr>
                      <a:r>
                        <a:rPr lang="en-US" sz="2400" b="1" dirty="0">
                          <a:solidFill>
                            <a:srgbClr val="1B1C1D"/>
                          </a:solidFill>
                          <a:effectLst/>
                          <a:latin typeface="Google Sans Text"/>
                        </a:rPr>
                        <a:t>E-Way Bill Generation for Consignment</a:t>
                      </a:r>
                      <a:endParaRPr lang="en-US" sz="2400" dirty="0">
                        <a:solidFill>
                          <a:srgbClr val="1B1C1D"/>
                        </a:solidFill>
                        <a:effectLst/>
                        <a:latin typeface="Google Sans Text"/>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400" b="0" dirty="0">
                          <a:solidFill>
                            <a:srgbClr val="1B1C1D"/>
                          </a:solidFill>
                          <a:effectLst/>
                          <a:latin typeface="Google Sans Text"/>
                        </a:rPr>
                        <a:t>Before the commencement of the movement of goods.</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400" b="0" dirty="0">
                          <a:solidFill>
                            <a:srgbClr val="1B1C1D"/>
                          </a:solidFill>
                          <a:effectLst/>
                          <a:latin typeface="Google Sans Text"/>
                        </a:rPr>
                        <a:t>Rule 138</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400" b="0" dirty="0">
                          <a:solidFill>
                            <a:srgbClr val="1B1C1D"/>
                          </a:solidFill>
                          <a:effectLst/>
                          <a:latin typeface="Google Sans Text"/>
                        </a:rPr>
                        <a:t>Vehicle detention and high penalties if intercepted.</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587428345"/>
                  </a:ext>
                </a:extLst>
              </a:tr>
              <a:tr h="2088152">
                <a:tc>
                  <a:txBody>
                    <a:bodyPr/>
                    <a:lstStyle/>
                    <a:p>
                      <a:pPr rtl="0">
                        <a:buNone/>
                      </a:pPr>
                      <a:r>
                        <a:rPr lang="en-IN" sz="2400" b="1" dirty="0">
                          <a:solidFill>
                            <a:srgbClr val="1B1C1D"/>
                          </a:solidFill>
                          <a:effectLst/>
                          <a:latin typeface="Google Sans Text"/>
                        </a:rPr>
                        <a:t>Job Work (ITC-04) Return</a:t>
                      </a:r>
                      <a:endParaRPr lang="en-IN" sz="2400" dirty="0">
                        <a:solidFill>
                          <a:srgbClr val="1B1C1D"/>
                        </a:solidFill>
                        <a:effectLst/>
                        <a:latin typeface="Google Sans Text"/>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400" b="0" dirty="0">
                          <a:solidFill>
                            <a:srgbClr val="1B1C1D"/>
                          </a:solidFill>
                          <a:effectLst/>
                          <a:latin typeface="Google Sans Text"/>
                        </a:rPr>
                        <a:t>Quarterly Filing/ semi annually: By the 25th of the month following the quarter.</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400" b="0">
                          <a:solidFill>
                            <a:srgbClr val="1B1C1D"/>
                          </a:solidFill>
                          <a:effectLst/>
                          <a:latin typeface="Google Sans Text"/>
                        </a:rPr>
                        <a:t>Rule 45</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400" b="0" dirty="0">
                          <a:solidFill>
                            <a:srgbClr val="1B1C1D"/>
                          </a:solidFill>
                          <a:effectLst/>
                          <a:latin typeface="Google Sans Text"/>
                        </a:rPr>
                        <a:t>Failure to file or timely return of goods leads to the input being treated as a deemed supply and tax/interest demand.</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83123265"/>
                  </a:ext>
                </a:extLst>
              </a:tr>
            </a:tbl>
          </a:graphicData>
        </a:graphic>
      </p:graphicFrame>
    </p:spTree>
    <p:extLst>
      <p:ext uri="{BB962C8B-B14F-4D97-AF65-F5344CB8AC3E}">
        <p14:creationId xmlns:p14="http://schemas.microsoft.com/office/powerpoint/2010/main" val="9750973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0BCA-E273-4880-BD28-D71676FAE6DC}"/>
              </a:ext>
            </a:extLst>
          </p:cNvPr>
          <p:cNvSpPr>
            <a:spLocks noGrp="1"/>
          </p:cNvSpPr>
          <p:nvPr>
            <p:ph type="title"/>
          </p:nvPr>
        </p:nvSpPr>
        <p:spPr/>
        <p:txBody>
          <a:bodyPr/>
          <a:lstStyle/>
          <a:p>
            <a:r>
              <a:rPr lang="en-IN" dirty="0"/>
              <a:t>Section 126 (5) Writing a letter to the Department</a:t>
            </a:r>
          </a:p>
        </p:txBody>
      </p:sp>
      <p:sp>
        <p:nvSpPr>
          <p:cNvPr id="3" name="Content Placeholder 2">
            <a:extLst>
              <a:ext uri="{FF2B5EF4-FFF2-40B4-BE49-F238E27FC236}">
                <a16:creationId xmlns:a16="http://schemas.microsoft.com/office/drawing/2014/main" id="{7DA853BB-9F8D-4D32-8666-688988C27B3A}"/>
              </a:ext>
            </a:extLst>
          </p:cNvPr>
          <p:cNvSpPr>
            <a:spLocks noGrp="1"/>
          </p:cNvSpPr>
          <p:nvPr>
            <p:ph idx="1"/>
          </p:nvPr>
        </p:nvSpPr>
        <p:spPr/>
        <p:txBody>
          <a:bodyPr>
            <a:normAutofit/>
          </a:bodyPr>
          <a:lstStyle/>
          <a:p>
            <a:r>
              <a:rPr lang="en-IN" b="1" dirty="0"/>
              <a:t>(</a:t>
            </a:r>
            <a:r>
              <a:rPr lang="en-IN" b="1" i="1" dirty="0"/>
              <a:t>5</a:t>
            </a:r>
            <a:r>
              <a:rPr lang="en-IN" b="1" dirty="0"/>
              <a:t>) When a person voluntarily discloses to an officer under this Act the circumstances of a breach of the tax law, regulation or procedural requirement prior to the discovery of the breach by the officer under this Act, the proper officer may consider this fact as a mitigating factor when quantifying a penalty for that person. </a:t>
            </a:r>
            <a:r>
              <a:rPr lang="en-IN" b="1" u="sng" dirty="0">
                <a:solidFill>
                  <a:srgbClr val="00B050"/>
                </a:solidFill>
              </a:rPr>
              <a:t>(Writing a letter helps before hand)</a:t>
            </a:r>
          </a:p>
        </p:txBody>
      </p:sp>
      <p:sp>
        <p:nvSpPr>
          <p:cNvPr id="4" name="Footer Placeholder 3">
            <a:extLst>
              <a:ext uri="{FF2B5EF4-FFF2-40B4-BE49-F238E27FC236}">
                <a16:creationId xmlns:a16="http://schemas.microsoft.com/office/drawing/2014/main" id="{0E7AE094-A3D0-40C9-8E3B-BCBABC303B3A}"/>
              </a:ext>
            </a:extLst>
          </p:cNvPr>
          <p:cNvSpPr>
            <a:spLocks noGrp="1"/>
          </p:cNvSpPr>
          <p:nvPr>
            <p:ph type="ftr" sz="quarter" idx="11"/>
          </p:nvPr>
        </p:nvSpPr>
        <p:spPr/>
        <p:txBody>
          <a:bodyPr/>
          <a:lstStyle/>
          <a:p>
            <a:pPr defTabSz="1097280"/>
            <a:r>
              <a:rPr lang="en-US" dirty="0">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D1FB3484-0924-432B-AC86-9A84022C2417}"/>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139</a:t>
            </a:fld>
            <a:endParaRPr lang="en-IN">
              <a:solidFill>
                <a:srgbClr val="514843">
                  <a:lumMod val="75000"/>
                </a:srgbClr>
              </a:solidFill>
              <a:latin typeface="Calibri"/>
            </a:endParaRPr>
          </a:p>
        </p:txBody>
      </p:sp>
    </p:spTree>
    <p:extLst>
      <p:ext uri="{BB962C8B-B14F-4D97-AF65-F5344CB8AC3E}">
        <p14:creationId xmlns:p14="http://schemas.microsoft.com/office/powerpoint/2010/main" val="78685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408E7-C64D-8D6F-F3AE-6FF673251EF3}"/>
              </a:ext>
            </a:extLst>
          </p:cNvPr>
          <p:cNvPicPr>
            <a:picLocks noChangeAspect="1"/>
          </p:cNvPicPr>
          <p:nvPr/>
        </p:nvPicPr>
        <p:blipFill>
          <a:blip r:embed="rId2"/>
          <a:stretch>
            <a:fillRect/>
          </a:stretch>
        </p:blipFill>
        <p:spPr>
          <a:xfrm>
            <a:off x="5086906" y="2190441"/>
            <a:ext cx="4421078" cy="4035234"/>
          </a:xfrm>
          <a:prstGeom prst="rect">
            <a:avLst/>
          </a:prstGeom>
        </p:spPr>
      </p:pic>
      <p:sp>
        <p:nvSpPr>
          <p:cNvPr id="12" name="TextBox 11">
            <a:extLst>
              <a:ext uri="{FF2B5EF4-FFF2-40B4-BE49-F238E27FC236}">
                <a16:creationId xmlns:a16="http://schemas.microsoft.com/office/drawing/2014/main" id="{621A60CB-4AD9-A7B4-4CAC-3CC6139C5E63}"/>
              </a:ext>
            </a:extLst>
          </p:cNvPr>
          <p:cNvSpPr txBox="1"/>
          <p:nvPr/>
        </p:nvSpPr>
        <p:spPr>
          <a:xfrm>
            <a:off x="980245" y="511469"/>
            <a:ext cx="12299796" cy="1015663"/>
          </a:xfrm>
          <a:prstGeom prst="rect">
            <a:avLst/>
          </a:prstGeom>
          <a:noFill/>
        </p:spPr>
        <p:txBody>
          <a:bodyPr wrap="square" rtlCol="0">
            <a:spAutoFit/>
          </a:bodyPr>
          <a:lstStyle/>
          <a:p>
            <a:pPr algn="ctr"/>
            <a:r>
              <a:rPr lang="en-US" sz="6000" b="1" dirty="0">
                <a:solidFill>
                  <a:schemeClr val="accent2">
                    <a:lumMod val="75000"/>
                  </a:schemeClr>
                </a:solidFill>
                <a:latin typeface="HP Simplified Jpan" panose="020B0500000000000000" pitchFamily="34" charset="-128"/>
                <a:ea typeface="HP Simplified Jpan" panose="020B0500000000000000" pitchFamily="34" charset="-128"/>
              </a:rPr>
              <a:t>GST Compliance Ecosystem</a:t>
            </a:r>
            <a:endParaRPr lang="en-IN" sz="6000" b="1" dirty="0">
              <a:solidFill>
                <a:schemeClr val="accent2">
                  <a:lumMod val="75000"/>
                </a:schemeClr>
              </a:solidFill>
              <a:latin typeface="HP Simplified Jpan" panose="020B0500000000000000" pitchFamily="34" charset="-128"/>
              <a:ea typeface="HP Simplified Jpan" panose="020B0500000000000000" pitchFamily="34" charset="-128"/>
            </a:endParaRPr>
          </a:p>
        </p:txBody>
      </p:sp>
      <p:sp>
        <p:nvSpPr>
          <p:cNvPr id="2" name="TextBox 1">
            <a:extLst>
              <a:ext uri="{FF2B5EF4-FFF2-40B4-BE49-F238E27FC236}">
                <a16:creationId xmlns:a16="http://schemas.microsoft.com/office/drawing/2014/main" id="{E90FD349-9B18-A1F6-8BA3-794A368ABF75}"/>
              </a:ext>
            </a:extLst>
          </p:cNvPr>
          <p:cNvSpPr txBox="1"/>
          <p:nvPr/>
        </p:nvSpPr>
        <p:spPr>
          <a:xfrm>
            <a:off x="936702" y="2190441"/>
            <a:ext cx="4150203" cy="2031325"/>
          </a:xfrm>
          <a:prstGeom prst="rect">
            <a:avLst/>
          </a:prstGeom>
          <a:solidFill>
            <a:schemeClr val="bg1"/>
          </a:solidFill>
        </p:spPr>
        <p:txBody>
          <a:bodyPr wrap="square" rtlCol="0">
            <a:spAutoFit/>
          </a:bodyPr>
          <a:lstStyle/>
          <a:p>
            <a:pPr algn="r"/>
            <a:r>
              <a:rPr lang="en-IN" b="1" dirty="0">
                <a:latin typeface="Aptos Display" panose="020B0004020202020204" pitchFamily="34" charset="0"/>
              </a:rPr>
              <a:t>GST Portal </a:t>
            </a:r>
            <a:br>
              <a:rPr lang="en-IN" b="1" dirty="0">
                <a:latin typeface="Aptos Display" panose="020B0004020202020204" pitchFamily="34" charset="0"/>
              </a:rPr>
            </a:br>
            <a:r>
              <a:rPr lang="en-IN" dirty="0"/>
              <a:t>GSTR-1/1A/IFF, GSTR-2B, GSTR-3B, </a:t>
            </a:r>
          </a:p>
          <a:p>
            <a:pPr algn="r"/>
            <a:r>
              <a:rPr lang="en-IN" dirty="0"/>
              <a:t>GSTR-9, GSTR-9C</a:t>
            </a:r>
            <a:r>
              <a:rPr lang="en-IN" b="1" dirty="0">
                <a:latin typeface="Aptos Display" panose="020B0004020202020204" pitchFamily="34" charset="0"/>
              </a:rPr>
              <a:t>, </a:t>
            </a:r>
            <a:endParaRPr lang="en-IN" dirty="0"/>
          </a:p>
          <a:p>
            <a:pPr algn="r"/>
            <a:r>
              <a:rPr lang="pt-BR" dirty="0"/>
              <a:t>GSTR-5, 5A, 6, 7, 8, 10, 11</a:t>
            </a:r>
            <a:endParaRPr lang="en-IN" b="1" dirty="0">
              <a:latin typeface="Aptos Display" panose="020B0004020202020204" pitchFamily="34" charset="0"/>
            </a:endParaRPr>
          </a:p>
          <a:p>
            <a:pPr algn="r"/>
            <a:r>
              <a:rPr lang="en-IN" dirty="0">
                <a:latin typeface="Aptos Display" panose="020B0004020202020204" pitchFamily="34" charset="0"/>
              </a:rPr>
              <a:t>Form ITC 04, IMS </a:t>
            </a:r>
          </a:p>
          <a:p>
            <a:pPr algn="r"/>
            <a:endParaRPr lang="en-IN" dirty="0">
              <a:latin typeface="Aptos Display" panose="020B0004020202020204" pitchFamily="34" charset="0"/>
            </a:endParaRPr>
          </a:p>
          <a:p>
            <a:endParaRPr lang="en-IN" b="1" dirty="0">
              <a:latin typeface="Aptos Display" panose="020B0004020202020204" pitchFamily="34" charset="0"/>
            </a:endParaRPr>
          </a:p>
        </p:txBody>
      </p:sp>
      <p:sp>
        <p:nvSpPr>
          <p:cNvPr id="4" name="TextBox 3">
            <a:extLst>
              <a:ext uri="{FF2B5EF4-FFF2-40B4-BE49-F238E27FC236}">
                <a16:creationId xmlns:a16="http://schemas.microsoft.com/office/drawing/2014/main" id="{1951BA64-62BF-D6AB-A8BA-06E54C42E43C}"/>
              </a:ext>
            </a:extLst>
          </p:cNvPr>
          <p:cNvSpPr txBox="1"/>
          <p:nvPr/>
        </p:nvSpPr>
        <p:spPr>
          <a:xfrm>
            <a:off x="936701" y="4194350"/>
            <a:ext cx="4150203" cy="2031325"/>
          </a:xfrm>
          <a:prstGeom prst="rect">
            <a:avLst/>
          </a:prstGeom>
          <a:solidFill>
            <a:schemeClr val="bg1"/>
          </a:solidFill>
        </p:spPr>
        <p:txBody>
          <a:bodyPr wrap="square" rtlCol="0">
            <a:spAutoFit/>
          </a:bodyPr>
          <a:lstStyle/>
          <a:p>
            <a:pPr algn="r"/>
            <a:r>
              <a:rPr lang="en-IN" b="1" dirty="0">
                <a:latin typeface="Aptos Display" panose="020B0004020202020204" pitchFamily="34" charset="0"/>
              </a:rPr>
              <a:t>Income Tax Portal </a:t>
            </a:r>
            <a:br>
              <a:rPr lang="en-IN" b="1" dirty="0">
                <a:latin typeface="Aptos Display" panose="020B0004020202020204" pitchFamily="34" charset="0"/>
              </a:rPr>
            </a:br>
            <a:r>
              <a:rPr lang="en-US" dirty="0"/>
              <a:t>ITR 3, ITR 4, ITC 6, AS 26, Form 3CD</a:t>
            </a:r>
          </a:p>
          <a:p>
            <a:pPr algn="r"/>
            <a:endParaRPr lang="en-US" dirty="0"/>
          </a:p>
          <a:p>
            <a:pPr algn="r"/>
            <a:endParaRPr lang="en-US" b="1" dirty="0">
              <a:latin typeface="Aptos Display" panose="020B0004020202020204" pitchFamily="34" charset="0"/>
            </a:endParaRPr>
          </a:p>
          <a:p>
            <a:pPr algn="r"/>
            <a:endParaRPr lang="en-US" b="1" dirty="0">
              <a:latin typeface="Aptos Display" panose="020B0004020202020204" pitchFamily="34" charset="0"/>
            </a:endParaRPr>
          </a:p>
          <a:p>
            <a:pPr algn="r"/>
            <a:endParaRPr lang="en-US" b="1" dirty="0">
              <a:latin typeface="Aptos Display" panose="020B0004020202020204" pitchFamily="34" charset="0"/>
            </a:endParaRPr>
          </a:p>
          <a:p>
            <a:pPr algn="r"/>
            <a:endParaRPr lang="en-IN" b="1" dirty="0">
              <a:latin typeface="Aptos Display" panose="020B0004020202020204" pitchFamily="34" charset="0"/>
            </a:endParaRPr>
          </a:p>
        </p:txBody>
      </p:sp>
      <p:sp>
        <p:nvSpPr>
          <p:cNvPr id="5" name="TextBox 4">
            <a:extLst>
              <a:ext uri="{FF2B5EF4-FFF2-40B4-BE49-F238E27FC236}">
                <a16:creationId xmlns:a16="http://schemas.microsoft.com/office/drawing/2014/main" id="{2F811201-E718-8ABF-23E9-59935B2731FD}"/>
              </a:ext>
            </a:extLst>
          </p:cNvPr>
          <p:cNvSpPr txBox="1"/>
          <p:nvPr/>
        </p:nvSpPr>
        <p:spPr>
          <a:xfrm>
            <a:off x="9507984" y="2190440"/>
            <a:ext cx="4150203" cy="2031325"/>
          </a:xfrm>
          <a:prstGeom prst="rect">
            <a:avLst/>
          </a:prstGeom>
          <a:solidFill>
            <a:schemeClr val="bg1"/>
          </a:solidFill>
        </p:spPr>
        <p:txBody>
          <a:bodyPr wrap="square" rtlCol="0">
            <a:spAutoFit/>
          </a:bodyPr>
          <a:lstStyle/>
          <a:p>
            <a:r>
              <a:rPr lang="en-IN" b="1" dirty="0">
                <a:latin typeface="Aptos Display" panose="020B0004020202020204" pitchFamily="34" charset="0"/>
              </a:rPr>
              <a:t>E-Invoice Portal</a:t>
            </a:r>
            <a:br>
              <a:rPr lang="en-IN" b="1" dirty="0">
                <a:latin typeface="Aptos Display" panose="020B0004020202020204" pitchFamily="34" charset="0"/>
              </a:rPr>
            </a:br>
            <a:r>
              <a:rPr lang="en-US" dirty="0"/>
              <a:t>Invoice Registration Portal for generating IRNs for sales invoices</a:t>
            </a:r>
          </a:p>
          <a:p>
            <a:endParaRPr lang="en-US" b="1" dirty="0">
              <a:latin typeface="Aptos Display" panose="020B0004020202020204" pitchFamily="34" charset="0"/>
            </a:endParaRPr>
          </a:p>
          <a:p>
            <a:pPr algn="r"/>
            <a:endParaRPr lang="en-US" b="1" dirty="0">
              <a:latin typeface="Aptos Display" panose="020B0004020202020204" pitchFamily="34" charset="0"/>
            </a:endParaRPr>
          </a:p>
          <a:p>
            <a:pPr algn="r"/>
            <a:endParaRPr lang="en-US" b="1" dirty="0">
              <a:latin typeface="Aptos Display" panose="020B0004020202020204" pitchFamily="34" charset="0"/>
            </a:endParaRPr>
          </a:p>
          <a:p>
            <a:pPr algn="r"/>
            <a:endParaRPr lang="en-IN" b="1" dirty="0">
              <a:latin typeface="Aptos Display" panose="020B0004020202020204" pitchFamily="34" charset="0"/>
            </a:endParaRPr>
          </a:p>
        </p:txBody>
      </p:sp>
      <p:sp>
        <p:nvSpPr>
          <p:cNvPr id="6" name="TextBox 5">
            <a:extLst>
              <a:ext uri="{FF2B5EF4-FFF2-40B4-BE49-F238E27FC236}">
                <a16:creationId xmlns:a16="http://schemas.microsoft.com/office/drawing/2014/main" id="{92C9210B-B16F-1C13-41D2-50F1972C688E}"/>
              </a:ext>
            </a:extLst>
          </p:cNvPr>
          <p:cNvSpPr txBox="1"/>
          <p:nvPr/>
        </p:nvSpPr>
        <p:spPr>
          <a:xfrm>
            <a:off x="9507982" y="4208058"/>
            <a:ext cx="4150203" cy="2031325"/>
          </a:xfrm>
          <a:prstGeom prst="rect">
            <a:avLst/>
          </a:prstGeom>
          <a:solidFill>
            <a:schemeClr val="bg1"/>
          </a:solidFill>
        </p:spPr>
        <p:txBody>
          <a:bodyPr wrap="square" rtlCol="0">
            <a:spAutoFit/>
          </a:bodyPr>
          <a:lstStyle/>
          <a:p>
            <a:r>
              <a:rPr lang="en-IN" b="1" dirty="0">
                <a:latin typeface="Aptos Display" panose="020B0004020202020204" pitchFamily="34" charset="0"/>
              </a:rPr>
              <a:t>E-way Bill Portal</a:t>
            </a:r>
          </a:p>
          <a:p>
            <a:r>
              <a:rPr lang="en-US" dirty="0"/>
              <a:t>Portal for generating e-way bill for monitoring and tracking movement of goods </a:t>
            </a:r>
            <a:endParaRPr lang="en-US" b="1" dirty="0">
              <a:latin typeface="Aptos Display" panose="020B0004020202020204" pitchFamily="34" charset="0"/>
            </a:endParaRPr>
          </a:p>
          <a:p>
            <a:pPr algn="r"/>
            <a:endParaRPr lang="en-US" b="1" dirty="0">
              <a:latin typeface="Aptos Display" panose="020B0004020202020204" pitchFamily="34" charset="0"/>
            </a:endParaRPr>
          </a:p>
          <a:p>
            <a:pPr algn="r"/>
            <a:endParaRPr lang="en-US" b="1" dirty="0">
              <a:latin typeface="Aptos Display" panose="020B0004020202020204" pitchFamily="34" charset="0"/>
            </a:endParaRPr>
          </a:p>
          <a:p>
            <a:pPr algn="r"/>
            <a:endParaRPr lang="en-IN" b="1" dirty="0">
              <a:latin typeface="Aptos Display" panose="020B0004020202020204" pitchFamily="34" charset="0"/>
            </a:endParaRPr>
          </a:p>
        </p:txBody>
      </p:sp>
    </p:spTree>
    <p:extLst>
      <p:ext uri="{BB962C8B-B14F-4D97-AF65-F5344CB8AC3E}">
        <p14:creationId xmlns:p14="http://schemas.microsoft.com/office/powerpoint/2010/main" val="285461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80449-9881-4F96-256C-69291C6C6BDE}"/>
              </a:ext>
            </a:extLst>
          </p:cNvPr>
          <p:cNvSpPr txBox="1"/>
          <p:nvPr/>
        </p:nvSpPr>
        <p:spPr>
          <a:xfrm>
            <a:off x="568712" y="312234"/>
            <a:ext cx="12734693" cy="707886"/>
          </a:xfrm>
          <a:prstGeom prst="rect">
            <a:avLst/>
          </a:prstGeom>
          <a:noFill/>
        </p:spPr>
        <p:txBody>
          <a:bodyPr wrap="square" rtlCol="0">
            <a:spAutoFit/>
          </a:bodyPr>
          <a:lstStyle/>
          <a:p>
            <a:r>
              <a:rPr lang="en-US" sz="4000" dirty="0">
                <a:solidFill>
                  <a:schemeClr val="accent2">
                    <a:lumMod val="75000"/>
                  </a:schemeClr>
                </a:solidFill>
                <a:latin typeface="HP Simplified Jpan" panose="020B0500000000000000" pitchFamily="34" charset="-128"/>
                <a:ea typeface="HP Simplified Jpan" panose="020B0500000000000000" pitchFamily="34" charset="-128"/>
              </a:rPr>
              <a:t>Correcting Post-Deadline Mistakes (The Fraud Defense)</a:t>
            </a:r>
            <a:endParaRPr lang="en-IN" dirty="0">
              <a:solidFill>
                <a:schemeClr val="accent2">
                  <a:lumMod val="75000"/>
                </a:schemeClr>
              </a:solidFill>
              <a:latin typeface="HP Simplified Jpan" panose="020B0500000000000000" pitchFamily="34" charset="-128"/>
              <a:ea typeface="HP Simplified Jpan" panose="020B0500000000000000" pitchFamily="34" charset="-128"/>
            </a:endParaRPr>
          </a:p>
        </p:txBody>
      </p:sp>
      <p:graphicFrame>
        <p:nvGraphicFramePr>
          <p:cNvPr id="4" name="Table 3">
            <a:extLst>
              <a:ext uri="{FF2B5EF4-FFF2-40B4-BE49-F238E27FC236}">
                <a16:creationId xmlns:a16="http://schemas.microsoft.com/office/drawing/2014/main" id="{58438B67-F324-9867-1C7C-610710634DF2}"/>
              </a:ext>
            </a:extLst>
          </p:cNvPr>
          <p:cNvGraphicFramePr>
            <a:graphicFrameLocks noGrp="1"/>
          </p:cNvGraphicFramePr>
          <p:nvPr/>
        </p:nvGraphicFramePr>
        <p:xfrm>
          <a:off x="816906" y="1637796"/>
          <a:ext cx="12617448" cy="3383280"/>
        </p:xfrm>
        <a:graphic>
          <a:graphicData uri="http://schemas.openxmlformats.org/drawingml/2006/table">
            <a:tbl>
              <a:tblPr/>
              <a:tblGrid>
                <a:gridCol w="3154362">
                  <a:extLst>
                    <a:ext uri="{9D8B030D-6E8A-4147-A177-3AD203B41FA5}">
                      <a16:colId xmlns:a16="http://schemas.microsoft.com/office/drawing/2014/main" val="2806010713"/>
                    </a:ext>
                  </a:extLst>
                </a:gridCol>
                <a:gridCol w="3154362">
                  <a:extLst>
                    <a:ext uri="{9D8B030D-6E8A-4147-A177-3AD203B41FA5}">
                      <a16:colId xmlns:a16="http://schemas.microsoft.com/office/drawing/2014/main" val="3883635967"/>
                    </a:ext>
                  </a:extLst>
                </a:gridCol>
                <a:gridCol w="3154362">
                  <a:extLst>
                    <a:ext uri="{9D8B030D-6E8A-4147-A177-3AD203B41FA5}">
                      <a16:colId xmlns:a16="http://schemas.microsoft.com/office/drawing/2014/main" val="984305018"/>
                    </a:ext>
                  </a:extLst>
                </a:gridCol>
                <a:gridCol w="3154362">
                  <a:extLst>
                    <a:ext uri="{9D8B030D-6E8A-4147-A177-3AD203B41FA5}">
                      <a16:colId xmlns:a16="http://schemas.microsoft.com/office/drawing/2014/main" val="839726834"/>
                    </a:ext>
                  </a:extLst>
                </a:gridCol>
              </a:tblGrid>
              <a:tr h="670560">
                <a:tc>
                  <a:txBody>
                    <a:bodyPr/>
                    <a:lstStyle/>
                    <a:p>
                      <a:pPr rtl="0">
                        <a:buNone/>
                      </a:pPr>
                      <a:r>
                        <a:rPr lang="en-IN" sz="1800" b="1">
                          <a:solidFill>
                            <a:srgbClr val="1B1C1D"/>
                          </a:solidFill>
                          <a:effectLst/>
                          <a:latin typeface="Google Sans Text"/>
                        </a:rPr>
                        <a:t>Scenario</a:t>
                      </a:r>
                      <a:endParaRPr lang="en-IN" sz="1800">
                        <a:solidFill>
                          <a:srgbClr val="1B1C1D"/>
                        </a:solidFill>
                        <a:effectLst/>
                        <a:latin typeface="Google Sans Tex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1800" b="1">
                          <a:solidFill>
                            <a:srgbClr val="1B1C1D"/>
                          </a:solidFill>
                          <a:effectLst/>
                          <a:latin typeface="Google Sans Text"/>
                        </a:rPr>
                        <a:t>Legal Section</a:t>
                      </a:r>
                      <a:endParaRPr lang="en-IN" sz="1800">
                        <a:solidFill>
                          <a:srgbClr val="1B1C1D"/>
                        </a:solidFill>
                        <a:effectLst/>
                        <a:latin typeface="Google Sans Tex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1800" b="1">
                          <a:solidFill>
                            <a:srgbClr val="1B1C1D"/>
                          </a:solidFill>
                          <a:effectLst/>
                          <a:latin typeface="Google Sans Text"/>
                        </a:rPr>
                        <a:t>Action Required (The Fraud Defense)</a:t>
                      </a:r>
                      <a:endParaRPr lang="en-US" sz="1800">
                        <a:solidFill>
                          <a:srgbClr val="1B1C1D"/>
                        </a:solidFill>
                        <a:effectLst/>
                        <a:latin typeface="Google Sans Tex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1800" b="1">
                          <a:solidFill>
                            <a:srgbClr val="1B1C1D"/>
                          </a:solidFill>
                          <a:effectLst/>
                          <a:latin typeface="Google Sans Text"/>
                        </a:rPr>
                        <a:t>Penalty Mitigation</a:t>
                      </a:r>
                      <a:endParaRPr lang="en-IN" sz="1800">
                        <a:solidFill>
                          <a:srgbClr val="1B1C1D"/>
                        </a:solidFill>
                        <a:effectLst/>
                        <a:latin typeface="Google Sans Tex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18429648"/>
                  </a:ext>
                </a:extLst>
              </a:tr>
              <a:tr h="1219200">
                <a:tc>
                  <a:txBody>
                    <a:bodyPr/>
                    <a:lstStyle/>
                    <a:p>
                      <a:pPr rtl="0">
                        <a:buNone/>
                      </a:pPr>
                      <a:r>
                        <a:rPr lang="en-US" sz="1800" b="1">
                          <a:solidFill>
                            <a:srgbClr val="1B1C1D"/>
                          </a:solidFill>
                          <a:effectLst/>
                          <a:latin typeface="Google Sans Text"/>
                        </a:rPr>
                        <a:t>Mistake Without Intent</a:t>
                      </a:r>
                      <a:r>
                        <a:rPr lang="en-US" sz="1800">
                          <a:solidFill>
                            <a:srgbClr val="1B1C1D"/>
                          </a:solidFill>
                          <a:effectLst/>
                          <a:latin typeface="Google Sans Text"/>
                        </a:rPr>
                        <a:t> (Clerical error, misinterpretation, genuine oversight)</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1800" b="0" dirty="0">
                          <a:solidFill>
                            <a:srgbClr val="1B1C1D"/>
                          </a:solidFill>
                          <a:effectLst/>
                          <a:latin typeface="Google Sans Text"/>
                        </a:rPr>
                        <a:t>Section 73 (Non-Fraud)</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1800" b="0" dirty="0">
                          <a:solidFill>
                            <a:srgbClr val="1B1C1D"/>
                          </a:solidFill>
                          <a:effectLst/>
                          <a:latin typeface="Google Sans Text"/>
                        </a:rPr>
                        <a:t>Voluntarily pay the Tax + Applicable Interest (18% p.a.) using Form GST DRC-03 </a:t>
                      </a:r>
                      <a:r>
                        <a:rPr lang="en-US" sz="1800" b="0" i="1" dirty="0">
                          <a:solidFill>
                            <a:srgbClr val="1B1C1D"/>
                          </a:solidFill>
                          <a:effectLst/>
                          <a:latin typeface="Google Sans Text"/>
                        </a:rPr>
                        <a:t>before</a:t>
                      </a:r>
                      <a:r>
                        <a:rPr lang="en-US" sz="1800" b="0" dirty="0">
                          <a:solidFill>
                            <a:srgbClr val="1B1C1D"/>
                          </a:solidFill>
                          <a:effectLst/>
                          <a:latin typeface="Google Sans Text"/>
                        </a:rPr>
                        <a:t> any SCN is issued.</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1800" b="0">
                          <a:solidFill>
                            <a:srgbClr val="1B1C1D"/>
                          </a:solidFill>
                          <a:effectLst/>
                          <a:latin typeface="Google Sans Text"/>
                        </a:rPr>
                        <a:t>Zero Penalty. (Penalty is waived if tax and interest are paid before SCN).</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720503635"/>
                  </a:ext>
                </a:extLst>
              </a:tr>
              <a:tr h="1493520">
                <a:tc>
                  <a:txBody>
                    <a:bodyPr/>
                    <a:lstStyle/>
                    <a:p>
                      <a:pPr rtl="0">
                        <a:buNone/>
                      </a:pPr>
                      <a:r>
                        <a:rPr lang="en-US" sz="1800" b="1">
                          <a:solidFill>
                            <a:srgbClr val="1B1C1D"/>
                          </a:solidFill>
                          <a:effectLst/>
                          <a:latin typeface="Google Sans Text"/>
                        </a:rPr>
                        <a:t>Mistake With Potential Allegation of Fraud</a:t>
                      </a:r>
                      <a:r>
                        <a:rPr lang="en-US" sz="1800">
                          <a:solidFill>
                            <a:srgbClr val="1B1C1D"/>
                          </a:solidFill>
                          <a:effectLst/>
                          <a:latin typeface="Google Sans Text"/>
                        </a:rPr>
                        <a:t> (Suppression of facts, wilful misstatement)</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1800" b="0">
                          <a:solidFill>
                            <a:srgbClr val="1B1C1D"/>
                          </a:solidFill>
                          <a:effectLst/>
                          <a:latin typeface="Google Sans Text"/>
                        </a:rPr>
                        <a:t>Section 74 (Fraud)</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1800" b="0" dirty="0">
                          <a:solidFill>
                            <a:srgbClr val="1B1C1D"/>
                          </a:solidFill>
                          <a:effectLst/>
                          <a:latin typeface="Google Sans Text"/>
                        </a:rPr>
                        <a:t>Voluntarily pay the Tax + Applicable Interest + 15% Penalty of the tax amount using Form GST DRC-03 </a:t>
                      </a:r>
                      <a:r>
                        <a:rPr lang="en-US" sz="1800" b="0" i="1" dirty="0">
                          <a:solidFill>
                            <a:srgbClr val="1B1C1D"/>
                          </a:solidFill>
                          <a:effectLst/>
                          <a:latin typeface="Google Sans Text"/>
                        </a:rPr>
                        <a:t>before</a:t>
                      </a:r>
                      <a:r>
                        <a:rPr lang="en-US" sz="1800" b="0" dirty="0">
                          <a:solidFill>
                            <a:srgbClr val="1B1C1D"/>
                          </a:solidFill>
                          <a:effectLst/>
                          <a:latin typeface="Google Sans Text"/>
                        </a:rPr>
                        <a:t> any SCN is issued.</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1800" b="0" dirty="0">
                          <a:solidFill>
                            <a:srgbClr val="1B1C1D"/>
                          </a:solidFill>
                          <a:effectLst/>
                          <a:latin typeface="Google Sans Text"/>
                        </a:rPr>
                        <a:t>Significantly Reduced Penalty (15% vs. potential 100% after adjudication).</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29060354"/>
                  </a:ext>
                </a:extLst>
              </a:tr>
            </a:tbl>
          </a:graphicData>
        </a:graphic>
      </p:graphicFrame>
    </p:spTree>
    <p:extLst>
      <p:ext uri="{BB962C8B-B14F-4D97-AF65-F5344CB8AC3E}">
        <p14:creationId xmlns:p14="http://schemas.microsoft.com/office/powerpoint/2010/main" val="36403084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866F-E251-030D-C9F9-A58E3CD5B57A}"/>
              </a:ext>
            </a:extLst>
          </p:cNvPr>
          <p:cNvSpPr>
            <a:spLocks noGrp="1"/>
          </p:cNvSpPr>
          <p:nvPr>
            <p:ph type="title"/>
          </p:nvPr>
        </p:nvSpPr>
        <p:spPr/>
        <p:txBody>
          <a:bodyPr/>
          <a:lstStyle/>
          <a:p>
            <a:r>
              <a:rPr lang="en-IN" dirty="0"/>
              <a:t>POS or TAX TYPE MISMATCH</a:t>
            </a:r>
          </a:p>
        </p:txBody>
      </p:sp>
      <p:sp>
        <p:nvSpPr>
          <p:cNvPr id="3" name="Text Placeholder 2">
            <a:extLst>
              <a:ext uri="{FF2B5EF4-FFF2-40B4-BE49-F238E27FC236}">
                <a16:creationId xmlns:a16="http://schemas.microsoft.com/office/drawing/2014/main" id="{040A1B47-C75C-35B7-F62F-CAEB4CDA4829}"/>
              </a:ext>
            </a:extLst>
          </p:cNvPr>
          <p:cNvSpPr>
            <a:spLocks noGrp="1"/>
          </p:cNvSpPr>
          <p:nvPr>
            <p:ph type="body" idx="1"/>
          </p:nvPr>
        </p:nvSpPr>
        <p:spPr/>
        <p:txBody>
          <a:bodyPr/>
          <a:lstStyle/>
          <a:p>
            <a:r>
              <a:rPr lang="en-IN" dirty="0"/>
              <a:t>RING FENCING OF ITC</a:t>
            </a:r>
          </a:p>
        </p:txBody>
      </p:sp>
      <p:sp>
        <p:nvSpPr>
          <p:cNvPr id="4" name="Footer Placeholder 3">
            <a:extLst>
              <a:ext uri="{FF2B5EF4-FFF2-40B4-BE49-F238E27FC236}">
                <a16:creationId xmlns:a16="http://schemas.microsoft.com/office/drawing/2014/main" id="{2521A391-9715-ED36-AE56-84369352E128}"/>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5A9F25D8-88D4-32A3-DCAE-CDAAF98C9BC6}"/>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141</a:t>
            </a:fld>
            <a:endParaRPr lang="en-IN">
              <a:solidFill>
                <a:srgbClr val="514843">
                  <a:lumMod val="75000"/>
                </a:srgbClr>
              </a:solidFill>
              <a:latin typeface="Calibri"/>
            </a:endParaRPr>
          </a:p>
        </p:txBody>
      </p:sp>
    </p:spTree>
    <p:extLst>
      <p:ext uri="{BB962C8B-B14F-4D97-AF65-F5344CB8AC3E}">
        <p14:creationId xmlns:p14="http://schemas.microsoft.com/office/powerpoint/2010/main" val="378262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C9C3-0336-4BC8-BF69-867A5336BCD1}"/>
              </a:ext>
            </a:extLst>
          </p:cNvPr>
          <p:cNvSpPr>
            <a:spLocks noGrp="1"/>
          </p:cNvSpPr>
          <p:nvPr>
            <p:ph type="title"/>
          </p:nvPr>
        </p:nvSpPr>
        <p:spPr/>
        <p:txBody>
          <a:bodyPr/>
          <a:lstStyle/>
          <a:p>
            <a:r>
              <a:rPr lang="en-IN" dirty="0"/>
              <a:t>Reversal of ITC due to wrong Place of Supply?</a:t>
            </a:r>
          </a:p>
        </p:txBody>
      </p:sp>
      <p:sp>
        <p:nvSpPr>
          <p:cNvPr id="3" name="Content Placeholder 2">
            <a:extLst>
              <a:ext uri="{FF2B5EF4-FFF2-40B4-BE49-F238E27FC236}">
                <a16:creationId xmlns:a16="http://schemas.microsoft.com/office/drawing/2014/main" id="{F0A5B7F8-6C56-49B8-B675-0D1BC05E8AC2}"/>
              </a:ext>
            </a:extLst>
          </p:cNvPr>
          <p:cNvSpPr>
            <a:spLocks noGrp="1"/>
          </p:cNvSpPr>
          <p:nvPr>
            <p:ph idx="1"/>
          </p:nvPr>
        </p:nvSpPr>
        <p:spPr/>
        <p:txBody>
          <a:bodyPr/>
          <a:lstStyle/>
          <a:p>
            <a:r>
              <a:rPr lang="en-IN" dirty="0"/>
              <a:t>IGST Credit claimed by a company located in Rajasthan claimed in which the invoice issued by Supplier had mentioned POS as Rajasthan? Should ITC be reversed?</a:t>
            </a:r>
          </a:p>
          <a:p>
            <a:pPr lvl="1"/>
            <a:r>
              <a:rPr lang="en-IN" dirty="0"/>
              <a:t>Table 8A of GSTR-9 does not auto populates it?</a:t>
            </a:r>
          </a:p>
          <a:p>
            <a:pPr lvl="1"/>
            <a:r>
              <a:rPr lang="en-IN" dirty="0"/>
              <a:t>Legal Backing?</a:t>
            </a:r>
          </a:p>
          <a:p>
            <a:r>
              <a:rPr lang="en-IN" dirty="0"/>
              <a:t>CGST &amp; SGST credit claimed by a company located in Gujrat, where the invoice was issued by a vendor located in Rajasthan?</a:t>
            </a:r>
          </a:p>
          <a:p>
            <a:pPr marL="0" indent="0">
              <a:buNone/>
            </a:pPr>
            <a:endParaRPr lang="en-IN" dirty="0"/>
          </a:p>
        </p:txBody>
      </p:sp>
      <p:sp>
        <p:nvSpPr>
          <p:cNvPr id="4" name="Footer Placeholder 3">
            <a:extLst>
              <a:ext uri="{FF2B5EF4-FFF2-40B4-BE49-F238E27FC236}">
                <a16:creationId xmlns:a16="http://schemas.microsoft.com/office/drawing/2014/main" id="{04440C8D-8BC9-48A1-B4EC-88126728CC64}"/>
              </a:ext>
            </a:extLst>
          </p:cNvPr>
          <p:cNvSpPr>
            <a:spLocks noGrp="1"/>
          </p:cNvSpPr>
          <p:nvPr>
            <p:ph type="ftr" sz="quarter" idx="11"/>
          </p:nvPr>
        </p:nvSpPr>
        <p:spPr/>
        <p:txBody>
          <a:bodyPr/>
          <a:lstStyle/>
          <a:p>
            <a:pPr defTabSz="1097280"/>
            <a:r>
              <a:rPr lang="en-IN">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A0371A89-4E13-42B2-915C-34F17037F7D7}"/>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142</a:t>
            </a:fld>
            <a:endParaRPr lang="en-IN">
              <a:solidFill>
                <a:srgbClr val="514843">
                  <a:lumMod val="75000"/>
                </a:srgbClr>
              </a:solidFill>
              <a:latin typeface="Calibri"/>
            </a:endParaRPr>
          </a:p>
        </p:txBody>
      </p:sp>
    </p:spTree>
    <p:extLst>
      <p:ext uri="{BB962C8B-B14F-4D97-AF65-F5344CB8AC3E}">
        <p14:creationId xmlns:p14="http://schemas.microsoft.com/office/powerpoint/2010/main" val="262315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AF63-3EE0-42A3-8CF3-96B597DF0F42}"/>
              </a:ext>
            </a:extLst>
          </p:cNvPr>
          <p:cNvSpPr>
            <a:spLocks noGrp="1"/>
          </p:cNvSpPr>
          <p:nvPr>
            <p:ph type="title"/>
          </p:nvPr>
        </p:nvSpPr>
        <p:spPr/>
        <p:txBody>
          <a:bodyPr/>
          <a:lstStyle/>
          <a:p>
            <a:r>
              <a:rPr lang="en-IN" dirty="0"/>
              <a:t>ITC and Business</a:t>
            </a:r>
          </a:p>
        </p:txBody>
      </p:sp>
      <p:sp>
        <p:nvSpPr>
          <p:cNvPr id="3" name="Content Placeholder 2">
            <a:extLst>
              <a:ext uri="{FF2B5EF4-FFF2-40B4-BE49-F238E27FC236}">
                <a16:creationId xmlns:a16="http://schemas.microsoft.com/office/drawing/2014/main" id="{926BFAD6-6337-455C-A3AC-AAAAB40E373D}"/>
              </a:ext>
            </a:extLst>
          </p:cNvPr>
          <p:cNvSpPr>
            <a:spLocks noGrp="1"/>
          </p:cNvSpPr>
          <p:nvPr>
            <p:ph idx="1"/>
          </p:nvPr>
        </p:nvSpPr>
        <p:spPr/>
        <p:txBody>
          <a:bodyPr/>
          <a:lstStyle/>
          <a:p>
            <a:pPr algn="l"/>
            <a:r>
              <a:rPr lang="en-IN" sz="2160" dirty="0">
                <a:latin typeface="CIDFont+F1"/>
              </a:rPr>
              <a:t>SECTION 16. Eligibility and conditions for taking input tax credit. </a:t>
            </a:r>
            <a:r>
              <a:rPr lang="en-IN" sz="2160" dirty="0">
                <a:latin typeface="CIDFont+F2"/>
              </a:rPr>
              <a:t>—</a:t>
            </a:r>
          </a:p>
          <a:p>
            <a:pPr algn="l"/>
            <a:r>
              <a:rPr lang="en-IN" sz="2160" dirty="0">
                <a:latin typeface="CIDFont+F2"/>
              </a:rPr>
              <a:t> (1) Every </a:t>
            </a:r>
            <a:r>
              <a:rPr lang="en-IN" sz="2160" b="1" dirty="0">
                <a:solidFill>
                  <a:srgbClr val="002060"/>
                </a:solidFill>
                <a:latin typeface="CIDFont+F2"/>
              </a:rPr>
              <a:t>registered person</a:t>
            </a:r>
            <a:r>
              <a:rPr lang="en-IN" sz="2160" dirty="0">
                <a:latin typeface="CIDFont+F2"/>
              </a:rPr>
              <a:t> shall, subject to such </a:t>
            </a:r>
            <a:r>
              <a:rPr lang="en-IN" sz="2160" b="1" dirty="0">
                <a:solidFill>
                  <a:srgbClr val="0070C0"/>
                </a:solidFill>
                <a:latin typeface="CIDFont+F2"/>
              </a:rPr>
              <a:t>conditions and restrictions as may be prescribed</a:t>
            </a:r>
            <a:r>
              <a:rPr lang="en-IN" sz="2160" dirty="0">
                <a:latin typeface="CIDFont+F2"/>
              </a:rPr>
              <a:t> and in the manner specified in section 49, be </a:t>
            </a:r>
            <a:r>
              <a:rPr lang="en-IN" sz="2160" b="1" dirty="0">
                <a:latin typeface="CIDFont+F2"/>
              </a:rPr>
              <a:t>entitled to take credit of input tax </a:t>
            </a:r>
            <a:r>
              <a:rPr lang="en-IN" sz="2160" dirty="0">
                <a:latin typeface="CIDFont+F2"/>
              </a:rPr>
              <a:t>charged on any supply of goods or services or both to him which are </a:t>
            </a:r>
            <a:r>
              <a:rPr lang="en-IN" sz="2160" b="1" dirty="0">
                <a:solidFill>
                  <a:srgbClr val="FF0000"/>
                </a:solidFill>
                <a:latin typeface="CIDFont+F2"/>
              </a:rPr>
              <a:t>used or intended to be used </a:t>
            </a:r>
            <a:r>
              <a:rPr lang="en-IN" sz="2160" b="1" dirty="0">
                <a:solidFill>
                  <a:srgbClr val="00B050"/>
                </a:solidFill>
                <a:latin typeface="CIDFont+F2"/>
              </a:rPr>
              <a:t>in the course or furtherance of </a:t>
            </a:r>
            <a:r>
              <a:rPr lang="en-IN" sz="2160" b="1" dirty="0">
                <a:solidFill>
                  <a:srgbClr val="0070C0"/>
                </a:solidFill>
                <a:latin typeface="CIDFont+F2"/>
              </a:rPr>
              <a:t>his</a:t>
            </a:r>
            <a:r>
              <a:rPr lang="en-IN" sz="2160" b="1" dirty="0">
                <a:solidFill>
                  <a:srgbClr val="00B050"/>
                </a:solidFill>
                <a:latin typeface="CIDFont+F2"/>
              </a:rPr>
              <a:t> business</a:t>
            </a:r>
            <a:r>
              <a:rPr lang="en-IN" sz="2160" dirty="0">
                <a:latin typeface="CIDFont+F2"/>
              </a:rPr>
              <a:t> and the said amount shall be credited to the electronic credit ledger of such person.</a:t>
            </a:r>
            <a:endParaRPr lang="en-IN" dirty="0"/>
          </a:p>
        </p:txBody>
      </p:sp>
      <p:sp>
        <p:nvSpPr>
          <p:cNvPr id="4" name="Footer Placeholder 3">
            <a:extLst>
              <a:ext uri="{FF2B5EF4-FFF2-40B4-BE49-F238E27FC236}">
                <a16:creationId xmlns:a16="http://schemas.microsoft.com/office/drawing/2014/main" id="{BF59BA23-2BCE-41BD-96F1-8D6015DA4A8B}"/>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59EC512D-D1B1-4309-903E-24769FE6A953}"/>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143</a:t>
            </a:fld>
            <a:endParaRPr lang="en-IN">
              <a:solidFill>
                <a:srgbClr val="514843">
                  <a:lumMod val="75000"/>
                </a:srgbClr>
              </a:solidFill>
              <a:latin typeface="Calibri"/>
            </a:endParaRPr>
          </a:p>
        </p:txBody>
      </p:sp>
      <p:graphicFrame>
        <p:nvGraphicFramePr>
          <p:cNvPr id="6" name="Diagram 5">
            <a:extLst>
              <a:ext uri="{FF2B5EF4-FFF2-40B4-BE49-F238E27FC236}">
                <a16:creationId xmlns:a16="http://schemas.microsoft.com/office/drawing/2014/main" id="{3E1898ED-53B0-4B5F-8318-C0714A46BDD6}"/>
              </a:ext>
            </a:extLst>
          </p:cNvPr>
          <p:cNvGraphicFramePr/>
          <p:nvPr/>
        </p:nvGraphicFramePr>
        <p:xfrm>
          <a:off x="1704702" y="2992846"/>
          <a:ext cx="9749245" cy="5236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983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F5A5-96C7-4D0C-935A-8746FB762B55}"/>
              </a:ext>
            </a:extLst>
          </p:cNvPr>
          <p:cNvSpPr>
            <a:spLocks noGrp="1"/>
          </p:cNvSpPr>
          <p:nvPr>
            <p:ph type="title"/>
          </p:nvPr>
        </p:nvSpPr>
        <p:spPr/>
        <p:txBody>
          <a:bodyPr/>
          <a:lstStyle/>
          <a:p>
            <a:r>
              <a:rPr lang="en-IN" dirty="0"/>
              <a:t>Section 16(1) Issues: Input Tax Charged </a:t>
            </a:r>
          </a:p>
        </p:txBody>
      </p:sp>
      <p:sp>
        <p:nvSpPr>
          <p:cNvPr id="3" name="Content Placeholder 2">
            <a:extLst>
              <a:ext uri="{FF2B5EF4-FFF2-40B4-BE49-F238E27FC236}">
                <a16:creationId xmlns:a16="http://schemas.microsoft.com/office/drawing/2014/main" id="{562D7D59-912A-417D-87CC-6705C226E12C}"/>
              </a:ext>
            </a:extLst>
          </p:cNvPr>
          <p:cNvSpPr>
            <a:spLocks noGrp="1"/>
          </p:cNvSpPr>
          <p:nvPr>
            <p:ph idx="1"/>
          </p:nvPr>
        </p:nvSpPr>
        <p:spPr/>
        <p:txBody>
          <a:bodyPr>
            <a:normAutofit/>
          </a:bodyPr>
          <a:lstStyle/>
          <a:p>
            <a:pPr marL="256032" indent="-241554">
              <a:lnSpc>
                <a:spcPts val="3498"/>
              </a:lnSpc>
              <a:spcBef>
                <a:spcPts val="132"/>
              </a:spcBef>
              <a:buFont typeface="Arial"/>
              <a:buChar char="•"/>
              <a:tabLst>
                <a:tab pos="256794" algn="l"/>
              </a:tabLst>
            </a:pPr>
            <a:r>
              <a:rPr lang="en-IN" sz="2940" spc="-6" dirty="0">
                <a:latin typeface="Calibri"/>
                <a:cs typeface="Calibri"/>
              </a:rPr>
              <a:t>What</a:t>
            </a:r>
            <a:r>
              <a:rPr lang="en-IN" sz="2940" spc="-12" dirty="0">
                <a:latin typeface="Calibri"/>
                <a:cs typeface="Calibri"/>
              </a:rPr>
              <a:t> </a:t>
            </a:r>
            <a:r>
              <a:rPr lang="en-IN" sz="2940" dirty="0">
                <a:latin typeface="Calibri"/>
                <a:cs typeface="Calibri"/>
              </a:rPr>
              <a:t>is the</a:t>
            </a:r>
            <a:r>
              <a:rPr lang="en-IN" sz="2940" spc="-12" dirty="0">
                <a:latin typeface="Calibri"/>
                <a:cs typeface="Calibri"/>
              </a:rPr>
              <a:t> </a:t>
            </a:r>
            <a:r>
              <a:rPr lang="en-IN" sz="2940" spc="6" dirty="0">
                <a:latin typeface="Calibri"/>
                <a:cs typeface="Calibri"/>
              </a:rPr>
              <a:t>meaning</a:t>
            </a:r>
            <a:r>
              <a:rPr lang="en-IN" sz="2940" spc="-54" dirty="0">
                <a:latin typeface="Calibri"/>
                <a:cs typeface="Calibri"/>
              </a:rPr>
              <a:t> </a:t>
            </a:r>
            <a:r>
              <a:rPr lang="en-IN" sz="2940" spc="6" dirty="0">
                <a:latin typeface="Calibri"/>
                <a:cs typeface="Calibri"/>
              </a:rPr>
              <a:t>of</a:t>
            </a:r>
            <a:r>
              <a:rPr lang="en-IN" sz="2940" spc="-12" dirty="0">
                <a:latin typeface="Calibri"/>
                <a:cs typeface="Calibri"/>
              </a:rPr>
              <a:t> </a:t>
            </a:r>
            <a:r>
              <a:rPr lang="en-IN" sz="2940" dirty="0">
                <a:latin typeface="Calibri"/>
                <a:cs typeface="Calibri"/>
              </a:rPr>
              <a:t>‘input</a:t>
            </a:r>
            <a:r>
              <a:rPr lang="en-IN" sz="2940" spc="-30" dirty="0">
                <a:latin typeface="Calibri"/>
                <a:cs typeface="Calibri"/>
              </a:rPr>
              <a:t> </a:t>
            </a:r>
            <a:r>
              <a:rPr lang="en-IN" sz="2940" spc="-12" dirty="0">
                <a:latin typeface="Calibri"/>
                <a:cs typeface="Calibri"/>
              </a:rPr>
              <a:t>tax</a:t>
            </a:r>
            <a:r>
              <a:rPr lang="en-IN" sz="2940" spc="-36" dirty="0">
                <a:latin typeface="Calibri"/>
                <a:cs typeface="Calibri"/>
              </a:rPr>
              <a:t> </a:t>
            </a:r>
            <a:r>
              <a:rPr lang="en-IN" sz="2940" spc="-6" dirty="0">
                <a:latin typeface="Calibri"/>
                <a:cs typeface="Calibri"/>
              </a:rPr>
              <a:t>charged’?</a:t>
            </a:r>
          </a:p>
          <a:p>
            <a:pPr marL="14478" indent="0">
              <a:lnSpc>
                <a:spcPts val="3498"/>
              </a:lnSpc>
              <a:spcBef>
                <a:spcPts val="132"/>
              </a:spcBef>
              <a:buNone/>
              <a:tabLst>
                <a:tab pos="256794" algn="l"/>
              </a:tabLst>
            </a:pPr>
            <a:endParaRPr lang="en-IN" sz="2940" dirty="0">
              <a:latin typeface="Calibri"/>
              <a:cs typeface="Calibri"/>
            </a:endParaRPr>
          </a:p>
          <a:p>
            <a:pPr marL="737616" marR="6096" lvl="1" indent="-241554" algn="just">
              <a:lnSpc>
                <a:spcPct val="80200"/>
              </a:lnSpc>
              <a:spcBef>
                <a:spcPts val="570"/>
              </a:spcBef>
              <a:buFont typeface="Arial"/>
              <a:buChar char="•"/>
              <a:tabLst>
                <a:tab pos="737616" algn="l"/>
              </a:tabLst>
            </a:pPr>
            <a:r>
              <a:rPr lang="en-IN" sz="2520" spc="-6" dirty="0">
                <a:latin typeface="Calibri"/>
                <a:cs typeface="Calibri"/>
              </a:rPr>
              <a:t>Section </a:t>
            </a:r>
            <a:r>
              <a:rPr lang="en-IN" sz="2520" dirty="0">
                <a:latin typeface="Calibri"/>
                <a:cs typeface="Calibri"/>
              </a:rPr>
              <a:t>2(62) -- </a:t>
            </a:r>
            <a:r>
              <a:rPr lang="en-IN" sz="2520" spc="-6" dirty="0">
                <a:latin typeface="Calibri"/>
                <a:cs typeface="Calibri"/>
              </a:rPr>
              <a:t>“input </a:t>
            </a:r>
            <a:r>
              <a:rPr lang="en-IN" sz="2520" dirty="0">
                <a:latin typeface="Calibri"/>
                <a:cs typeface="Calibri"/>
              </a:rPr>
              <a:t>tax” </a:t>
            </a:r>
            <a:r>
              <a:rPr lang="en-IN" sz="2520" b="1" u="sng" dirty="0">
                <a:uFill>
                  <a:solidFill>
                    <a:srgbClr val="000000"/>
                  </a:solidFill>
                </a:uFill>
                <a:latin typeface="Calibri"/>
                <a:cs typeface="Calibri"/>
              </a:rPr>
              <a:t>in </a:t>
            </a:r>
            <a:r>
              <a:rPr lang="en-IN" sz="2520" b="1" u="sng" spc="-12" dirty="0">
                <a:uFill>
                  <a:solidFill>
                    <a:srgbClr val="000000"/>
                  </a:solidFill>
                </a:uFill>
                <a:latin typeface="Calibri"/>
                <a:cs typeface="Calibri"/>
              </a:rPr>
              <a:t>relation </a:t>
            </a:r>
            <a:r>
              <a:rPr lang="en-IN" sz="2520" b="1" u="sng" spc="-24" dirty="0">
                <a:uFill>
                  <a:solidFill>
                    <a:srgbClr val="000000"/>
                  </a:solidFill>
                </a:uFill>
                <a:latin typeface="Calibri"/>
                <a:cs typeface="Calibri"/>
              </a:rPr>
              <a:t>to</a:t>
            </a:r>
            <a:r>
              <a:rPr lang="en-IN" sz="2520" b="1" u="sng" spc="-18" dirty="0">
                <a:uFill>
                  <a:solidFill>
                    <a:srgbClr val="000000"/>
                  </a:solidFill>
                </a:uFill>
                <a:latin typeface="Calibri"/>
                <a:cs typeface="Calibri"/>
              </a:rPr>
              <a:t> </a:t>
            </a:r>
            <a:r>
              <a:rPr lang="en-IN" sz="2520" b="1" u="sng" dirty="0">
                <a:uFill>
                  <a:solidFill>
                    <a:srgbClr val="000000"/>
                  </a:solidFill>
                </a:uFill>
                <a:latin typeface="Calibri"/>
                <a:cs typeface="Calibri"/>
              </a:rPr>
              <a:t>a </a:t>
            </a:r>
            <a:r>
              <a:rPr lang="en-IN" sz="2520" b="1" u="sng" spc="-12" dirty="0">
                <a:uFill>
                  <a:solidFill>
                    <a:srgbClr val="000000"/>
                  </a:solidFill>
                </a:uFill>
                <a:latin typeface="Calibri"/>
                <a:cs typeface="Calibri"/>
              </a:rPr>
              <a:t>registered </a:t>
            </a:r>
            <a:r>
              <a:rPr lang="en-IN" sz="2520" b="1" u="sng" spc="-6" dirty="0">
                <a:uFill>
                  <a:solidFill>
                    <a:srgbClr val="000000"/>
                  </a:solidFill>
                </a:uFill>
                <a:latin typeface="Calibri"/>
                <a:cs typeface="Calibri"/>
              </a:rPr>
              <a:t>person</a:t>
            </a:r>
            <a:r>
              <a:rPr lang="en-IN" sz="2520" spc="-6" dirty="0">
                <a:latin typeface="Calibri"/>
                <a:cs typeface="Calibri"/>
              </a:rPr>
              <a:t>, means the </a:t>
            </a:r>
            <a:r>
              <a:rPr lang="en-IN" sz="2520" dirty="0">
                <a:latin typeface="Calibri"/>
                <a:cs typeface="Calibri"/>
              </a:rPr>
              <a:t> </a:t>
            </a:r>
            <a:r>
              <a:rPr lang="en-IN" sz="2520" spc="-12" dirty="0">
                <a:latin typeface="Calibri"/>
                <a:cs typeface="Calibri"/>
              </a:rPr>
              <a:t>central </a:t>
            </a:r>
            <a:r>
              <a:rPr lang="en-IN" sz="2520" spc="-18" dirty="0">
                <a:latin typeface="Calibri"/>
                <a:cs typeface="Calibri"/>
              </a:rPr>
              <a:t>tax, State tax, integrated </a:t>
            </a:r>
            <a:r>
              <a:rPr lang="en-IN" sz="2520" spc="-24" dirty="0">
                <a:latin typeface="Calibri"/>
                <a:cs typeface="Calibri"/>
              </a:rPr>
              <a:t>tax </a:t>
            </a:r>
            <a:r>
              <a:rPr lang="en-IN" sz="2520" dirty="0">
                <a:latin typeface="Calibri"/>
                <a:cs typeface="Calibri"/>
              </a:rPr>
              <a:t>or </a:t>
            </a:r>
            <a:r>
              <a:rPr lang="en-IN" sz="2520" spc="-6" dirty="0">
                <a:latin typeface="Calibri"/>
                <a:cs typeface="Calibri"/>
              </a:rPr>
              <a:t>Union territory </a:t>
            </a:r>
            <a:r>
              <a:rPr lang="en-IN" sz="2520" spc="-18" dirty="0">
                <a:latin typeface="Calibri"/>
                <a:cs typeface="Calibri"/>
              </a:rPr>
              <a:t>tax </a:t>
            </a:r>
            <a:r>
              <a:rPr lang="en-IN" sz="2520" b="1" u="sng" spc="-12" dirty="0">
                <a:uFill>
                  <a:solidFill>
                    <a:srgbClr val="000000"/>
                  </a:solidFill>
                </a:uFill>
                <a:latin typeface="Calibri"/>
                <a:cs typeface="Calibri"/>
              </a:rPr>
              <a:t>charged</a:t>
            </a:r>
            <a:r>
              <a:rPr lang="en-IN" sz="2520" b="1" spc="-12" dirty="0">
                <a:latin typeface="Calibri"/>
                <a:cs typeface="Calibri"/>
              </a:rPr>
              <a:t> </a:t>
            </a:r>
            <a:r>
              <a:rPr lang="en-IN" sz="2520" dirty="0">
                <a:latin typeface="Calibri"/>
                <a:cs typeface="Calibri"/>
              </a:rPr>
              <a:t>on </a:t>
            </a:r>
            <a:r>
              <a:rPr lang="en-IN" sz="2520" spc="-24" dirty="0">
                <a:latin typeface="Calibri"/>
                <a:cs typeface="Calibri"/>
              </a:rPr>
              <a:t>any </a:t>
            </a:r>
            <a:r>
              <a:rPr lang="en-IN" sz="2520" spc="-18" dirty="0">
                <a:latin typeface="Calibri"/>
                <a:cs typeface="Calibri"/>
              </a:rPr>
              <a:t> </a:t>
            </a:r>
            <a:r>
              <a:rPr lang="en-IN" sz="2520" spc="-6" dirty="0">
                <a:latin typeface="Calibri"/>
                <a:cs typeface="Calibri"/>
              </a:rPr>
              <a:t>supply</a:t>
            </a:r>
            <a:r>
              <a:rPr lang="en-IN" sz="2520" spc="18" dirty="0">
                <a:latin typeface="Calibri"/>
                <a:cs typeface="Calibri"/>
              </a:rPr>
              <a:t> </a:t>
            </a:r>
            <a:r>
              <a:rPr lang="en-IN" sz="2520" dirty="0">
                <a:latin typeface="Calibri"/>
                <a:cs typeface="Calibri"/>
              </a:rPr>
              <a:t>of</a:t>
            </a:r>
            <a:r>
              <a:rPr lang="en-IN" sz="2520" spc="-6" dirty="0">
                <a:latin typeface="Calibri"/>
                <a:cs typeface="Calibri"/>
              </a:rPr>
              <a:t> </a:t>
            </a:r>
            <a:r>
              <a:rPr lang="en-IN" sz="2520" spc="-12" dirty="0">
                <a:latin typeface="Calibri"/>
                <a:cs typeface="Calibri"/>
              </a:rPr>
              <a:t>goods</a:t>
            </a:r>
            <a:r>
              <a:rPr lang="en-IN" sz="2520" spc="6" dirty="0">
                <a:latin typeface="Calibri"/>
                <a:cs typeface="Calibri"/>
              </a:rPr>
              <a:t> </a:t>
            </a:r>
            <a:r>
              <a:rPr lang="en-IN" sz="2520" dirty="0">
                <a:latin typeface="Calibri"/>
                <a:cs typeface="Calibri"/>
              </a:rPr>
              <a:t>or</a:t>
            </a:r>
            <a:r>
              <a:rPr lang="en-IN" sz="2520" spc="-12" dirty="0">
                <a:latin typeface="Calibri"/>
                <a:cs typeface="Calibri"/>
              </a:rPr>
              <a:t> </a:t>
            </a:r>
            <a:r>
              <a:rPr lang="en-IN" sz="2520" dirty="0">
                <a:latin typeface="Calibri"/>
                <a:cs typeface="Calibri"/>
              </a:rPr>
              <a:t>services</a:t>
            </a:r>
            <a:r>
              <a:rPr lang="en-IN" sz="2520" spc="30" dirty="0">
                <a:latin typeface="Calibri"/>
                <a:cs typeface="Calibri"/>
              </a:rPr>
              <a:t> </a:t>
            </a:r>
            <a:r>
              <a:rPr lang="en-IN" sz="2520" spc="-12" dirty="0">
                <a:latin typeface="Calibri"/>
                <a:cs typeface="Calibri"/>
              </a:rPr>
              <a:t>or </a:t>
            </a:r>
            <a:r>
              <a:rPr lang="en-IN" sz="2520" spc="-6" dirty="0">
                <a:latin typeface="Calibri"/>
                <a:cs typeface="Calibri"/>
              </a:rPr>
              <a:t>both</a:t>
            </a:r>
            <a:r>
              <a:rPr lang="en-IN" sz="2520" spc="12" dirty="0">
                <a:latin typeface="Calibri"/>
                <a:cs typeface="Calibri"/>
              </a:rPr>
              <a:t> </a:t>
            </a:r>
            <a:r>
              <a:rPr lang="en-IN" sz="2520" b="1" u="sng" spc="-6" dirty="0">
                <a:uFill>
                  <a:solidFill>
                    <a:srgbClr val="000000"/>
                  </a:solidFill>
                </a:uFill>
                <a:latin typeface="Calibri"/>
                <a:cs typeface="Calibri"/>
              </a:rPr>
              <a:t>made</a:t>
            </a:r>
            <a:r>
              <a:rPr lang="en-IN" sz="2520" b="1" u="sng" spc="24" dirty="0">
                <a:uFill>
                  <a:solidFill>
                    <a:srgbClr val="000000"/>
                  </a:solidFill>
                </a:uFill>
                <a:latin typeface="Calibri"/>
                <a:cs typeface="Calibri"/>
              </a:rPr>
              <a:t> </a:t>
            </a:r>
            <a:r>
              <a:rPr lang="en-IN" sz="2520" b="1" u="sng" spc="-24" dirty="0">
                <a:uFill>
                  <a:solidFill>
                    <a:srgbClr val="000000"/>
                  </a:solidFill>
                </a:uFill>
                <a:latin typeface="Calibri"/>
                <a:cs typeface="Calibri"/>
              </a:rPr>
              <a:t>to</a:t>
            </a:r>
            <a:r>
              <a:rPr lang="en-IN" sz="2520" b="1" u="sng" spc="12" dirty="0">
                <a:uFill>
                  <a:solidFill>
                    <a:srgbClr val="000000"/>
                  </a:solidFill>
                </a:uFill>
                <a:latin typeface="Calibri"/>
                <a:cs typeface="Calibri"/>
              </a:rPr>
              <a:t> </a:t>
            </a:r>
            <a:r>
              <a:rPr lang="en-IN" sz="2520" b="1" u="sng" spc="-6" dirty="0">
                <a:uFill>
                  <a:solidFill>
                    <a:srgbClr val="000000"/>
                  </a:solidFill>
                </a:uFill>
                <a:latin typeface="Calibri"/>
                <a:cs typeface="Calibri"/>
              </a:rPr>
              <a:t>him</a:t>
            </a:r>
            <a:r>
              <a:rPr lang="en-IN" sz="2520" b="1" spc="-18" dirty="0">
                <a:latin typeface="Calibri"/>
                <a:cs typeface="Calibri"/>
              </a:rPr>
              <a:t> </a:t>
            </a:r>
            <a:r>
              <a:rPr lang="en-IN" sz="2520" dirty="0">
                <a:latin typeface="Calibri"/>
                <a:cs typeface="Calibri"/>
              </a:rPr>
              <a:t>and</a:t>
            </a:r>
            <a:r>
              <a:rPr lang="en-IN" sz="2520" spc="-6" dirty="0">
                <a:latin typeface="Calibri"/>
                <a:cs typeface="Calibri"/>
              </a:rPr>
              <a:t> includes</a:t>
            </a:r>
            <a:r>
              <a:rPr lang="en-IN" sz="2520" spc="30" dirty="0">
                <a:latin typeface="Calibri"/>
                <a:cs typeface="Calibri"/>
              </a:rPr>
              <a:t> </a:t>
            </a:r>
            <a:r>
              <a:rPr lang="en-IN" sz="2520" dirty="0">
                <a:latin typeface="Calibri"/>
                <a:cs typeface="Calibri"/>
              </a:rPr>
              <a:t>—</a:t>
            </a:r>
          </a:p>
          <a:p>
            <a:pPr marL="496062" marR="6096" lvl="1" indent="0" algn="just">
              <a:lnSpc>
                <a:spcPct val="80200"/>
              </a:lnSpc>
              <a:spcBef>
                <a:spcPts val="570"/>
              </a:spcBef>
              <a:buNone/>
              <a:tabLst>
                <a:tab pos="737616" algn="l"/>
              </a:tabLst>
            </a:pPr>
            <a:endParaRPr lang="en-IN" sz="2520" dirty="0">
              <a:latin typeface="Calibri"/>
              <a:cs typeface="Calibri"/>
            </a:endParaRPr>
          </a:p>
          <a:p>
            <a:pPr marL="1537716" lvl="2" indent="-561594">
              <a:lnSpc>
                <a:spcPct val="100000"/>
              </a:lnSpc>
              <a:spcBef>
                <a:spcPts val="48"/>
              </a:spcBef>
              <a:buAutoNum type="alphaLcParenBoth"/>
              <a:tabLst>
                <a:tab pos="1537716" algn="l"/>
                <a:tab pos="1538478" algn="l"/>
              </a:tabLst>
            </a:pPr>
            <a:r>
              <a:rPr lang="en-IN" sz="2100" spc="-6" dirty="0">
                <a:latin typeface="Calibri"/>
                <a:cs typeface="Calibri"/>
              </a:rPr>
              <a:t>the</a:t>
            </a:r>
            <a:r>
              <a:rPr lang="en-IN" sz="2100" spc="12" dirty="0">
                <a:latin typeface="Calibri"/>
                <a:cs typeface="Calibri"/>
              </a:rPr>
              <a:t> </a:t>
            </a:r>
            <a:r>
              <a:rPr lang="en-IN" sz="2100" spc="-18" dirty="0">
                <a:latin typeface="Calibri"/>
                <a:cs typeface="Calibri"/>
              </a:rPr>
              <a:t>integrated</a:t>
            </a:r>
            <a:r>
              <a:rPr lang="en-IN" sz="2100" dirty="0">
                <a:latin typeface="Calibri"/>
                <a:cs typeface="Calibri"/>
              </a:rPr>
              <a:t> </a:t>
            </a:r>
            <a:r>
              <a:rPr lang="en-IN" sz="2100" spc="-6" dirty="0">
                <a:latin typeface="Calibri"/>
                <a:cs typeface="Calibri"/>
              </a:rPr>
              <a:t>goods</a:t>
            </a:r>
            <a:r>
              <a:rPr lang="en-IN" sz="2100" spc="-12" dirty="0">
                <a:latin typeface="Calibri"/>
                <a:cs typeface="Calibri"/>
              </a:rPr>
              <a:t> </a:t>
            </a:r>
            <a:r>
              <a:rPr lang="en-IN" sz="2100" spc="-6" dirty="0">
                <a:latin typeface="Calibri"/>
                <a:cs typeface="Calibri"/>
              </a:rPr>
              <a:t>and</a:t>
            </a:r>
            <a:r>
              <a:rPr lang="en-IN" sz="2100" dirty="0">
                <a:latin typeface="Calibri"/>
                <a:cs typeface="Calibri"/>
              </a:rPr>
              <a:t> services</a:t>
            </a:r>
            <a:r>
              <a:rPr lang="en-IN" sz="2100" spc="30" dirty="0">
                <a:latin typeface="Calibri"/>
                <a:cs typeface="Calibri"/>
              </a:rPr>
              <a:t> </a:t>
            </a:r>
            <a:r>
              <a:rPr lang="en-IN" sz="2100" spc="-24" dirty="0">
                <a:latin typeface="Calibri"/>
                <a:cs typeface="Calibri"/>
              </a:rPr>
              <a:t>tax</a:t>
            </a:r>
            <a:r>
              <a:rPr lang="en-IN" sz="2100" spc="6" dirty="0">
                <a:latin typeface="Calibri"/>
                <a:cs typeface="Calibri"/>
              </a:rPr>
              <a:t> </a:t>
            </a:r>
            <a:r>
              <a:rPr lang="en-IN" sz="2100" b="1" u="sng" spc="-12" dirty="0">
                <a:uFill>
                  <a:solidFill>
                    <a:srgbClr val="000000"/>
                  </a:solidFill>
                </a:uFill>
                <a:latin typeface="Calibri"/>
                <a:cs typeface="Calibri"/>
              </a:rPr>
              <a:t>charged</a:t>
            </a:r>
            <a:r>
              <a:rPr lang="en-IN" sz="2100" b="1" spc="36" dirty="0">
                <a:latin typeface="Calibri"/>
                <a:cs typeface="Calibri"/>
              </a:rPr>
              <a:t> </a:t>
            </a:r>
            <a:r>
              <a:rPr lang="en-IN" sz="2100" dirty="0">
                <a:latin typeface="Calibri"/>
                <a:cs typeface="Calibri"/>
              </a:rPr>
              <a:t>on import</a:t>
            </a:r>
            <a:r>
              <a:rPr lang="en-IN" sz="2100" spc="-18" dirty="0">
                <a:latin typeface="Calibri"/>
                <a:cs typeface="Calibri"/>
              </a:rPr>
              <a:t> </a:t>
            </a:r>
            <a:r>
              <a:rPr lang="en-IN" sz="2100" dirty="0">
                <a:latin typeface="Calibri"/>
                <a:cs typeface="Calibri"/>
              </a:rPr>
              <a:t>of </a:t>
            </a:r>
            <a:r>
              <a:rPr lang="en-IN" sz="2100" spc="-6" dirty="0">
                <a:latin typeface="Calibri"/>
                <a:cs typeface="Calibri"/>
              </a:rPr>
              <a:t>goods;</a:t>
            </a:r>
            <a:endParaRPr lang="en-IN" sz="2100" dirty="0">
              <a:latin typeface="Calibri"/>
              <a:cs typeface="Calibri"/>
            </a:endParaRPr>
          </a:p>
          <a:p>
            <a:pPr marL="1548384" lvl="2" indent="-572261">
              <a:lnSpc>
                <a:spcPct val="100000"/>
              </a:lnSpc>
              <a:spcBef>
                <a:spcPts val="12"/>
              </a:spcBef>
              <a:buAutoNum type="alphaLcParenBoth"/>
              <a:tabLst>
                <a:tab pos="1548384" algn="l"/>
                <a:tab pos="1549146" algn="l"/>
              </a:tabLst>
            </a:pPr>
            <a:r>
              <a:rPr lang="en-IN" sz="2100" spc="-6" dirty="0">
                <a:latin typeface="Calibri"/>
                <a:cs typeface="Calibri"/>
              </a:rPr>
              <a:t>the</a:t>
            </a:r>
            <a:r>
              <a:rPr lang="en-IN" sz="2100" spc="12" dirty="0">
                <a:latin typeface="Calibri"/>
                <a:cs typeface="Calibri"/>
              </a:rPr>
              <a:t> </a:t>
            </a:r>
            <a:r>
              <a:rPr lang="en-IN" sz="2100" spc="-24" dirty="0">
                <a:latin typeface="Calibri"/>
                <a:cs typeface="Calibri"/>
              </a:rPr>
              <a:t>tax</a:t>
            </a:r>
            <a:r>
              <a:rPr lang="en-IN" sz="2100" spc="18" dirty="0">
                <a:latin typeface="Calibri"/>
                <a:cs typeface="Calibri"/>
              </a:rPr>
              <a:t> </a:t>
            </a:r>
            <a:r>
              <a:rPr lang="en-IN" sz="2100" b="1" u="sng" spc="-18" dirty="0">
                <a:uFill>
                  <a:solidFill>
                    <a:srgbClr val="000000"/>
                  </a:solidFill>
                </a:uFill>
                <a:latin typeface="Calibri"/>
                <a:cs typeface="Calibri"/>
              </a:rPr>
              <a:t>payable</a:t>
            </a:r>
            <a:r>
              <a:rPr lang="en-IN" sz="2100" b="1" spc="18" dirty="0">
                <a:latin typeface="Calibri"/>
                <a:cs typeface="Calibri"/>
              </a:rPr>
              <a:t> </a:t>
            </a:r>
            <a:r>
              <a:rPr lang="en-IN" sz="2100" dirty="0">
                <a:latin typeface="Calibri"/>
                <a:cs typeface="Calibri"/>
              </a:rPr>
              <a:t>under</a:t>
            </a:r>
            <a:r>
              <a:rPr lang="en-IN" sz="2100" spc="-6" dirty="0">
                <a:latin typeface="Calibri"/>
                <a:cs typeface="Calibri"/>
              </a:rPr>
              <a:t> the</a:t>
            </a:r>
            <a:r>
              <a:rPr lang="en-IN" sz="2100" spc="12" dirty="0">
                <a:latin typeface="Calibri"/>
                <a:cs typeface="Calibri"/>
              </a:rPr>
              <a:t> </a:t>
            </a:r>
            <a:r>
              <a:rPr lang="en-IN" sz="2100" spc="-6" dirty="0">
                <a:latin typeface="Calibri"/>
                <a:cs typeface="Calibri"/>
              </a:rPr>
              <a:t>provisions</a:t>
            </a:r>
            <a:r>
              <a:rPr lang="en-IN" sz="2100" spc="-12" dirty="0">
                <a:latin typeface="Calibri"/>
                <a:cs typeface="Calibri"/>
              </a:rPr>
              <a:t> of</a:t>
            </a:r>
            <a:r>
              <a:rPr lang="en-IN" sz="2100" spc="18" dirty="0">
                <a:latin typeface="Calibri"/>
                <a:cs typeface="Calibri"/>
              </a:rPr>
              <a:t> </a:t>
            </a:r>
            <a:r>
              <a:rPr lang="en-IN" sz="2100" dirty="0">
                <a:latin typeface="Calibri"/>
                <a:cs typeface="Calibri"/>
              </a:rPr>
              <a:t>sub-sections</a:t>
            </a:r>
            <a:r>
              <a:rPr lang="en-IN" sz="2100" spc="12" dirty="0">
                <a:latin typeface="Calibri"/>
                <a:cs typeface="Calibri"/>
              </a:rPr>
              <a:t> </a:t>
            </a:r>
            <a:r>
              <a:rPr lang="en-IN" sz="2100" spc="-12" dirty="0">
                <a:latin typeface="Calibri"/>
                <a:cs typeface="Calibri"/>
              </a:rPr>
              <a:t>(3)</a:t>
            </a:r>
            <a:r>
              <a:rPr lang="en-IN" sz="2100" spc="24" dirty="0">
                <a:latin typeface="Calibri"/>
                <a:cs typeface="Calibri"/>
              </a:rPr>
              <a:t> </a:t>
            </a:r>
            <a:r>
              <a:rPr lang="en-IN" sz="2100" spc="-6" dirty="0">
                <a:latin typeface="Calibri"/>
                <a:cs typeface="Calibri"/>
              </a:rPr>
              <a:t>and</a:t>
            </a:r>
            <a:r>
              <a:rPr lang="en-IN" sz="2100" spc="18" dirty="0">
                <a:latin typeface="Calibri"/>
                <a:cs typeface="Calibri"/>
              </a:rPr>
              <a:t> </a:t>
            </a:r>
            <a:r>
              <a:rPr lang="en-IN" sz="2100" spc="-6" dirty="0">
                <a:latin typeface="Calibri"/>
                <a:cs typeface="Calibri"/>
              </a:rPr>
              <a:t>(4)</a:t>
            </a:r>
            <a:r>
              <a:rPr lang="en-IN" sz="2100" spc="6" dirty="0">
                <a:latin typeface="Calibri"/>
                <a:cs typeface="Calibri"/>
              </a:rPr>
              <a:t> </a:t>
            </a:r>
            <a:r>
              <a:rPr lang="en-IN" sz="2100" dirty="0">
                <a:latin typeface="Calibri"/>
                <a:cs typeface="Calibri"/>
              </a:rPr>
              <a:t>of</a:t>
            </a:r>
            <a:r>
              <a:rPr lang="en-IN" sz="2100" spc="-6" dirty="0">
                <a:latin typeface="Calibri"/>
                <a:cs typeface="Calibri"/>
              </a:rPr>
              <a:t> </a:t>
            </a:r>
            <a:r>
              <a:rPr lang="en-IN" sz="2100" dirty="0">
                <a:latin typeface="Calibri"/>
                <a:cs typeface="Calibri"/>
              </a:rPr>
              <a:t>section</a:t>
            </a:r>
            <a:r>
              <a:rPr lang="en-IN" sz="2100" spc="24" dirty="0">
                <a:latin typeface="Calibri"/>
                <a:cs typeface="Calibri"/>
              </a:rPr>
              <a:t> </a:t>
            </a:r>
            <a:r>
              <a:rPr lang="en-IN" sz="2100" spc="-12" dirty="0">
                <a:latin typeface="Calibri"/>
                <a:cs typeface="Calibri"/>
              </a:rPr>
              <a:t>9;</a:t>
            </a:r>
          </a:p>
          <a:p>
            <a:pPr marL="1548384" lvl="2" indent="-572261">
              <a:lnSpc>
                <a:spcPct val="100000"/>
              </a:lnSpc>
              <a:spcBef>
                <a:spcPts val="12"/>
              </a:spcBef>
              <a:buAutoNum type="alphaLcParenBoth"/>
              <a:tabLst>
                <a:tab pos="1548384" algn="l"/>
                <a:tab pos="1549146" algn="l"/>
              </a:tabLst>
            </a:pPr>
            <a:r>
              <a:rPr lang="en-IN" sz="2100" dirty="0">
                <a:latin typeface="Calibri"/>
                <a:cs typeface="Calibri"/>
              </a:rPr>
              <a:t>the</a:t>
            </a:r>
            <a:r>
              <a:rPr lang="en-IN" sz="2100" spc="264" dirty="0">
                <a:latin typeface="Calibri"/>
                <a:cs typeface="Calibri"/>
              </a:rPr>
              <a:t> </a:t>
            </a:r>
            <a:r>
              <a:rPr lang="en-IN" sz="2100" spc="-24" dirty="0">
                <a:latin typeface="Calibri"/>
                <a:cs typeface="Calibri"/>
              </a:rPr>
              <a:t>tax</a:t>
            </a:r>
            <a:r>
              <a:rPr lang="en-IN" sz="2100" spc="258" dirty="0">
                <a:latin typeface="Calibri"/>
                <a:cs typeface="Calibri"/>
              </a:rPr>
              <a:t> </a:t>
            </a:r>
            <a:r>
              <a:rPr lang="en-IN" sz="2100" spc="-12" dirty="0">
                <a:latin typeface="Calibri"/>
                <a:cs typeface="Calibri"/>
              </a:rPr>
              <a:t>payable</a:t>
            </a:r>
            <a:r>
              <a:rPr lang="en-IN" sz="2100" spc="270" dirty="0">
                <a:latin typeface="Calibri"/>
                <a:cs typeface="Calibri"/>
              </a:rPr>
              <a:t> </a:t>
            </a:r>
            <a:r>
              <a:rPr lang="en-IN" sz="2100" dirty="0">
                <a:latin typeface="Calibri"/>
                <a:cs typeface="Calibri"/>
              </a:rPr>
              <a:t>under</a:t>
            </a:r>
            <a:r>
              <a:rPr lang="en-IN" sz="2100" spc="264" dirty="0">
                <a:latin typeface="Calibri"/>
                <a:cs typeface="Calibri"/>
              </a:rPr>
              <a:t> </a:t>
            </a:r>
            <a:r>
              <a:rPr lang="en-IN" sz="2100" dirty="0">
                <a:latin typeface="Calibri"/>
                <a:cs typeface="Calibri"/>
              </a:rPr>
              <a:t>the</a:t>
            </a:r>
            <a:r>
              <a:rPr lang="en-IN" sz="2100" spc="240" dirty="0">
                <a:latin typeface="Calibri"/>
                <a:cs typeface="Calibri"/>
              </a:rPr>
              <a:t> </a:t>
            </a:r>
            <a:r>
              <a:rPr lang="en-IN" sz="2100" spc="-6" dirty="0">
                <a:latin typeface="Calibri"/>
                <a:cs typeface="Calibri"/>
              </a:rPr>
              <a:t>provisions</a:t>
            </a:r>
            <a:r>
              <a:rPr lang="en-IN" sz="2100" spc="240" dirty="0">
                <a:latin typeface="Calibri"/>
                <a:cs typeface="Calibri"/>
              </a:rPr>
              <a:t> </a:t>
            </a:r>
            <a:r>
              <a:rPr lang="en-IN" sz="2100" dirty="0">
                <a:latin typeface="Calibri"/>
                <a:cs typeface="Calibri"/>
              </a:rPr>
              <a:t>of</a:t>
            </a:r>
            <a:r>
              <a:rPr lang="en-IN" sz="2100" spc="275" dirty="0">
                <a:latin typeface="Calibri"/>
                <a:cs typeface="Calibri"/>
              </a:rPr>
              <a:t> </a:t>
            </a:r>
            <a:r>
              <a:rPr lang="en-IN" sz="2100" dirty="0">
                <a:latin typeface="Calibri"/>
                <a:cs typeface="Calibri"/>
              </a:rPr>
              <a:t>sub-sections</a:t>
            </a:r>
            <a:r>
              <a:rPr lang="en-IN" sz="2100" spc="240" dirty="0">
                <a:latin typeface="Calibri"/>
                <a:cs typeface="Calibri"/>
              </a:rPr>
              <a:t> </a:t>
            </a:r>
            <a:r>
              <a:rPr lang="en-IN" sz="2100" spc="-6" dirty="0">
                <a:latin typeface="Calibri"/>
                <a:cs typeface="Calibri"/>
              </a:rPr>
              <a:t>(3)</a:t>
            </a:r>
            <a:r>
              <a:rPr lang="en-IN" sz="2100" spc="270" dirty="0">
                <a:latin typeface="Calibri"/>
                <a:cs typeface="Calibri"/>
              </a:rPr>
              <a:t> </a:t>
            </a:r>
            <a:r>
              <a:rPr lang="en-IN" sz="2100" dirty="0">
                <a:latin typeface="Calibri"/>
                <a:cs typeface="Calibri"/>
              </a:rPr>
              <a:t>and</a:t>
            </a:r>
            <a:r>
              <a:rPr lang="en-IN" sz="2100" spc="252" dirty="0">
                <a:latin typeface="Calibri"/>
                <a:cs typeface="Calibri"/>
              </a:rPr>
              <a:t> </a:t>
            </a:r>
            <a:r>
              <a:rPr lang="en-IN" sz="2100" spc="-6" dirty="0">
                <a:latin typeface="Calibri"/>
                <a:cs typeface="Calibri"/>
              </a:rPr>
              <a:t>(4)</a:t>
            </a:r>
            <a:r>
              <a:rPr lang="en-IN" sz="2100" spc="258" dirty="0">
                <a:latin typeface="Calibri"/>
                <a:cs typeface="Calibri"/>
              </a:rPr>
              <a:t> </a:t>
            </a:r>
            <a:r>
              <a:rPr lang="en-IN" sz="2100" dirty="0">
                <a:latin typeface="Calibri"/>
                <a:cs typeface="Calibri"/>
              </a:rPr>
              <a:t>of</a:t>
            </a:r>
            <a:r>
              <a:rPr lang="en-IN" sz="2100" spc="275" dirty="0">
                <a:latin typeface="Calibri"/>
                <a:cs typeface="Calibri"/>
              </a:rPr>
              <a:t> </a:t>
            </a:r>
            <a:r>
              <a:rPr lang="en-IN" sz="2100" dirty="0">
                <a:latin typeface="Calibri"/>
                <a:cs typeface="Calibri"/>
              </a:rPr>
              <a:t>section</a:t>
            </a:r>
            <a:r>
              <a:rPr lang="en-IN" sz="2100" spc="275" dirty="0">
                <a:latin typeface="Calibri"/>
                <a:cs typeface="Calibri"/>
              </a:rPr>
              <a:t> </a:t>
            </a:r>
            <a:r>
              <a:rPr lang="en-IN" sz="2100" dirty="0">
                <a:latin typeface="Calibri"/>
                <a:cs typeface="Calibri"/>
              </a:rPr>
              <a:t>5</a:t>
            </a:r>
            <a:r>
              <a:rPr lang="en-IN" sz="2100" spc="245" dirty="0">
                <a:latin typeface="Calibri"/>
                <a:cs typeface="Calibri"/>
              </a:rPr>
              <a:t> </a:t>
            </a:r>
            <a:r>
              <a:rPr lang="en-IN" sz="2100" dirty="0">
                <a:latin typeface="Calibri"/>
                <a:cs typeface="Calibri"/>
              </a:rPr>
              <a:t>of</a:t>
            </a:r>
            <a:r>
              <a:rPr lang="en-IN" sz="2100" spc="275" dirty="0">
                <a:latin typeface="Calibri"/>
                <a:cs typeface="Calibri"/>
              </a:rPr>
              <a:t> </a:t>
            </a:r>
            <a:r>
              <a:rPr lang="en-IN" sz="2100" spc="-6" dirty="0">
                <a:latin typeface="Calibri"/>
                <a:cs typeface="Calibri"/>
              </a:rPr>
              <a:t>the </a:t>
            </a:r>
            <a:r>
              <a:rPr lang="en-IN" sz="2100" spc="-456" dirty="0">
                <a:latin typeface="Calibri"/>
                <a:cs typeface="Calibri"/>
              </a:rPr>
              <a:t> </a:t>
            </a:r>
            <a:r>
              <a:rPr lang="en-IN" sz="2100" spc="-18" dirty="0">
                <a:latin typeface="Calibri"/>
                <a:cs typeface="Calibri"/>
              </a:rPr>
              <a:t>Integrated</a:t>
            </a:r>
            <a:r>
              <a:rPr lang="en-IN" sz="2100" spc="12" dirty="0">
                <a:latin typeface="Calibri"/>
                <a:cs typeface="Calibri"/>
              </a:rPr>
              <a:t> </a:t>
            </a:r>
            <a:r>
              <a:rPr lang="en-IN" sz="2100" spc="-6" dirty="0">
                <a:latin typeface="Calibri"/>
                <a:cs typeface="Calibri"/>
              </a:rPr>
              <a:t>Goods</a:t>
            </a:r>
            <a:r>
              <a:rPr lang="en-IN" sz="2100" spc="-18" dirty="0">
                <a:latin typeface="Calibri"/>
                <a:cs typeface="Calibri"/>
              </a:rPr>
              <a:t> </a:t>
            </a:r>
            <a:r>
              <a:rPr lang="en-IN" sz="2100" spc="-6" dirty="0">
                <a:latin typeface="Calibri"/>
                <a:cs typeface="Calibri"/>
              </a:rPr>
              <a:t>and</a:t>
            </a:r>
            <a:r>
              <a:rPr lang="en-IN" sz="2100" spc="18" dirty="0">
                <a:latin typeface="Calibri"/>
                <a:cs typeface="Calibri"/>
              </a:rPr>
              <a:t> </a:t>
            </a:r>
            <a:r>
              <a:rPr lang="en-IN" sz="2100" dirty="0">
                <a:latin typeface="Calibri"/>
                <a:cs typeface="Calibri"/>
              </a:rPr>
              <a:t>Services</a:t>
            </a:r>
            <a:r>
              <a:rPr lang="en-IN" sz="2100" spc="24" dirty="0">
                <a:latin typeface="Calibri"/>
                <a:cs typeface="Calibri"/>
              </a:rPr>
              <a:t> </a:t>
            </a:r>
            <a:r>
              <a:rPr lang="en-IN" sz="2100" spc="-66" dirty="0">
                <a:latin typeface="Calibri"/>
                <a:cs typeface="Calibri"/>
              </a:rPr>
              <a:t>Tax</a:t>
            </a:r>
            <a:r>
              <a:rPr lang="en-IN" sz="2100" dirty="0">
                <a:latin typeface="Calibri"/>
                <a:cs typeface="Calibri"/>
              </a:rPr>
              <a:t> </a:t>
            </a:r>
            <a:r>
              <a:rPr lang="en-IN" sz="2100" spc="-6" dirty="0">
                <a:latin typeface="Calibri"/>
                <a:cs typeface="Calibri"/>
              </a:rPr>
              <a:t>Act;</a:t>
            </a:r>
          </a:p>
          <a:p>
            <a:pPr marL="1548384" lvl="2" indent="-572261">
              <a:lnSpc>
                <a:spcPct val="100000"/>
              </a:lnSpc>
              <a:spcBef>
                <a:spcPts val="12"/>
              </a:spcBef>
              <a:buAutoNum type="alphaLcParenBoth"/>
              <a:tabLst>
                <a:tab pos="1548384" algn="l"/>
                <a:tab pos="1549146" algn="l"/>
              </a:tabLst>
            </a:pPr>
            <a:r>
              <a:rPr lang="en-IN" sz="2100" spc="-6" dirty="0">
                <a:latin typeface="Calibri"/>
                <a:cs typeface="Calibri"/>
              </a:rPr>
              <a:t>the</a:t>
            </a:r>
            <a:r>
              <a:rPr lang="en-IN" sz="2100" spc="245" dirty="0">
                <a:latin typeface="Calibri"/>
                <a:cs typeface="Calibri"/>
              </a:rPr>
              <a:t> </a:t>
            </a:r>
            <a:r>
              <a:rPr lang="en-IN" sz="2100" spc="-12" dirty="0">
                <a:latin typeface="Calibri"/>
                <a:cs typeface="Calibri"/>
              </a:rPr>
              <a:t>tax</a:t>
            </a:r>
            <a:r>
              <a:rPr lang="en-IN" sz="2100" spc="234" dirty="0">
                <a:latin typeface="Calibri"/>
                <a:cs typeface="Calibri"/>
              </a:rPr>
              <a:t> </a:t>
            </a:r>
            <a:r>
              <a:rPr lang="en-IN" sz="2100" spc="-12" dirty="0">
                <a:latin typeface="Calibri"/>
                <a:cs typeface="Calibri"/>
              </a:rPr>
              <a:t>payable</a:t>
            </a:r>
            <a:r>
              <a:rPr lang="en-IN" sz="2100" spc="245" dirty="0">
                <a:latin typeface="Calibri"/>
                <a:cs typeface="Calibri"/>
              </a:rPr>
              <a:t> </a:t>
            </a:r>
            <a:r>
              <a:rPr lang="en-IN" sz="2100" dirty="0">
                <a:latin typeface="Calibri"/>
                <a:cs typeface="Calibri"/>
              </a:rPr>
              <a:t>under</a:t>
            </a:r>
            <a:r>
              <a:rPr lang="en-IN" sz="2100" spc="245" dirty="0">
                <a:latin typeface="Calibri"/>
                <a:cs typeface="Calibri"/>
              </a:rPr>
              <a:t> </a:t>
            </a:r>
            <a:r>
              <a:rPr lang="en-IN" sz="2100" spc="-6" dirty="0">
                <a:latin typeface="Calibri"/>
                <a:cs typeface="Calibri"/>
              </a:rPr>
              <a:t>the</a:t>
            </a:r>
            <a:r>
              <a:rPr lang="en-IN" sz="2100" spc="245" dirty="0">
                <a:latin typeface="Calibri"/>
                <a:cs typeface="Calibri"/>
              </a:rPr>
              <a:t> </a:t>
            </a:r>
            <a:r>
              <a:rPr lang="en-IN" sz="2100" spc="-6" dirty="0">
                <a:latin typeface="Calibri"/>
                <a:cs typeface="Calibri"/>
              </a:rPr>
              <a:t>provisions</a:t>
            </a:r>
            <a:r>
              <a:rPr lang="en-IN" sz="2100" spc="240" dirty="0">
                <a:latin typeface="Calibri"/>
                <a:cs typeface="Calibri"/>
              </a:rPr>
              <a:t> </a:t>
            </a:r>
            <a:r>
              <a:rPr lang="en-IN" sz="2100" dirty="0">
                <a:latin typeface="Calibri"/>
                <a:cs typeface="Calibri"/>
              </a:rPr>
              <a:t>of</a:t>
            </a:r>
            <a:r>
              <a:rPr lang="en-IN" sz="2100" spc="258" dirty="0">
                <a:latin typeface="Calibri"/>
                <a:cs typeface="Calibri"/>
              </a:rPr>
              <a:t> </a:t>
            </a:r>
            <a:r>
              <a:rPr lang="en-IN" sz="2100" spc="-6" dirty="0">
                <a:latin typeface="Calibri"/>
                <a:cs typeface="Calibri"/>
              </a:rPr>
              <a:t>sub-sections</a:t>
            </a:r>
            <a:r>
              <a:rPr lang="en-IN" sz="2100" spc="264" dirty="0">
                <a:latin typeface="Calibri"/>
                <a:cs typeface="Calibri"/>
              </a:rPr>
              <a:t> </a:t>
            </a:r>
            <a:r>
              <a:rPr lang="en-IN" sz="2100" spc="-6" dirty="0">
                <a:latin typeface="Calibri"/>
                <a:cs typeface="Calibri"/>
              </a:rPr>
              <a:t>(3)</a:t>
            </a:r>
            <a:r>
              <a:rPr lang="en-IN" sz="2100" spc="234" dirty="0">
                <a:latin typeface="Calibri"/>
                <a:cs typeface="Calibri"/>
              </a:rPr>
              <a:t> </a:t>
            </a:r>
            <a:r>
              <a:rPr lang="en-IN" sz="2100" dirty="0">
                <a:latin typeface="Calibri"/>
                <a:cs typeface="Calibri"/>
              </a:rPr>
              <a:t>and</a:t>
            </a:r>
            <a:r>
              <a:rPr lang="en-IN" sz="2100" spc="252" dirty="0">
                <a:latin typeface="Calibri"/>
                <a:cs typeface="Calibri"/>
              </a:rPr>
              <a:t> </a:t>
            </a:r>
            <a:r>
              <a:rPr lang="en-IN" sz="2100" spc="-6" dirty="0">
                <a:latin typeface="Calibri"/>
                <a:cs typeface="Calibri"/>
              </a:rPr>
              <a:t>(4)</a:t>
            </a:r>
            <a:r>
              <a:rPr lang="en-IN" sz="2100" spc="234" dirty="0">
                <a:latin typeface="Calibri"/>
                <a:cs typeface="Calibri"/>
              </a:rPr>
              <a:t> </a:t>
            </a:r>
            <a:r>
              <a:rPr lang="en-IN" sz="2100" dirty="0">
                <a:latin typeface="Calibri"/>
                <a:cs typeface="Calibri"/>
              </a:rPr>
              <a:t>of</a:t>
            </a:r>
            <a:r>
              <a:rPr lang="en-IN" sz="2100" spc="252" dirty="0">
                <a:latin typeface="Calibri"/>
                <a:cs typeface="Calibri"/>
              </a:rPr>
              <a:t> </a:t>
            </a:r>
            <a:r>
              <a:rPr lang="en-IN" sz="2100" dirty="0">
                <a:latin typeface="Calibri"/>
                <a:cs typeface="Calibri"/>
              </a:rPr>
              <a:t>section</a:t>
            </a:r>
            <a:r>
              <a:rPr lang="en-IN" sz="2100" spc="252" dirty="0">
                <a:latin typeface="Calibri"/>
                <a:cs typeface="Calibri"/>
              </a:rPr>
              <a:t> </a:t>
            </a:r>
            <a:r>
              <a:rPr lang="en-IN" sz="2100" dirty="0">
                <a:latin typeface="Calibri"/>
                <a:cs typeface="Calibri"/>
              </a:rPr>
              <a:t>9</a:t>
            </a:r>
            <a:r>
              <a:rPr lang="en-IN" sz="2100" spc="252" dirty="0">
                <a:latin typeface="Calibri"/>
                <a:cs typeface="Calibri"/>
              </a:rPr>
              <a:t> </a:t>
            </a:r>
            <a:r>
              <a:rPr lang="en-IN" sz="2100" dirty="0">
                <a:latin typeface="Calibri"/>
                <a:cs typeface="Calibri"/>
              </a:rPr>
              <a:t>of</a:t>
            </a:r>
            <a:r>
              <a:rPr lang="en-IN" sz="2100" spc="258" dirty="0">
                <a:latin typeface="Calibri"/>
                <a:cs typeface="Calibri"/>
              </a:rPr>
              <a:t> </a:t>
            </a:r>
            <a:r>
              <a:rPr lang="en-IN" sz="2100" spc="-6" dirty="0">
                <a:latin typeface="Calibri"/>
                <a:cs typeface="Calibri"/>
              </a:rPr>
              <a:t>the </a:t>
            </a:r>
            <a:r>
              <a:rPr lang="en-IN" sz="2100" spc="-462" dirty="0">
                <a:latin typeface="Calibri"/>
                <a:cs typeface="Calibri"/>
              </a:rPr>
              <a:t> </a:t>
            </a:r>
            <a:r>
              <a:rPr lang="en-IN" sz="2100" spc="-6" dirty="0">
                <a:latin typeface="Calibri"/>
                <a:cs typeface="Calibri"/>
              </a:rPr>
              <a:t>respective</a:t>
            </a:r>
            <a:r>
              <a:rPr lang="en-IN" sz="2100" spc="6" dirty="0">
                <a:latin typeface="Calibri"/>
                <a:cs typeface="Calibri"/>
              </a:rPr>
              <a:t> </a:t>
            </a:r>
            <a:r>
              <a:rPr lang="en-IN" sz="2100" spc="-24" dirty="0">
                <a:latin typeface="Calibri"/>
                <a:cs typeface="Calibri"/>
              </a:rPr>
              <a:t>State</a:t>
            </a:r>
            <a:r>
              <a:rPr lang="en-IN" sz="2100" spc="30" dirty="0">
                <a:latin typeface="Calibri"/>
                <a:cs typeface="Calibri"/>
              </a:rPr>
              <a:t> </a:t>
            </a:r>
            <a:r>
              <a:rPr lang="en-IN" sz="2100" dirty="0">
                <a:latin typeface="Calibri"/>
                <a:cs typeface="Calibri"/>
              </a:rPr>
              <a:t>Goods</a:t>
            </a:r>
            <a:r>
              <a:rPr lang="en-IN" sz="2100" spc="-18" dirty="0">
                <a:latin typeface="Calibri"/>
                <a:cs typeface="Calibri"/>
              </a:rPr>
              <a:t> </a:t>
            </a:r>
            <a:r>
              <a:rPr lang="en-IN" sz="2100" dirty="0">
                <a:latin typeface="Calibri"/>
                <a:cs typeface="Calibri"/>
              </a:rPr>
              <a:t>and</a:t>
            </a:r>
            <a:r>
              <a:rPr lang="en-IN" sz="2100" spc="-24" dirty="0">
                <a:latin typeface="Calibri"/>
                <a:cs typeface="Calibri"/>
              </a:rPr>
              <a:t> </a:t>
            </a:r>
            <a:r>
              <a:rPr lang="en-IN" sz="2100" dirty="0">
                <a:latin typeface="Calibri"/>
                <a:cs typeface="Calibri"/>
              </a:rPr>
              <a:t>Services</a:t>
            </a:r>
            <a:r>
              <a:rPr lang="en-IN" sz="2100" spc="6" dirty="0">
                <a:latin typeface="Calibri"/>
                <a:cs typeface="Calibri"/>
              </a:rPr>
              <a:t> </a:t>
            </a:r>
            <a:r>
              <a:rPr lang="en-IN" sz="2100" spc="-60" dirty="0">
                <a:latin typeface="Calibri"/>
                <a:cs typeface="Calibri"/>
              </a:rPr>
              <a:t>Tax</a:t>
            </a:r>
            <a:r>
              <a:rPr lang="en-IN" sz="2100" spc="-24" dirty="0">
                <a:latin typeface="Calibri"/>
                <a:cs typeface="Calibri"/>
              </a:rPr>
              <a:t> </a:t>
            </a:r>
            <a:r>
              <a:rPr lang="en-IN" sz="2100" dirty="0">
                <a:latin typeface="Calibri"/>
                <a:cs typeface="Calibri"/>
              </a:rPr>
              <a:t>Act;</a:t>
            </a:r>
            <a:r>
              <a:rPr lang="en-IN" sz="2100" spc="12" dirty="0">
                <a:latin typeface="Calibri"/>
                <a:cs typeface="Calibri"/>
              </a:rPr>
              <a:t> </a:t>
            </a:r>
            <a:r>
              <a:rPr lang="en-IN" sz="2100" dirty="0">
                <a:latin typeface="Calibri"/>
                <a:cs typeface="Calibri"/>
              </a:rPr>
              <a:t>or</a:t>
            </a:r>
          </a:p>
          <a:p>
            <a:pPr marL="1548384" lvl="2" indent="-572261">
              <a:lnSpc>
                <a:spcPct val="100000"/>
              </a:lnSpc>
              <a:spcBef>
                <a:spcPts val="12"/>
              </a:spcBef>
              <a:buAutoNum type="alphaLcParenBoth"/>
              <a:tabLst>
                <a:tab pos="1548384" algn="l"/>
                <a:tab pos="1549146" algn="l"/>
              </a:tabLst>
            </a:pPr>
            <a:r>
              <a:rPr lang="en-IN" sz="2100" spc="-6" dirty="0">
                <a:latin typeface="Calibri"/>
                <a:cs typeface="Calibri"/>
              </a:rPr>
              <a:t>the</a:t>
            </a:r>
            <a:r>
              <a:rPr lang="en-IN" sz="2100" spc="240" dirty="0">
                <a:latin typeface="Calibri"/>
                <a:cs typeface="Calibri"/>
              </a:rPr>
              <a:t> </a:t>
            </a:r>
            <a:r>
              <a:rPr lang="en-IN" sz="2100" spc="-12" dirty="0">
                <a:latin typeface="Calibri"/>
                <a:cs typeface="Calibri"/>
              </a:rPr>
              <a:t>tax</a:t>
            </a:r>
            <a:r>
              <a:rPr lang="en-IN" sz="2100" spc="234" dirty="0">
                <a:latin typeface="Calibri"/>
                <a:cs typeface="Calibri"/>
              </a:rPr>
              <a:t> </a:t>
            </a:r>
            <a:r>
              <a:rPr lang="en-IN" sz="2100" spc="-12" dirty="0">
                <a:latin typeface="Calibri"/>
                <a:cs typeface="Calibri"/>
              </a:rPr>
              <a:t>payable</a:t>
            </a:r>
            <a:r>
              <a:rPr lang="en-IN" sz="2100" spc="264" dirty="0">
                <a:latin typeface="Calibri"/>
                <a:cs typeface="Calibri"/>
              </a:rPr>
              <a:t> </a:t>
            </a:r>
            <a:r>
              <a:rPr lang="en-IN" sz="2100" dirty="0">
                <a:latin typeface="Calibri"/>
                <a:cs typeface="Calibri"/>
              </a:rPr>
              <a:t>under</a:t>
            </a:r>
            <a:r>
              <a:rPr lang="en-IN" sz="2100" spc="245" dirty="0">
                <a:latin typeface="Calibri"/>
                <a:cs typeface="Calibri"/>
              </a:rPr>
              <a:t> </a:t>
            </a:r>
            <a:r>
              <a:rPr lang="en-IN" sz="2100" spc="-6" dirty="0">
                <a:latin typeface="Calibri"/>
                <a:cs typeface="Calibri"/>
              </a:rPr>
              <a:t>the</a:t>
            </a:r>
            <a:r>
              <a:rPr lang="en-IN" sz="2100" spc="270" dirty="0">
                <a:latin typeface="Calibri"/>
                <a:cs typeface="Calibri"/>
              </a:rPr>
              <a:t> </a:t>
            </a:r>
            <a:r>
              <a:rPr lang="en-IN" sz="2100" spc="-6" dirty="0">
                <a:latin typeface="Calibri"/>
                <a:cs typeface="Calibri"/>
              </a:rPr>
              <a:t>provisions</a:t>
            </a:r>
            <a:r>
              <a:rPr lang="en-IN" sz="2100" spc="258" dirty="0">
                <a:latin typeface="Calibri"/>
                <a:cs typeface="Calibri"/>
              </a:rPr>
              <a:t> </a:t>
            </a:r>
            <a:r>
              <a:rPr lang="en-IN" sz="2100" spc="-12" dirty="0">
                <a:latin typeface="Calibri"/>
                <a:cs typeface="Calibri"/>
              </a:rPr>
              <a:t>of</a:t>
            </a:r>
            <a:r>
              <a:rPr lang="en-IN" sz="2100" spc="252" dirty="0">
                <a:latin typeface="Calibri"/>
                <a:cs typeface="Calibri"/>
              </a:rPr>
              <a:t> </a:t>
            </a:r>
            <a:r>
              <a:rPr lang="en-IN" sz="2100" dirty="0">
                <a:latin typeface="Calibri"/>
                <a:cs typeface="Calibri"/>
              </a:rPr>
              <a:t>sub-sections</a:t>
            </a:r>
            <a:r>
              <a:rPr lang="en-IN" sz="2100" spc="240" dirty="0">
                <a:latin typeface="Calibri"/>
                <a:cs typeface="Calibri"/>
              </a:rPr>
              <a:t> </a:t>
            </a:r>
            <a:r>
              <a:rPr lang="en-IN" sz="2100" dirty="0">
                <a:latin typeface="Calibri"/>
                <a:cs typeface="Calibri"/>
              </a:rPr>
              <a:t>(3)</a:t>
            </a:r>
            <a:r>
              <a:rPr lang="en-IN" sz="2100" spc="228" dirty="0">
                <a:latin typeface="Calibri"/>
                <a:cs typeface="Calibri"/>
              </a:rPr>
              <a:t> </a:t>
            </a:r>
            <a:r>
              <a:rPr lang="en-IN" sz="2100" dirty="0">
                <a:latin typeface="Calibri"/>
                <a:cs typeface="Calibri"/>
              </a:rPr>
              <a:t>and</a:t>
            </a:r>
            <a:r>
              <a:rPr lang="en-IN" sz="2100" spc="252" dirty="0">
                <a:latin typeface="Calibri"/>
                <a:cs typeface="Calibri"/>
              </a:rPr>
              <a:t> </a:t>
            </a:r>
            <a:r>
              <a:rPr lang="en-IN" sz="2100" spc="-6" dirty="0">
                <a:latin typeface="Calibri"/>
                <a:cs typeface="Calibri"/>
              </a:rPr>
              <a:t>(4)</a:t>
            </a:r>
            <a:r>
              <a:rPr lang="en-IN" sz="2100" spc="252" dirty="0">
                <a:latin typeface="Calibri"/>
                <a:cs typeface="Calibri"/>
              </a:rPr>
              <a:t> </a:t>
            </a:r>
            <a:r>
              <a:rPr lang="en-IN" sz="2100" spc="-12" dirty="0">
                <a:latin typeface="Calibri"/>
                <a:cs typeface="Calibri"/>
              </a:rPr>
              <a:t>of</a:t>
            </a:r>
            <a:r>
              <a:rPr lang="en-IN" sz="2100" spc="275" dirty="0">
                <a:latin typeface="Calibri"/>
                <a:cs typeface="Calibri"/>
              </a:rPr>
              <a:t> </a:t>
            </a:r>
            <a:r>
              <a:rPr lang="en-IN" sz="2100" dirty="0">
                <a:latin typeface="Calibri"/>
                <a:cs typeface="Calibri"/>
              </a:rPr>
              <a:t>section</a:t>
            </a:r>
            <a:r>
              <a:rPr lang="en-IN" sz="2100" spc="252" dirty="0">
                <a:latin typeface="Calibri"/>
                <a:cs typeface="Calibri"/>
              </a:rPr>
              <a:t> </a:t>
            </a:r>
            <a:r>
              <a:rPr lang="en-IN" sz="2100" dirty="0">
                <a:latin typeface="Calibri"/>
                <a:cs typeface="Calibri"/>
              </a:rPr>
              <a:t>7</a:t>
            </a:r>
            <a:r>
              <a:rPr lang="en-IN" sz="2100" spc="245" dirty="0">
                <a:latin typeface="Calibri"/>
                <a:cs typeface="Calibri"/>
              </a:rPr>
              <a:t> </a:t>
            </a:r>
            <a:r>
              <a:rPr lang="en-IN" sz="2100" dirty="0">
                <a:latin typeface="Calibri"/>
                <a:cs typeface="Calibri"/>
              </a:rPr>
              <a:t>of</a:t>
            </a:r>
            <a:r>
              <a:rPr lang="en-IN" sz="2100" spc="252" dirty="0">
                <a:latin typeface="Calibri"/>
                <a:cs typeface="Calibri"/>
              </a:rPr>
              <a:t> </a:t>
            </a:r>
            <a:r>
              <a:rPr lang="en-IN" sz="2100" spc="-6" dirty="0">
                <a:latin typeface="Calibri"/>
                <a:cs typeface="Calibri"/>
              </a:rPr>
              <a:t>the </a:t>
            </a:r>
            <a:r>
              <a:rPr lang="en-IN" sz="2100" spc="-456" dirty="0">
                <a:latin typeface="Calibri"/>
                <a:cs typeface="Calibri"/>
              </a:rPr>
              <a:t> </a:t>
            </a:r>
            <a:r>
              <a:rPr lang="en-IN" sz="2100" dirty="0">
                <a:latin typeface="Calibri"/>
                <a:cs typeface="Calibri"/>
              </a:rPr>
              <a:t>Union</a:t>
            </a:r>
            <a:r>
              <a:rPr lang="en-IN" sz="2100" spc="-12" dirty="0">
                <a:latin typeface="Calibri"/>
                <a:cs typeface="Calibri"/>
              </a:rPr>
              <a:t> </a:t>
            </a:r>
            <a:r>
              <a:rPr lang="en-IN" sz="2100" spc="-24" dirty="0">
                <a:latin typeface="Calibri"/>
                <a:cs typeface="Calibri"/>
              </a:rPr>
              <a:t>Territory</a:t>
            </a:r>
            <a:r>
              <a:rPr lang="en-IN" sz="2100" spc="-18" dirty="0">
                <a:latin typeface="Calibri"/>
                <a:cs typeface="Calibri"/>
              </a:rPr>
              <a:t> </a:t>
            </a:r>
            <a:r>
              <a:rPr lang="en-IN" sz="2100" spc="-6" dirty="0">
                <a:latin typeface="Calibri"/>
                <a:cs typeface="Calibri"/>
              </a:rPr>
              <a:t>Goods</a:t>
            </a:r>
            <a:r>
              <a:rPr lang="en-IN" sz="2100" spc="6" dirty="0">
                <a:latin typeface="Calibri"/>
                <a:cs typeface="Calibri"/>
              </a:rPr>
              <a:t> </a:t>
            </a:r>
            <a:r>
              <a:rPr lang="en-IN" sz="2100" dirty="0">
                <a:latin typeface="Calibri"/>
                <a:cs typeface="Calibri"/>
              </a:rPr>
              <a:t>and</a:t>
            </a:r>
            <a:r>
              <a:rPr lang="en-IN" sz="2100" spc="-6" dirty="0">
                <a:latin typeface="Calibri"/>
                <a:cs typeface="Calibri"/>
              </a:rPr>
              <a:t> </a:t>
            </a:r>
            <a:r>
              <a:rPr lang="en-IN" sz="2100" dirty="0">
                <a:latin typeface="Calibri"/>
                <a:cs typeface="Calibri"/>
              </a:rPr>
              <a:t>Services</a:t>
            </a:r>
            <a:r>
              <a:rPr lang="en-IN" sz="2100" spc="24" dirty="0">
                <a:latin typeface="Calibri"/>
                <a:cs typeface="Calibri"/>
              </a:rPr>
              <a:t> </a:t>
            </a:r>
            <a:r>
              <a:rPr lang="en-IN" sz="2100" spc="-66" dirty="0">
                <a:latin typeface="Calibri"/>
                <a:cs typeface="Calibri"/>
              </a:rPr>
              <a:t>Tax</a:t>
            </a:r>
            <a:r>
              <a:rPr lang="en-IN" sz="2100" dirty="0">
                <a:latin typeface="Calibri"/>
                <a:cs typeface="Calibri"/>
              </a:rPr>
              <a:t> </a:t>
            </a:r>
            <a:r>
              <a:rPr lang="en-IN" sz="2100" spc="-6" dirty="0">
                <a:latin typeface="Calibri"/>
                <a:cs typeface="Calibri"/>
              </a:rPr>
              <a:t>Act,</a:t>
            </a:r>
            <a:endParaRPr lang="en-IN" sz="2100" dirty="0">
              <a:latin typeface="Calibri"/>
              <a:cs typeface="Calibri"/>
            </a:endParaRPr>
          </a:p>
          <a:p>
            <a:pPr marL="976883">
              <a:lnSpc>
                <a:spcPct val="100000"/>
              </a:lnSpc>
              <a:spcBef>
                <a:spcPts val="30"/>
              </a:spcBef>
            </a:pPr>
            <a:r>
              <a:rPr lang="en-IN" sz="2100" spc="-6" dirty="0">
                <a:latin typeface="Calibri"/>
                <a:cs typeface="Calibri"/>
              </a:rPr>
              <a:t>but</a:t>
            </a:r>
            <a:r>
              <a:rPr lang="en-IN" sz="2100" spc="24" dirty="0">
                <a:latin typeface="Calibri"/>
                <a:cs typeface="Calibri"/>
              </a:rPr>
              <a:t> </a:t>
            </a:r>
            <a:r>
              <a:rPr lang="en-IN" sz="2100" spc="-6" dirty="0">
                <a:latin typeface="Calibri"/>
                <a:cs typeface="Calibri"/>
              </a:rPr>
              <a:t>does</a:t>
            </a:r>
            <a:r>
              <a:rPr lang="en-IN" sz="2100" spc="-12" dirty="0">
                <a:latin typeface="Calibri"/>
                <a:cs typeface="Calibri"/>
              </a:rPr>
              <a:t> </a:t>
            </a:r>
            <a:r>
              <a:rPr lang="en-IN" sz="2100" dirty="0">
                <a:latin typeface="Calibri"/>
                <a:cs typeface="Calibri"/>
              </a:rPr>
              <a:t>not</a:t>
            </a:r>
            <a:r>
              <a:rPr lang="en-IN" sz="2100" spc="6" dirty="0">
                <a:latin typeface="Calibri"/>
                <a:cs typeface="Calibri"/>
              </a:rPr>
              <a:t> </a:t>
            </a:r>
            <a:r>
              <a:rPr lang="en-IN" sz="2100" dirty="0">
                <a:latin typeface="Calibri"/>
                <a:cs typeface="Calibri"/>
              </a:rPr>
              <a:t>include</a:t>
            </a:r>
            <a:r>
              <a:rPr lang="en-IN" sz="2100" spc="-6" dirty="0">
                <a:latin typeface="Calibri"/>
                <a:cs typeface="Calibri"/>
              </a:rPr>
              <a:t> the</a:t>
            </a:r>
            <a:r>
              <a:rPr lang="en-IN" sz="2100" spc="24" dirty="0">
                <a:latin typeface="Calibri"/>
                <a:cs typeface="Calibri"/>
              </a:rPr>
              <a:t> </a:t>
            </a:r>
            <a:r>
              <a:rPr lang="en-IN" sz="2100" spc="-24" dirty="0">
                <a:latin typeface="Calibri"/>
                <a:cs typeface="Calibri"/>
              </a:rPr>
              <a:t>tax</a:t>
            </a:r>
            <a:r>
              <a:rPr lang="en-IN" sz="2100" spc="6" dirty="0">
                <a:latin typeface="Calibri"/>
                <a:cs typeface="Calibri"/>
              </a:rPr>
              <a:t> </a:t>
            </a:r>
            <a:r>
              <a:rPr lang="en-IN" sz="2100" dirty="0">
                <a:latin typeface="Calibri"/>
                <a:cs typeface="Calibri"/>
              </a:rPr>
              <a:t>paid under</a:t>
            </a:r>
            <a:r>
              <a:rPr lang="en-IN" sz="2100" spc="-24" dirty="0">
                <a:latin typeface="Calibri"/>
                <a:cs typeface="Calibri"/>
              </a:rPr>
              <a:t> </a:t>
            </a:r>
            <a:r>
              <a:rPr lang="en-IN" sz="2100" dirty="0">
                <a:latin typeface="Calibri"/>
                <a:cs typeface="Calibri"/>
              </a:rPr>
              <a:t>the</a:t>
            </a:r>
            <a:r>
              <a:rPr lang="en-IN" sz="2100" spc="-6" dirty="0">
                <a:latin typeface="Calibri"/>
                <a:cs typeface="Calibri"/>
              </a:rPr>
              <a:t> composition</a:t>
            </a:r>
            <a:r>
              <a:rPr lang="en-IN" sz="2100" spc="-18" dirty="0">
                <a:latin typeface="Calibri"/>
                <a:cs typeface="Calibri"/>
              </a:rPr>
              <a:t> </a:t>
            </a:r>
            <a:r>
              <a:rPr lang="en-IN" sz="2100" dirty="0">
                <a:latin typeface="Calibri"/>
                <a:cs typeface="Calibri"/>
              </a:rPr>
              <a:t>levy</a:t>
            </a:r>
          </a:p>
          <a:p>
            <a:endParaRPr lang="en-IN" dirty="0"/>
          </a:p>
        </p:txBody>
      </p:sp>
      <p:sp>
        <p:nvSpPr>
          <p:cNvPr id="4" name="Footer Placeholder 3">
            <a:extLst>
              <a:ext uri="{FF2B5EF4-FFF2-40B4-BE49-F238E27FC236}">
                <a16:creationId xmlns:a16="http://schemas.microsoft.com/office/drawing/2014/main" id="{839138B2-A59F-4366-86A2-CC20A53CC822}"/>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E4BFED7E-7203-4715-930C-C006FCFCD060}"/>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144</a:t>
            </a:fld>
            <a:endParaRPr lang="en-IN">
              <a:solidFill>
                <a:srgbClr val="514843">
                  <a:lumMod val="75000"/>
                </a:srgbClr>
              </a:solidFill>
              <a:latin typeface="Calibri"/>
            </a:endParaRPr>
          </a:p>
        </p:txBody>
      </p:sp>
    </p:spTree>
    <p:extLst>
      <p:ext uri="{BB962C8B-B14F-4D97-AF65-F5344CB8AC3E}">
        <p14:creationId xmlns:p14="http://schemas.microsoft.com/office/powerpoint/2010/main" val="78783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C92B-A285-5945-931D-7F85D17A3DD0}"/>
              </a:ext>
            </a:extLst>
          </p:cNvPr>
          <p:cNvSpPr>
            <a:spLocks noGrp="1"/>
          </p:cNvSpPr>
          <p:nvPr>
            <p:ph type="title"/>
          </p:nvPr>
        </p:nvSpPr>
        <p:spPr/>
        <p:txBody>
          <a:bodyPr/>
          <a:lstStyle/>
          <a:p>
            <a:r>
              <a:rPr lang="en-IN" dirty="0"/>
              <a:t>Changes in GSTR-3B</a:t>
            </a:r>
          </a:p>
        </p:txBody>
      </p:sp>
      <p:sp>
        <p:nvSpPr>
          <p:cNvPr id="3" name="Content Placeholder 2">
            <a:extLst>
              <a:ext uri="{FF2B5EF4-FFF2-40B4-BE49-F238E27FC236}">
                <a16:creationId xmlns:a16="http://schemas.microsoft.com/office/drawing/2014/main" id="{57A552B8-2096-B954-88ED-8F7B11856145}"/>
              </a:ext>
            </a:extLst>
          </p:cNvPr>
          <p:cNvSpPr>
            <a:spLocks noGrp="1"/>
          </p:cNvSpPr>
          <p:nvPr>
            <p:ph idx="1"/>
          </p:nvPr>
        </p:nvSpPr>
        <p:spPr/>
        <p:txBody>
          <a:bodyPr/>
          <a:lstStyle/>
          <a:p>
            <a:endParaRPr lang="en-IN" dirty="0"/>
          </a:p>
        </p:txBody>
      </p:sp>
      <p:sp>
        <p:nvSpPr>
          <p:cNvPr id="4" name="Footer Placeholder 3">
            <a:extLst>
              <a:ext uri="{FF2B5EF4-FFF2-40B4-BE49-F238E27FC236}">
                <a16:creationId xmlns:a16="http://schemas.microsoft.com/office/drawing/2014/main" id="{35B88F0B-5AC8-E4FF-FF58-1C6A04FCAF2D}"/>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DBCD6E3B-FDA4-32FE-81AA-089A1D06F742}"/>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145</a:t>
            </a:fld>
            <a:endParaRPr lang="en-IN">
              <a:solidFill>
                <a:srgbClr val="514843">
                  <a:lumMod val="75000"/>
                </a:srgbClr>
              </a:solidFill>
              <a:latin typeface="Calibri"/>
            </a:endParaRPr>
          </a:p>
        </p:txBody>
      </p:sp>
      <p:graphicFrame>
        <p:nvGraphicFramePr>
          <p:cNvPr id="6" name="Object 5">
            <a:extLst>
              <a:ext uri="{FF2B5EF4-FFF2-40B4-BE49-F238E27FC236}">
                <a16:creationId xmlns:a16="http://schemas.microsoft.com/office/drawing/2014/main" id="{60698042-976D-AED2-3EFB-A0C0BC8E04A0}"/>
              </a:ext>
            </a:extLst>
          </p:cNvPr>
          <p:cNvGraphicFramePr>
            <a:graphicFrameLocks noChangeAspect="1"/>
          </p:cNvGraphicFramePr>
          <p:nvPr/>
        </p:nvGraphicFramePr>
        <p:xfrm>
          <a:off x="1280161" y="1731645"/>
          <a:ext cx="11351622" cy="6034223"/>
        </p:xfrm>
        <a:graphic>
          <a:graphicData uri="http://schemas.openxmlformats.org/presentationml/2006/ole">
            <mc:AlternateContent xmlns:mc="http://schemas.openxmlformats.org/markup-compatibility/2006">
              <mc:Choice xmlns:v="urn:schemas-microsoft-com:vml" Requires="v">
                <p:oleObj name="Document" r:id="rId2" imgW="6265547" imgH="3969143" progId="Word.Document.12">
                  <p:embed/>
                </p:oleObj>
              </mc:Choice>
              <mc:Fallback>
                <p:oleObj name="Document" r:id="rId2" imgW="6265547" imgH="3969143" progId="Word.Document.12">
                  <p:embed/>
                  <p:pic>
                    <p:nvPicPr>
                      <p:cNvPr id="6" name="Object 5">
                        <a:extLst>
                          <a:ext uri="{FF2B5EF4-FFF2-40B4-BE49-F238E27FC236}">
                            <a16:creationId xmlns:a16="http://schemas.microsoft.com/office/drawing/2014/main" id="{60698042-976D-AED2-3EFB-A0C0BC8E04A0}"/>
                          </a:ext>
                        </a:extLst>
                      </p:cNvPr>
                      <p:cNvPicPr/>
                      <p:nvPr/>
                    </p:nvPicPr>
                    <p:blipFill>
                      <a:blip r:embed="rId3"/>
                      <a:stretch>
                        <a:fillRect/>
                      </a:stretch>
                    </p:blipFill>
                    <p:spPr>
                      <a:xfrm>
                        <a:off x="1280161" y="1731645"/>
                        <a:ext cx="11351622" cy="6034223"/>
                      </a:xfrm>
                      <a:prstGeom prst="rect">
                        <a:avLst/>
                      </a:prstGeom>
                    </p:spPr>
                  </p:pic>
                </p:oleObj>
              </mc:Fallback>
            </mc:AlternateContent>
          </a:graphicData>
        </a:graphic>
      </p:graphicFrame>
    </p:spTree>
    <p:extLst>
      <p:ext uri="{BB962C8B-B14F-4D97-AF65-F5344CB8AC3E}">
        <p14:creationId xmlns:p14="http://schemas.microsoft.com/office/powerpoint/2010/main" val="243368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5801-DE74-BA18-606F-1BC942267E32}"/>
              </a:ext>
            </a:extLst>
          </p:cNvPr>
          <p:cNvSpPr>
            <a:spLocks noGrp="1"/>
          </p:cNvSpPr>
          <p:nvPr>
            <p:ph type="title"/>
          </p:nvPr>
        </p:nvSpPr>
        <p:spPr/>
        <p:txBody>
          <a:bodyPr/>
          <a:lstStyle/>
          <a:p>
            <a:r>
              <a:rPr lang="en-IN" dirty="0"/>
              <a:t>Circulars on Place of Supply</a:t>
            </a:r>
          </a:p>
        </p:txBody>
      </p:sp>
      <p:sp>
        <p:nvSpPr>
          <p:cNvPr id="3" name="Content Placeholder 2">
            <a:extLst>
              <a:ext uri="{FF2B5EF4-FFF2-40B4-BE49-F238E27FC236}">
                <a16:creationId xmlns:a16="http://schemas.microsoft.com/office/drawing/2014/main" id="{50A1D400-B542-B902-B56F-2736500F0289}"/>
              </a:ext>
            </a:extLst>
          </p:cNvPr>
          <p:cNvSpPr>
            <a:spLocks noGrp="1"/>
          </p:cNvSpPr>
          <p:nvPr>
            <p:ph idx="1"/>
          </p:nvPr>
        </p:nvSpPr>
        <p:spPr/>
        <p:txBody>
          <a:bodyPr>
            <a:normAutofit/>
          </a:bodyPr>
          <a:lstStyle/>
          <a:p>
            <a:pPr algn="just"/>
            <a:r>
              <a:rPr lang="pt-BR" b="1" dirty="0"/>
              <a:t>C.B.I. &amp; C. Circular No. 170/02/2022-GST, dated 6-7-2022</a:t>
            </a:r>
          </a:p>
          <a:p>
            <a:pPr algn="just"/>
            <a:r>
              <a:rPr lang="en-US" dirty="0"/>
              <a:t>(F)        ITC not available, on account of limitation of time period as delineated in sub-section (4) of section 16 of the CGST Act or </a:t>
            </a:r>
            <a:r>
              <a:rPr lang="en-US" b="1" dirty="0"/>
              <a:t>where the recipient of an intra-State supply is located in a different State/UT than that of place of supply,</a:t>
            </a:r>
            <a:r>
              <a:rPr lang="en-US" dirty="0"/>
              <a:t> may be reported by the registered person in Table 4D(2). Such details are available in Table 4 of FORM GSTR-2B.</a:t>
            </a:r>
          </a:p>
          <a:p>
            <a:pPr algn="just"/>
            <a:endParaRPr lang="en-US" dirty="0"/>
          </a:p>
          <a:p>
            <a:pPr algn="just"/>
            <a:r>
              <a:rPr lang="en-IN" b="1" dirty="0"/>
              <a:t>Circular 184 /2022 dated 27.12.2022</a:t>
            </a:r>
            <a:endParaRPr lang="en-US" b="1" dirty="0"/>
          </a:p>
          <a:p>
            <a:pPr algn="just"/>
            <a:r>
              <a:rPr lang="en-US" dirty="0"/>
              <a:t>Section 16 of the CGST Act lays down the eligibility and conditions for taking input tax credit whereas, section 17 of the CGST Act provides for apportionment of credit and blocked credits under circumstances specified therein. </a:t>
            </a:r>
            <a:r>
              <a:rPr lang="en-US" b="1" dirty="0"/>
              <a:t>The said provisions of law do not restrict availment of input tax credit by the recipient located in India if the place of supply of the said input service is outside India.</a:t>
            </a:r>
            <a:endParaRPr lang="en-IN" b="1" dirty="0"/>
          </a:p>
        </p:txBody>
      </p:sp>
      <p:sp>
        <p:nvSpPr>
          <p:cNvPr id="4" name="Footer Placeholder 3">
            <a:extLst>
              <a:ext uri="{FF2B5EF4-FFF2-40B4-BE49-F238E27FC236}">
                <a16:creationId xmlns:a16="http://schemas.microsoft.com/office/drawing/2014/main" id="{C8E65088-F469-038F-DD2B-F842484D1358}"/>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64A5DAF5-576A-A153-2FBA-EC77DF6B9970}"/>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146</a:t>
            </a:fld>
            <a:endParaRPr lang="en-IN">
              <a:solidFill>
                <a:srgbClr val="514843">
                  <a:lumMod val="75000"/>
                </a:srgbClr>
              </a:solidFill>
              <a:latin typeface="Calibri"/>
            </a:endParaRPr>
          </a:p>
        </p:txBody>
      </p:sp>
    </p:spTree>
    <p:extLst>
      <p:ext uri="{BB962C8B-B14F-4D97-AF65-F5344CB8AC3E}">
        <p14:creationId xmlns:p14="http://schemas.microsoft.com/office/powerpoint/2010/main" val="259128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3BB99C-20CC-4887-A736-6FAB6E8CBC74}"/>
              </a:ext>
            </a:extLst>
          </p:cNvPr>
          <p:cNvSpPr>
            <a:spLocks noGrp="1"/>
          </p:cNvSpPr>
          <p:nvPr>
            <p:ph type="title"/>
          </p:nvPr>
        </p:nvSpPr>
        <p:spPr>
          <a:xfrm>
            <a:off x="1325880" y="91440"/>
            <a:ext cx="11976818" cy="1316354"/>
          </a:xfrm>
        </p:spPr>
        <p:txBody>
          <a:bodyPr/>
          <a:lstStyle/>
          <a:p>
            <a:r>
              <a:rPr lang="en-US" dirty="0"/>
              <a:t>Reasons why ITC is not shown in Table 8A</a:t>
            </a:r>
          </a:p>
        </p:txBody>
      </p:sp>
      <p:sp>
        <p:nvSpPr>
          <p:cNvPr id="4" name="Footer Placeholder 3">
            <a:extLst>
              <a:ext uri="{FF2B5EF4-FFF2-40B4-BE49-F238E27FC236}">
                <a16:creationId xmlns:a16="http://schemas.microsoft.com/office/drawing/2014/main" id="{8B289CB3-60F6-4A52-9872-A68512815184}"/>
              </a:ext>
            </a:extLst>
          </p:cNvPr>
          <p:cNvSpPr>
            <a:spLocks noGrp="1"/>
          </p:cNvSpPr>
          <p:nvPr>
            <p:ph type="ftr" sz="quarter" idx="11"/>
          </p:nvPr>
        </p:nvSpPr>
        <p:spPr>
          <a:xfrm>
            <a:off x="3521351" y="7627620"/>
            <a:ext cx="7587698" cy="438151"/>
          </a:xfrm>
        </p:spPr>
        <p:txBody>
          <a:bodyPr anchor="ctr">
            <a:normAutofit/>
          </a:bodyPr>
          <a:lstStyle/>
          <a:p>
            <a:pPr defTabSz="1097280">
              <a:spcAft>
                <a:spcPts val="720"/>
              </a:spcAft>
            </a:pPr>
            <a:r>
              <a:rPr lang="en-IN">
                <a:solidFill>
                  <a:srgbClr val="514843">
                    <a:lumMod val="75000"/>
                  </a:srgbClr>
                </a:solidFill>
                <a:latin typeface="Calibri"/>
              </a:rPr>
              <a:t>© Yash Dhadda</a:t>
            </a:r>
            <a:endParaRPr lang="en-US">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0F73E5CC-C881-4B7E-B857-24BB5F20E110}"/>
              </a:ext>
            </a:extLst>
          </p:cNvPr>
          <p:cNvSpPr>
            <a:spLocks noGrp="1"/>
          </p:cNvSpPr>
          <p:nvPr>
            <p:ph type="sldNum" sz="quarter" idx="12"/>
          </p:nvPr>
        </p:nvSpPr>
        <p:spPr>
          <a:xfrm>
            <a:off x="11108138" y="7627622"/>
            <a:ext cx="2194560" cy="438150"/>
          </a:xfrm>
        </p:spPr>
        <p:txBody>
          <a:bodyPr anchor="ctr">
            <a:normAutofit/>
          </a:bodyPr>
          <a:lstStyle/>
          <a:p>
            <a:pPr defTabSz="1097280">
              <a:spcAft>
                <a:spcPts val="720"/>
              </a:spcAft>
            </a:pPr>
            <a:fld id="{0FF54DE5-C571-48E8-A5BC-B369434E2F44}" type="slidenum">
              <a:rPr lang="en-IN">
                <a:solidFill>
                  <a:srgbClr val="514843">
                    <a:lumMod val="75000"/>
                  </a:srgbClr>
                </a:solidFill>
                <a:latin typeface="Calibri"/>
              </a:rPr>
              <a:pPr defTabSz="1097280">
                <a:spcAft>
                  <a:spcPts val="720"/>
                </a:spcAft>
              </a:pPr>
              <a:t>147</a:t>
            </a:fld>
            <a:endParaRPr lang="en-IN">
              <a:solidFill>
                <a:srgbClr val="514843">
                  <a:lumMod val="75000"/>
                </a:srgbClr>
              </a:solidFill>
              <a:latin typeface="Calibri"/>
            </a:endParaRPr>
          </a:p>
        </p:txBody>
      </p:sp>
      <p:pic>
        <p:nvPicPr>
          <p:cNvPr id="14" name="Picture 13">
            <a:extLst>
              <a:ext uri="{FF2B5EF4-FFF2-40B4-BE49-F238E27FC236}">
                <a16:creationId xmlns:a16="http://schemas.microsoft.com/office/drawing/2014/main" id="{DE77F907-EE6A-434E-8560-DBE562CE3813}"/>
              </a:ext>
            </a:extLst>
          </p:cNvPr>
          <p:cNvPicPr>
            <a:picLocks noChangeAspect="1"/>
          </p:cNvPicPr>
          <p:nvPr/>
        </p:nvPicPr>
        <p:blipFill rotWithShape="1">
          <a:blip r:embed="rId2"/>
          <a:srcRect l="11710" t="29478" r="12772" b="9029"/>
          <a:stretch/>
        </p:blipFill>
        <p:spPr>
          <a:xfrm>
            <a:off x="1050459" y="1852852"/>
            <a:ext cx="12657352" cy="5353166"/>
          </a:xfrm>
          <a:prstGeom prst="rect">
            <a:avLst/>
          </a:prstGeom>
          <a:noFill/>
        </p:spPr>
      </p:pic>
    </p:spTree>
    <p:extLst>
      <p:ext uri="{BB962C8B-B14F-4D97-AF65-F5344CB8AC3E}">
        <p14:creationId xmlns:p14="http://schemas.microsoft.com/office/powerpoint/2010/main" val="79836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8DD19-49D3-81D3-F1C6-7851E65CB48A}"/>
              </a:ext>
            </a:extLst>
          </p:cNvPr>
          <p:cNvSpPr>
            <a:spLocks noGrp="1"/>
          </p:cNvSpPr>
          <p:nvPr>
            <p:ph type="title"/>
          </p:nvPr>
        </p:nvSpPr>
        <p:spPr/>
        <p:txBody>
          <a:bodyPr/>
          <a:lstStyle/>
          <a:p>
            <a:r>
              <a:rPr lang="en-US" dirty="0"/>
              <a:t>SECTION 17. Apportionment of tax and settlement of funds. </a:t>
            </a:r>
            <a:endParaRPr lang="en-IN" dirty="0"/>
          </a:p>
        </p:txBody>
      </p:sp>
      <p:sp>
        <p:nvSpPr>
          <p:cNvPr id="3" name="Content Placeholder 2">
            <a:extLst>
              <a:ext uri="{FF2B5EF4-FFF2-40B4-BE49-F238E27FC236}">
                <a16:creationId xmlns:a16="http://schemas.microsoft.com/office/drawing/2014/main" id="{7E8CE71E-E4EB-0C75-7CF8-FB789EE3FD42}"/>
              </a:ext>
            </a:extLst>
          </p:cNvPr>
          <p:cNvSpPr>
            <a:spLocks noGrp="1"/>
          </p:cNvSpPr>
          <p:nvPr>
            <p:ph idx="1"/>
          </p:nvPr>
        </p:nvSpPr>
        <p:spPr/>
        <p:txBody>
          <a:bodyPr/>
          <a:lstStyle/>
          <a:p>
            <a:r>
              <a:rPr lang="en-US" dirty="0"/>
              <a:t>— (1) Out of the integrated tax paid to the Central Government, -</a:t>
            </a:r>
          </a:p>
          <a:p>
            <a:r>
              <a:rPr lang="en-US" dirty="0"/>
              <a:t>(a) in respect of inter-State supply of goods or services or both to an unregistered person or to a registered person paying tax under section 10 of the Central Goods and Services Tax Act;</a:t>
            </a:r>
          </a:p>
          <a:p>
            <a:endParaRPr lang="en-US" dirty="0"/>
          </a:p>
          <a:p>
            <a:r>
              <a:rPr lang="en-US" dirty="0"/>
              <a:t>(b) in respect of inter-State supply of goods or services or both where the registered person is not eligible for input tax credit; </a:t>
            </a:r>
          </a:p>
          <a:p>
            <a:r>
              <a:rPr lang="en-US" dirty="0"/>
              <a:t>the amount of tax calculated at the rate equivalent to the central tax on similar intra-State supply shall be apportioned to the Central Government.</a:t>
            </a:r>
          </a:p>
          <a:p>
            <a:endParaRPr lang="en-US" dirty="0"/>
          </a:p>
          <a:p>
            <a:endParaRPr lang="en-IN" dirty="0"/>
          </a:p>
        </p:txBody>
      </p:sp>
      <p:sp>
        <p:nvSpPr>
          <p:cNvPr id="4" name="Footer Placeholder 3">
            <a:extLst>
              <a:ext uri="{FF2B5EF4-FFF2-40B4-BE49-F238E27FC236}">
                <a16:creationId xmlns:a16="http://schemas.microsoft.com/office/drawing/2014/main" id="{710BE092-4284-A422-646D-8DA45FD66EE3}"/>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1ADC70A9-4FE7-0A8D-390E-280F61E6C41B}"/>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148</a:t>
            </a:fld>
            <a:endParaRPr lang="en-IN">
              <a:solidFill>
                <a:srgbClr val="514843">
                  <a:lumMod val="75000"/>
                </a:srgbClr>
              </a:solidFill>
              <a:latin typeface="Calibri"/>
            </a:endParaRPr>
          </a:p>
        </p:txBody>
      </p:sp>
    </p:spTree>
    <p:extLst>
      <p:ext uri="{BB962C8B-B14F-4D97-AF65-F5344CB8AC3E}">
        <p14:creationId xmlns:p14="http://schemas.microsoft.com/office/powerpoint/2010/main" val="126986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8078" y="624005"/>
            <a:ext cx="14372182" cy="533223"/>
          </a:xfrm>
          <a:prstGeom prst="rect">
            <a:avLst/>
          </a:prstGeom>
        </p:spPr>
        <p:txBody>
          <a:bodyPr vert="horz" wrap="square" lIns="0" tIns="16002" rIns="0" bIns="0" rtlCol="0" anchor="b">
            <a:spAutoFit/>
          </a:bodyPr>
          <a:lstStyle/>
          <a:p>
            <a:pPr marL="15240">
              <a:lnSpc>
                <a:spcPct val="100000"/>
              </a:lnSpc>
              <a:spcBef>
                <a:spcPts val="126"/>
              </a:spcBef>
            </a:pPr>
            <a:r>
              <a:rPr dirty="0"/>
              <a:t>Sec. </a:t>
            </a:r>
            <a:r>
              <a:rPr spc="-12" dirty="0"/>
              <a:t>16(2)(c)</a:t>
            </a:r>
          </a:p>
        </p:txBody>
      </p:sp>
      <p:sp>
        <p:nvSpPr>
          <p:cNvPr id="3" name="object 3"/>
          <p:cNvSpPr txBox="1"/>
          <p:nvPr/>
        </p:nvSpPr>
        <p:spPr>
          <a:xfrm>
            <a:off x="1100327" y="2058923"/>
            <a:ext cx="12364212" cy="3839000"/>
          </a:xfrm>
          <a:prstGeom prst="rect">
            <a:avLst/>
          </a:prstGeom>
        </p:spPr>
        <p:txBody>
          <a:bodyPr vert="horz" wrap="square" lIns="0" tIns="135636" rIns="0" bIns="0" rtlCol="0">
            <a:spAutoFit/>
          </a:bodyPr>
          <a:lstStyle/>
          <a:p>
            <a:pPr marL="289560" indent="-274320">
              <a:spcBef>
                <a:spcPts val="1068"/>
              </a:spcBef>
              <a:buFont typeface="Arial"/>
              <a:buChar char="•"/>
              <a:tabLst>
                <a:tab pos="289560" algn="l"/>
              </a:tabLst>
            </a:pPr>
            <a:r>
              <a:rPr sz="2160" b="1" dirty="0">
                <a:latin typeface="Calibri"/>
                <a:cs typeface="Calibri"/>
              </a:rPr>
              <a:t>National</a:t>
            </a:r>
            <a:r>
              <a:rPr sz="2160" b="1" spc="-102" dirty="0">
                <a:latin typeface="Calibri"/>
                <a:cs typeface="Calibri"/>
              </a:rPr>
              <a:t> </a:t>
            </a:r>
            <a:r>
              <a:rPr sz="2160" b="1" dirty="0">
                <a:latin typeface="Calibri"/>
                <a:cs typeface="Calibri"/>
              </a:rPr>
              <a:t>Plasto</a:t>
            </a:r>
            <a:r>
              <a:rPr sz="2160" b="1" spc="-48" dirty="0">
                <a:latin typeface="Calibri"/>
                <a:cs typeface="Calibri"/>
              </a:rPr>
              <a:t> </a:t>
            </a:r>
            <a:r>
              <a:rPr sz="2160" b="1" dirty="0">
                <a:latin typeface="Calibri"/>
                <a:cs typeface="Calibri"/>
              </a:rPr>
              <a:t>Moulding</a:t>
            </a:r>
            <a:r>
              <a:rPr sz="2160" b="1" spc="-72" dirty="0">
                <a:latin typeface="Calibri"/>
                <a:cs typeface="Calibri"/>
              </a:rPr>
              <a:t> </a:t>
            </a:r>
            <a:r>
              <a:rPr sz="2160" b="1" spc="-96" dirty="0">
                <a:latin typeface="Calibri"/>
                <a:cs typeface="Calibri"/>
              </a:rPr>
              <a:t>V.</a:t>
            </a:r>
            <a:r>
              <a:rPr sz="2160" b="1" spc="-30" dirty="0">
                <a:latin typeface="Calibri"/>
                <a:cs typeface="Calibri"/>
              </a:rPr>
              <a:t> </a:t>
            </a:r>
            <a:r>
              <a:rPr sz="2160" b="1" dirty="0">
                <a:latin typeface="Calibri"/>
                <a:cs typeface="Calibri"/>
              </a:rPr>
              <a:t>State</a:t>
            </a:r>
            <a:r>
              <a:rPr sz="2160" b="1" spc="-48" dirty="0">
                <a:latin typeface="Calibri"/>
                <a:cs typeface="Calibri"/>
              </a:rPr>
              <a:t> </a:t>
            </a:r>
            <a:r>
              <a:rPr sz="2160" b="1" dirty="0">
                <a:latin typeface="Calibri"/>
                <a:cs typeface="Calibri"/>
              </a:rPr>
              <a:t>of</a:t>
            </a:r>
            <a:r>
              <a:rPr sz="2160" b="1" spc="-42" dirty="0">
                <a:latin typeface="Calibri"/>
                <a:cs typeface="Calibri"/>
              </a:rPr>
              <a:t> </a:t>
            </a:r>
            <a:r>
              <a:rPr sz="2160" b="1" dirty="0">
                <a:latin typeface="Calibri"/>
                <a:cs typeface="Calibri"/>
              </a:rPr>
              <a:t>Assam</a:t>
            </a:r>
            <a:r>
              <a:rPr sz="2160" b="1" spc="-30" dirty="0">
                <a:latin typeface="Calibri"/>
                <a:cs typeface="Calibri"/>
              </a:rPr>
              <a:t> </a:t>
            </a:r>
            <a:r>
              <a:rPr sz="2160" b="1" dirty="0">
                <a:latin typeface="Calibri"/>
                <a:cs typeface="Calibri"/>
              </a:rPr>
              <a:t>(2024)</a:t>
            </a:r>
            <a:r>
              <a:rPr sz="2160" b="1" spc="-36" dirty="0">
                <a:latin typeface="Calibri"/>
                <a:cs typeface="Calibri"/>
              </a:rPr>
              <a:t> </a:t>
            </a:r>
            <a:r>
              <a:rPr sz="2160" b="1" dirty="0">
                <a:latin typeface="Calibri"/>
                <a:cs typeface="Calibri"/>
              </a:rPr>
              <a:t>21</a:t>
            </a:r>
            <a:r>
              <a:rPr sz="2160" b="1" spc="-24" dirty="0">
                <a:latin typeface="Calibri"/>
                <a:cs typeface="Calibri"/>
              </a:rPr>
              <a:t> </a:t>
            </a:r>
            <a:r>
              <a:rPr sz="2160" b="1" dirty="0">
                <a:latin typeface="Calibri"/>
                <a:cs typeface="Calibri"/>
              </a:rPr>
              <a:t>Centax</a:t>
            </a:r>
            <a:r>
              <a:rPr sz="2160" b="1" spc="-78" dirty="0">
                <a:latin typeface="Calibri"/>
                <a:cs typeface="Calibri"/>
              </a:rPr>
              <a:t> </a:t>
            </a:r>
            <a:r>
              <a:rPr sz="2160" b="1" dirty="0">
                <a:latin typeface="Calibri"/>
                <a:cs typeface="Calibri"/>
              </a:rPr>
              <a:t>182</a:t>
            </a:r>
            <a:r>
              <a:rPr sz="2160" b="1" spc="-30" dirty="0">
                <a:latin typeface="Calibri"/>
                <a:cs typeface="Calibri"/>
              </a:rPr>
              <a:t> </a:t>
            </a:r>
            <a:r>
              <a:rPr sz="2160" b="1" spc="-12" dirty="0">
                <a:latin typeface="Calibri"/>
                <a:cs typeface="Calibri"/>
              </a:rPr>
              <a:t>(Gau.)</a:t>
            </a:r>
            <a:endParaRPr sz="2160">
              <a:latin typeface="Calibri"/>
              <a:cs typeface="Calibri"/>
            </a:endParaRPr>
          </a:p>
          <a:p>
            <a:pPr marL="289560" indent="-274320">
              <a:spcBef>
                <a:spcPts val="954"/>
              </a:spcBef>
              <a:buFont typeface="Arial"/>
              <a:buChar char="•"/>
              <a:tabLst>
                <a:tab pos="289560" algn="l"/>
              </a:tabLst>
            </a:pPr>
            <a:r>
              <a:rPr sz="2160" b="1" u="sng" dirty="0">
                <a:uFill>
                  <a:solidFill>
                    <a:srgbClr val="000000"/>
                  </a:solidFill>
                </a:uFill>
                <a:latin typeface="Calibri"/>
                <a:cs typeface="Calibri"/>
              </a:rPr>
              <a:t>Issue</a:t>
            </a:r>
            <a:r>
              <a:rPr sz="2160" b="1" u="sng" spc="-30" dirty="0">
                <a:uFill>
                  <a:solidFill>
                    <a:srgbClr val="000000"/>
                  </a:solidFill>
                </a:uFill>
                <a:latin typeface="Calibri"/>
                <a:cs typeface="Calibri"/>
              </a:rPr>
              <a:t> </a:t>
            </a:r>
            <a:r>
              <a:rPr sz="2160" b="1" u="sng" spc="-12" dirty="0">
                <a:uFill>
                  <a:solidFill>
                    <a:srgbClr val="000000"/>
                  </a:solidFill>
                </a:uFill>
                <a:latin typeface="Calibri"/>
                <a:cs typeface="Calibri"/>
              </a:rPr>
              <a:t>involved</a:t>
            </a:r>
            <a:endParaRPr sz="2160">
              <a:latin typeface="Calibri"/>
              <a:cs typeface="Calibri"/>
            </a:endParaRPr>
          </a:p>
          <a:p>
            <a:pPr marL="838200" lvl="1" indent="-274320">
              <a:lnSpc>
                <a:spcPts val="2466"/>
              </a:lnSpc>
              <a:spcBef>
                <a:spcPts val="330"/>
              </a:spcBef>
              <a:buFont typeface="Arial"/>
              <a:buChar char="•"/>
              <a:tabLst>
                <a:tab pos="838200" algn="l"/>
              </a:tabLst>
            </a:pPr>
            <a:r>
              <a:rPr sz="2160" dirty="0">
                <a:latin typeface="Calibri"/>
                <a:cs typeface="Calibri"/>
              </a:rPr>
              <a:t>Denial</a:t>
            </a:r>
            <a:r>
              <a:rPr sz="2160" spc="-30" dirty="0">
                <a:latin typeface="Calibri"/>
                <a:cs typeface="Calibri"/>
              </a:rPr>
              <a:t> </a:t>
            </a:r>
            <a:r>
              <a:rPr sz="2160" dirty="0">
                <a:latin typeface="Calibri"/>
                <a:cs typeface="Calibri"/>
              </a:rPr>
              <a:t>of</a:t>
            </a:r>
            <a:r>
              <a:rPr sz="2160" spc="-48" dirty="0">
                <a:latin typeface="Calibri"/>
                <a:cs typeface="Calibri"/>
              </a:rPr>
              <a:t> </a:t>
            </a:r>
            <a:r>
              <a:rPr sz="2160" dirty="0">
                <a:latin typeface="Calibri"/>
                <a:cs typeface="Calibri"/>
              </a:rPr>
              <a:t>the</a:t>
            </a:r>
            <a:r>
              <a:rPr sz="2160" spc="-36" dirty="0">
                <a:latin typeface="Calibri"/>
                <a:cs typeface="Calibri"/>
              </a:rPr>
              <a:t> </a:t>
            </a:r>
            <a:r>
              <a:rPr sz="2160" dirty="0">
                <a:latin typeface="Calibri"/>
                <a:cs typeface="Calibri"/>
              </a:rPr>
              <a:t>ITC</a:t>
            </a:r>
            <a:r>
              <a:rPr sz="2160" spc="-42" dirty="0">
                <a:latin typeface="Calibri"/>
                <a:cs typeface="Calibri"/>
              </a:rPr>
              <a:t> </a:t>
            </a:r>
            <a:r>
              <a:rPr sz="2160" dirty="0">
                <a:latin typeface="Calibri"/>
                <a:cs typeface="Calibri"/>
              </a:rPr>
              <a:t>on</a:t>
            </a:r>
            <a:r>
              <a:rPr sz="2160" spc="-42" dirty="0">
                <a:latin typeface="Calibri"/>
                <a:cs typeface="Calibri"/>
              </a:rPr>
              <a:t> </a:t>
            </a:r>
            <a:r>
              <a:rPr sz="2160" spc="-12" dirty="0">
                <a:latin typeface="Calibri"/>
                <a:cs typeface="Calibri"/>
              </a:rPr>
              <a:t>non-payment</a:t>
            </a:r>
            <a:r>
              <a:rPr sz="2160" spc="-36" dirty="0">
                <a:latin typeface="Calibri"/>
                <a:cs typeface="Calibri"/>
              </a:rPr>
              <a:t> </a:t>
            </a:r>
            <a:r>
              <a:rPr sz="2160" dirty="0">
                <a:latin typeface="Calibri"/>
                <a:cs typeface="Calibri"/>
              </a:rPr>
              <a:t>of</a:t>
            </a:r>
            <a:r>
              <a:rPr sz="2160" spc="-42" dirty="0">
                <a:latin typeface="Calibri"/>
                <a:cs typeface="Calibri"/>
              </a:rPr>
              <a:t> </a:t>
            </a:r>
            <a:r>
              <a:rPr sz="2160" dirty="0">
                <a:latin typeface="Calibri"/>
                <a:cs typeface="Calibri"/>
              </a:rPr>
              <a:t>tax</a:t>
            </a:r>
            <a:r>
              <a:rPr sz="2160" spc="-54" dirty="0">
                <a:latin typeface="Calibri"/>
                <a:cs typeface="Calibri"/>
              </a:rPr>
              <a:t> </a:t>
            </a:r>
            <a:r>
              <a:rPr sz="2160" dirty="0">
                <a:latin typeface="Calibri"/>
                <a:cs typeface="Calibri"/>
              </a:rPr>
              <a:t>by</a:t>
            </a:r>
            <a:r>
              <a:rPr sz="2160" spc="-42" dirty="0">
                <a:latin typeface="Calibri"/>
                <a:cs typeface="Calibri"/>
              </a:rPr>
              <a:t> </a:t>
            </a:r>
            <a:r>
              <a:rPr sz="2160" dirty="0">
                <a:latin typeface="Calibri"/>
                <a:cs typeface="Calibri"/>
              </a:rPr>
              <a:t>the</a:t>
            </a:r>
            <a:r>
              <a:rPr sz="2160" spc="-36" dirty="0">
                <a:latin typeface="Calibri"/>
                <a:cs typeface="Calibri"/>
              </a:rPr>
              <a:t> </a:t>
            </a:r>
            <a:r>
              <a:rPr sz="2160" dirty="0">
                <a:latin typeface="Calibri"/>
                <a:cs typeface="Calibri"/>
              </a:rPr>
              <a:t>supplier</a:t>
            </a:r>
            <a:r>
              <a:rPr sz="2160" spc="-36" dirty="0">
                <a:latin typeface="Calibri"/>
                <a:cs typeface="Calibri"/>
              </a:rPr>
              <a:t> </a:t>
            </a:r>
            <a:r>
              <a:rPr sz="2160" dirty="0">
                <a:latin typeface="Calibri"/>
                <a:cs typeface="Calibri"/>
              </a:rPr>
              <a:t>when</a:t>
            </a:r>
            <a:r>
              <a:rPr sz="2160" spc="-30" dirty="0">
                <a:latin typeface="Calibri"/>
                <a:cs typeface="Calibri"/>
              </a:rPr>
              <a:t> </a:t>
            </a:r>
            <a:r>
              <a:rPr sz="2160" dirty="0">
                <a:latin typeface="Calibri"/>
                <a:cs typeface="Calibri"/>
              </a:rPr>
              <a:t>the</a:t>
            </a:r>
            <a:r>
              <a:rPr sz="2160" spc="-42" dirty="0">
                <a:latin typeface="Calibri"/>
                <a:cs typeface="Calibri"/>
              </a:rPr>
              <a:t> </a:t>
            </a:r>
            <a:r>
              <a:rPr sz="2160" dirty="0">
                <a:latin typeface="Calibri"/>
                <a:cs typeface="Calibri"/>
              </a:rPr>
              <a:t>genuineness</a:t>
            </a:r>
            <a:r>
              <a:rPr sz="2160" spc="-30" dirty="0">
                <a:latin typeface="Calibri"/>
                <a:cs typeface="Calibri"/>
              </a:rPr>
              <a:t> </a:t>
            </a:r>
            <a:r>
              <a:rPr sz="2160" dirty="0">
                <a:latin typeface="Calibri"/>
                <a:cs typeface="Calibri"/>
              </a:rPr>
              <a:t>of</a:t>
            </a:r>
            <a:r>
              <a:rPr sz="2160" spc="-42" dirty="0">
                <a:latin typeface="Calibri"/>
                <a:cs typeface="Calibri"/>
              </a:rPr>
              <a:t> </a:t>
            </a:r>
            <a:r>
              <a:rPr sz="2160" dirty="0">
                <a:latin typeface="Calibri"/>
                <a:cs typeface="Calibri"/>
              </a:rPr>
              <a:t>the</a:t>
            </a:r>
            <a:r>
              <a:rPr sz="2160" spc="-36" dirty="0">
                <a:latin typeface="Calibri"/>
                <a:cs typeface="Calibri"/>
              </a:rPr>
              <a:t> </a:t>
            </a:r>
            <a:r>
              <a:rPr sz="2160" dirty="0">
                <a:latin typeface="Calibri"/>
                <a:cs typeface="Calibri"/>
              </a:rPr>
              <a:t>transaction</a:t>
            </a:r>
            <a:r>
              <a:rPr sz="2160" spc="-36" dirty="0">
                <a:latin typeface="Calibri"/>
                <a:cs typeface="Calibri"/>
              </a:rPr>
              <a:t> </a:t>
            </a:r>
            <a:r>
              <a:rPr sz="2160" dirty="0">
                <a:latin typeface="Calibri"/>
                <a:cs typeface="Calibri"/>
              </a:rPr>
              <a:t>is</a:t>
            </a:r>
            <a:r>
              <a:rPr sz="2160" spc="-42" dirty="0">
                <a:latin typeface="Calibri"/>
                <a:cs typeface="Calibri"/>
              </a:rPr>
              <a:t> </a:t>
            </a:r>
            <a:r>
              <a:rPr sz="2160" spc="-30" dirty="0">
                <a:latin typeface="Calibri"/>
                <a:cs typeface="Calibri"/>
              </a:rPr>
              <a:t>not</a:t>
            </a:r>
            <a:endParaRPr sz="2160">
              <a:latin typeface="Calibri"/>
              <a:cs typeface="Calibri"/>
            </a:endParaRPr>
          </a:p>
          <a:p>
            <a:pPr marL="838200">
              <a:lnSpc>
                <a:spcPts val="2466"/>
              </a:lnSpc>
            </a:pPr>
            <a:r>
              <a:rPr sz="2160" spc="-12" dirty="0">
                <a:latin typeface="Calibri"/>
                <a:cs typeface="Calibri"/>
              </a:rPr>
              <a:t>questioned</a:t>
            </a:r>
            <a:endParaRPr sz="2160">
              <a:latin typeface="Calibri"/>
              <a:cs typeface="Calibri"/>
            </a:endParaRPr>
          </a:p>
          <a:p>
            <a:pPr marL="289560" indent="-274320">
              <a:spcBef>
                <a:spcPts val="948"/>
              </a:spcBef>
              <a:buFont typeface="Arial"/>
              <a:buChar char="•"/>
              <a:tabLst>
                <a:tab pos="289560" algn="l"/>
              </a:tabLst>
            </a:pPr>
            <a:r>
              <a:rPr sz="2160" b="1" u="sng" spc="-24" dirty="0">
                <a:uFill>
                  <a:solidFill>
                    <a:srgbClr val="000000"/>
                  </a:solidFill>
                </a:uFill>
                <a:latin typeface="Calibri"/>
                <a:cs typeface="Calibri"/>
              </a:rPr>
              <a:t>Held</a:t>
            </a:r>
            <a:endParaRPr sz="2160">
              <a:latin typeface="Calibri"/>
              <a:cs typeface="Calibri"/>
            </a:endParaRPr>
          </a:p>
          <a:p>
            <a:pPr marL="838200" marR="6096" lvl="1" indent="-274320">
              <a:lnSpc>
                <a:spcPts val="2327"/>
              </a:lnSpc>
              <a:spcBef>
                <a:spcPts val="630"/>
              </a:spcBef>
              <a:buFont typeface="Arial"/>
              <a:buChar char="•"/>
              <a:tabLst>
                <a:tab pos="838200" algn="l"/>
              </a:tabLst>
            </a:pPr>
            <a:r>
              <a:rPr sz="2160" dirty="0">
                <a:latin typeface="Calibri"/>
                <a:cs typeface="Calibri"/>
              </a:rPr>
              <a:t>ITC</a:t>
            </a:r>
            <a:r>
              <a:rPr sz="2160" spc="-42" dirty="0">
                <a:latin typeface="Calibri"/>
                <a:cs typeface="Calibri"/>
              </a:rPr>
              <a:t> </a:t>
            </a:r>
            <a:r>
              <a:rPr sz="2160" dirty="0">
                <a:latin typeface="Calibri"/>
                <a:cs typeface="Calibri"/>
              </a:rPr>
              <a:t>cannot</a:t>
            </a:r>
            <a:r>
              <a:rPr sz="2160" spc="-30" dirty="0">
                <a:latin typeface="Calibri"/>
                <a:cs typeface="Calibri"/>
              </a:rPr>
              <a:t> </a:t>
            </a:r>
            <a:r>
              <a:rPr sz="2160" dirty="0">
                <a:latin typeface="Calibri"/>
                <a:cs typeface="Calibri"/>
              </a:rPr>
              <a:t>be</a:t>
            </a:r>
            <a:r>
              <a:rPr sz="2160" spc="-36" dirty="0">
                <a:latin typeface="Calibri"/>
                <a:cs typeface="Calibri"/>
              </a:rPr>
              <a:t> </a:t>
            </a:r>
            <a:r>
              <a:rPr sz="2160" dirty="0">
                <a:latin typeface="Calibri"/>
                <a:cs typeface="Calibri"/>
              </a:rPr>
              <a:t>denied</a:t>
            </a:r>
            <a:r>
              <a:rPr sz="2160" spc="-6" dirty="0">
                <a:latin typeface="Calibri"/>
                <a:cs typeface="Calibri"/>
              </a:rPr>
              <a:t> </a:t>
            </a:r>
            <a:r>
              <a:rPr sz="2160" dirty="0">
                <a:latin typeface="Calibri"/>
                <a:cs typeface="Calibri"/>
              </a:rPr>
              <a:t>when</a:t>
            </a:r>
            <a:r>
              <a:rPr sz="2160" spc="-18" dirty="0">
                <a:latin typeface="Calibri"/>
                <a:cs typeface="Calibri"/>
              </a:rPr>
              <a:t> </a:t>
            </a:r>
            <a:r>
              <a:rPr sz="2160" dirty="0">
                <a:latin typeface="Calibri"/>
                <a:cs typeface="Calibri"/>
              </a:rPr>
              <a:t>the</a:t>
            </a:r>
            <a:r>
              <a:rPr sz="2160" spc="-36" dirty="0">
                <a:latin typeface="Calibri"/>
                <a:cs typeface="Calibri"/>
              </a:rPr>
              <a:t> </a:t>
            </a:r>
            <a:r>
              <a:rPr sz="2160" spc="-12" dirty="0">
                <a:latin typeface="Calibri"/>
                <a:cs typeface="Calibri"/>
              </a:rPr>
              <a:t>genuineness</a:t>
            </a:r>
            <a:r>
              <a:rPr sz="2160" spc="-30" dirty="0">
                <a:latin typeface="Calibri"/>
                <a:cs typeface="Calibri"/>
              </a:rPr>
              <a:t> </a:t>
            </a:r>
            <a:r>
              <a:rPr sz="2160" dirty="0">
                <a:latin typeface="Calibri"/>
                <a:cs typeface="Calibri"/>
              </a:rPr>
              <a:t>of</a:t>
            </a:r>
            <a:r>
              <a:rPr sz="2160" spc="-36" dirty="0">
                <a:latin typeface="Calibri"/>
                <a:cs typeface="Calibri"/>
              </a:rPr>
              <a:t> </a:t>
            </a:r>
            <a:r>
              <a:rPr sz="2160" dirty="0">
                <a:latin typeface="Calibri"/>
                <a:cs typeface="Calibri"/>
              </a:rPr>
              <a:t>the</a:t>
            </a:r>
            <a:r>
              <a:rPr sz="2160" spc="-18" dirty="0">
                <a:latin typeface="Calibri"/>
                <a:cs typeface="Calibri"/>
              </a:rPr>
              <a:t> </a:t>
            </a:r>
            <a:r>
              <a:rPr sz="2160" dirty="0">
                <a:latin typeface="Calibri"/>
                <a:cs typeface="Calibri"/>
              </a:rPr>
              <a:t>transaction</a:t>
            </a:r>
            <a:r>
              <a:rPr sz="2160" spc="-48" dirty="0">
                <a:latin typeface="Calibri"/>
                <a:cs typeface="Calibri"/>
              </a:rPr>
              <a:t> </a:t>
            </a:r>
            <a:r>
              <a:rPr sz="2160" dirty="0">
                <a:latin typeface="Calibri"/>
                <a:cs typeface="Calibri"/>
              </a:rPr>
              <a:t>is</a:t>
            </a:r>
            <a:r>
              <a:rPr sz="2160" spc="-36" dirty="0">
                <a:latin typeface="Calibri"/>
                <a:cs typeface="Calibri"/>
              </a:rPr>
              <a:t> </a:t>
            </a:r>
            <a:r>
              <a:rPr sz="2160" dirty="0">
                <a:latin typeface="Calibri"/>
                <a:cs typeface="Calibri"/>
              </a:rPr>
              <a:t>not</a:t>
            </a:r>
            <a:r>
              <a:rPr sz="2160" spc="-24" dirty="0">
                <a:latin typeface="Calibri"/>
                <a:cs typeface="Calibri"/>
              </a:rPr>
              <a:t> </a:t>
            </a:r>
            <a:r>
              <a:rPr sz="2160" spc="-12" dirty="0">
                <a:latin typeface="Calibri"/>
                <a:cs typeface="Calibri"/>
              </a:rPr>
              <a:t>questioned.</a:t>
            </a:r>
            <a:r>
              <a:rPr sz="2160" spc="-42" dirty="0">
                <a:latin typeface="Calibri"/>
                <a:cs typeface="Calibri"/>
              </a:rPr>
              <a:t> </a:t>
            </a:r>
            <a:r>
              <a:rPr sz="2160" spc="-12" dirty="0">
                <a:latin typeface="Calibri"/>
                <a:cs typeface="Calibri"/>
              </a:rPr>
              <a:t>Department</a:t>
            </a:r>
            <a:r>
              <a:rPr sz="2160" spc="-30" dirty="0">
                <a:latin typeface="Calibri"/>
                <a:cs typeface="Calibri"/>
              </a:rPr>
              <a:t> </a:t>
            </a:r>
            <a:r>
              <a:rPr sz="2160" dirty="0">
                <a:latin typeface="Calibri"/>
                <a:cs typeface="Calibri"/>
              </a:rPr>
              <a:t>is</a:t>
            </a:r>
            <a:r>
              <a:rPr sz="2160" spc="-42" dirty="0">
                <a:latin typeface="Calibri"/>
                <a:cs typeface="Calibri"/>
              </a:rPr>
              <a:t> </a:t>
            </a:r>
            <a:r>
              <a:rPr sz="2160" dirty="0">
                <a:latin typeface="Calibri"/>
                <a:cs typeface="Calibri"/>
              </a:rPr>
              <a:t>free</a:t>
            </a:r>
            <a:r>
              <a:rPr sz="2160" spc="-18" dirty="0">
                <a:latin typeface="Calibri"/>
                <a:cs typeface="Calibri"/>
              </a:rPr>
              <a:t> </a:t>
            </a:r>
            <a:r>
              <a:rPr sz="2160" spc="-30" dirty="0">
                <a:latin typeface="Calibri"/>
                <a:cs typeface="Calibri"/>
              </a:rPr>
              <a:t>to </a:t>
            </a:r>
            <a:r>
              <a:rPr sz="2160" dirty="0">
                <a:latin typeface="Calibri"/>
                <a:cs typeface="Calibri"/>
              </a:rPr>
              <a:t>act</a:t>
            </a:r>
            <a:r>
              <a:rPr sz="2160" spc="-54" dirty="0">
                <a:latin typeface="Calibri"/>
                <a:cs typeface="Calibri"/>
              </a:rPr>
              <a:t> </a:t>
            </a:r>
            <a:r>
              <a:rPr sz="2160" dirty="0">
                <a:latin typeface="Calibri"/>
                <a:cs typeface="Calibri"/>
              </a:rPr>
              <a:t>in</a:t>
            </a:r>
            <a:r>
              <a:rPr sz="2160" spc="-30" dirty="0">
                <a:latin typeface="Calibri"/>
                <a:cs typeface="Calibri"/>
              </a:rPr>
              <a:t> </a:t>
            </a:r>
            <a:r>
              <a:rPr sz="2160" dirty="0">
                <a:latin typeface="Calibri"/>
                <a:cs typeface="Calibri"/>
              </a:rPr>
              <a:t>those</a:t>
            </a:r>
            <a:r>
              <a:rPr sz="2160" spc="-36" dirty="0">
                <a:latin typeface="Calibri"/>
                <a:cs typeface="Calibri"/>
              </a:rPr>
              <a:t> </a:t>
            </a:r>
            <a:r>
              <a:rPr sz="2160" dirty="0">
                <a:latin typeface="Calibri"/>
                <a:cs typeface="Calibri"/>
              </a:rPr>
              <a:t>cases,</a:t>
            </a:r>
            <a:r>
              <a:rPr sz="2160" spc="-66" dirty="0">
                <a:latin typeface="Calibri"/>
                <a:cs typeface="Calibri"/>
              </a:rPr>
              <a:t> </a:t>
            </a:r>
            <a:r>
              <a:rPr sz="2160" dirty="0">
                <a:latin typeface="Calibri"/>
                <a:cs typeface="Calibri"/>
              </a:rPr>
              <a:t>where</a:t>
            </a:r>
            <a:r>
              <a:rPr sz="2160" spc="-24" dirty="0">
                <a:latin typeface="Calibri"/>
                <a:cs typeface="Calibri"/>
              </a:rPr>
              <a:t> </a:t>
            </a:r>
            <a:r>
              <a:rPr sz="2160" dirty="0">
                <a:latin typeface="Calibri"/>
                <a:cs typeface="Calibri"/>
              </a:rPr>
              <a:t>the</a:t>
            </a:r>
            <a:r>
              <a:rPr sz="2160" spc="-24" dirty="0">
                <a:latin typeface="Calibri"/>
                <a:cs typeface="Calibri"/>
              </a:rPr>
              <a:t> </a:t>
            </a:r>
            <a:r>
              <a:rPr sz="2160" spc="-12" dirty="0">
                <a:latin typeface="Calibri"/>
                <a:cs typeface="Calibri"/>
              </a:rPr>
              <a:t>purchase</a:t>
            </a:r>
            <a:r>
              <a:rPr sz="2160" spc="-42" dirty="0">
                <a:latin typeface="Calibri"/>
                <a:cs typeface="Calibri"/>
              </a:rPr>
              <a:t> </a:t>
            </a:r>
            <a:r>
              <a:rPr sz="2160" spc="-12" dirty="0">
                <a:latin typeface="Calibri"/>
                <a:cs typeface="Calibri"/>
              </a:rPr>
              <a:t>transactions</a:t>
            </a:r>
            <a:r>
              <a:rPr sz="2160" spc="-24" dirty="0">
                <a:latin typeface="Calibri"/>
                <a:cs typeface="Calibri"/>
              </a:rPr>
              <a:t> </a:t>
            </a:r>
            <a:r>
              <a:rPr sz="2160" dirty="0">
                <a:latin typeface="Calibri"/>
                <a:cs typeface="Calibri"/>
              </a:rPr>
              <a:t>are</a:t>
            </a:r>
            <a:r>
              <a:rPr sz="2160" spc="-42" dirty="0">
                <a:latin typeface="Calibri"/>
                <a:cs typeface="Calibri"/>
              </a:rPr>
              <a:t> </a:t>
            </a:r>
            <a:r>
              <a:rPr sz="2160" dirty="0">
                <a:latin typeface="Calibri"/>
                <a:cs typeface="Calibri"/>
              </a:rPr>
              <a:t>not</a:t>
            </a:r>
            <a:r>
              <a:rPr sz="2160" spc="-6" dirty="0">
                <a:latin typeface="Calibri"/>
                <a:cs typeface="Calibri"/>
              </a:rPr>
              <a:t> </a:t>
            </a:r>
            <a:r>
              <a:rPr sz="2160" dirty="0">
                <a:latin typeface="Calibri"/>
                <a:cs typeface="Calibri"/>
              </a:rPr>
              <a:t>bona</a:t>
            </a:r>
            <a:r>
              <a:rPr sz="2160" spc="-24" dirty="0">
                <a:latin typeface="Calibri"/>
                <a:cs typeface="Calibri"/>
              </a:rPr>
              <a:t> </a:t>
            </a:r>
            <a:r>
              <a:rPr sz="2160" dirty="0">
                <a:latin typeface="Calibri"/>
                <a:cs typeface="Calibri"/>
              </a:rPr>
              <a:t>fide,</a:t>
            </a:r>
            <a:r>
              <a:rPr sz="2160" spc="-30" dirty="0">
                <a:latin typeface="Calibri"/>
                <a:cs typeface="Calibri"/>
              </a:rPr>
              <a:t> </a:t>
            </a:r>
            <a:r>
              <a:rPr sz="2160" dirty="0">
                <a:latin typeface="Calibri"/>
                <a:cs typeface="Calibri"/>
              </a:rPr>
              <a:t>in</a:t>
            </a:r>
            <a:r>
              <a:rPr sz="2160" spc="-30" dirty="0">
                <a:latin typeface="Calibri"/>
                <a:cs typeface="Calibri"/>
              </a:rPr>
              <a:t> </a:t>
            </a:r>
            <a:r>
              <a:rPr sz="2160" dirty="0">
                <a:latin typeface="Calibri"/>
                <a:cs typeface="Calibri"/>
              </a:rPr>
              <a:t>accordance</a:t>
            </a:r>
            <a:r>
              <a:rPr sz="2160" spc="-12" dirty="0">
                <a:latin typeface="Calibri"/>
                <a:cs typeface="Calibri"/>
              </a:rPr>
              <a:t> </a:t>
            </a:r>
            <a:r>
              <a:rPr sz="2160" dirty="0">
                <a:latin typeface="Calibri"/>
                <a:cs typeface="Calibri"/>
              </a:rPr>
              <a:t>with</a:t>
            </a:r>
            <a:r>
              <a:rPr sz="2160" spc="-24" dirty="0">
                <a:latin typeface="Calibri"/>
                <a:cs typeface="Calibri"/>
              </a:rPr>
              <a:t> law.</a:t>
            </a:r>
            <a:endParaRPr sz="2160">
              <a:latin typeface="Calibri"/>
              <a:cs typeface="Calibri"/>
            </a:endParaRPr>
          </a:p>
          <a:p>
            <a:pPr marL="289560" indent="-274320">
              <a:spcBef>
                <a:spcPts val="924"/>
              </a:spcBef>
              <a:buFont typeface="Arial"/>
              <a:buChar char="•"/>
              <a:tabLst>
                <a:tab pos="289560" algn="l"/>
              </a:tabLst>
            </a:pPr>
            <a:r>
              <a:rPr sz="2160" b="1" u="sng" dirty="0">
                <a:uFill>
                  <a:solidFill>
                    <a:srgbClr val="000000"/>
                  </a:solidFill>
                </a:uFill>
                <a:latin typeface="Calibri"/>
                <a:cs typeface="Calibri"/>
              </a:rPr>
              <a:t>Other</a:t>
            </a:r>
            <a:r>
              <a:rPr sz="2160" b="1" u="sng" spc="-48" dirty="0">
                <a:uFill>
                  <a:solidFill>
                    <a:srgbClr val="000000"/>
                  </a:solidFill>
                </a:uFill>
                <a:latin typeface="Calibri"/>
                <a:cs typeface="Calibri"/>
              </a:rPr>
              <a:t> </a:t>
            </a:r>
            <a:r>
              <a:rPr sz="2160" b="1" u="sng" spc="-12" dirty="0">
                <a:uFill>
                  <a:solidFill>
                    <a:srgbClr val="000000"/>
                  </a:solidFill>
                </a:uFill>
                <a:latin typeface="Calibri"/>
                <a:cs typeface="Calibri"/>
              </a:rPr>
              <a:t>relevant</a:t>
            </a:r>
            <a:r>
              <a:rPr sz="2160" b="1" u="sng" spc="-54" dirty="0">
                <a:uFill>
                  <a:solidFill>
                    <a:srgbClr val="000000"/>
                  </a:solidFill>
                </a:uFill>
                <a:latin typeface="Calibri"/>
                <a:cs typeface="Calibri"/>
              </a:rPr>
              <a:t> </a:t>
            </a:r>
            <a:r>
              <a:rPr sz="2160" b="1" u="sng" spc="-12" dirty="0">
                <a:uFill>
                  <a:solidFill>
                    <a:srgbClr val="000000"/>
                  </a:solidFill>
                </a:uFill>
                <a:latin typeface="Calibri"/>
                <a:cs typeface="Calibri"/>
              </a:rPr>
              <a:t>decisions</a:t>
            </a:r>
            <a:endParaRPr sz="2160">
              <a:latin typeface="Calibri"/>
              <a:cs typeface="Calibri"/>
            </a:endParaRPr>
          </a:p>
          <a:p>
            <a:pPr marL="838200" marR="1360932" lvl="1" indent="-274320">
              <a:lnSpc>
                <a:spcPts val="2327"/>
              </a:lnSpc>
              <a:spcBef>
                <a:spcPts val="630"/>
              </a:spcBef>
              <a:buFont typeface="Arial"/>
              <a:buChar char="•"/>
              <a:tabLst>
                <a:tab pos="838200" algn="l"/>
              </a:tabLst>
            </a:pPr>
            <a:r>
              <a:rPr sz="2160" dirty="0">
                <a:latin typeface="Calibri"/>
                <a:cs typeface="Calibri"/>
              </a:rPr>
              <a:t>On</a:t>
            </a:r>
            <a:r>
              <a:rPr sz="2160" spc="-48" dirty="0">
                <a:latin typeface="Calibri"/>
                <a:cs typeface="Calibri"/>
              </a:rPr>
              <a:t> </a:t>
            </a:r>
            <a:r>
              <a:rPr sz="2160" dirty="0">
                <a:latin typeface="Calibri"/>
                <a:cs typeface="Calibri"/>
              </a:rPr>
              <a:t>Quest</a:t>
            </a:r>
            <a:r>
              <a:rPr sz="2160" spc="-36" dirty="0">
                <a:latin typeface="Calibri"/>
                <a:cs typeface="Calibri"/>
              </a:rPr>
              <a:t> </a:t>
            </a:r>
            <a:r>
              <a:rPr sz="2160" spc="-12" dirty="0">
                <a:latin typeface="Calibri"/>
                <a:cs typeface="Calibri"/>
              </a:rPr>
              <a:t>Merchandising</a:t>
            </a:r>
            <a:r>
              <a:rPr sz="2160" spc="-24" dirty="0">
                <a:latin typeface="Calibri"/>
                <a:cs typeface="Calibri"/>
              </a:rPr>
              <a:t> </a:t>
            </a:r>
            <a:r>
              <a:rPr sz="2160" dirty="0">
                <a:latin typeface="Calibri"/>
                <a:cs typeface="Calibri"/>
              </a:rPr>
              <a:t>India</a:t>
            </a:r>
            <a:r>
              <a:rPr sz="2160" spc="-30" dirty="0">
                <a:latin typeface="Calibri"/>
                <a:cs typeface="Calibri"/>
              </a:rPr>
              <a:t> </a:t>
            </a:r>
            <a:r>
              <a:rPr sz="2160" spc="-66" dirty="0">
                <a:latin typeface="Calibri"/>
                <a:cs typeface="Calibri"/>
              </a:rPr>
              <a:t>(P.)</a:t>
            </a:r>
            <a:r>
              <a:rPr sz="2160" spc="-36" dirty="0">
                <a:latin typeface="Calibri"/>
                <a:cs typeface="Calibri"/>
              </a:rPr>
              <a:t> </a:t>
            </a:r>
            <a:r>
              <a:rPr sz="2160" dirty="0">
                <a:latin typeface="Calibri"/>
                <a:cs typeface="Calibri"/>
              </a:rPr>
              <a:t>Ltd.</a:t>
            </a:r>
            <a:r>
              <a:rPr sz="2160" spc="-12" dirty="0">
                <a:latin typeface="Calibri"/>
                <a:cs typeface="Calibri"/>
              </a:rPr>
              <a:t> </a:t>
            </a:r>
            <a:r>
              <a:rPr sz="2160" spc="-60" dirty="0">
                <a:latin typeface="Calibri"/>
                <a:cs typeface="Calibri"/>
              </a:rPr>
              <a:t>v.</a:t>
            </a:r>
            <a:r>
              <a:rPr sz="2160" spc="-36" dirty="0">
                <a:latin typeface="Calibri"/>
                <a:cs typeface="Calibri"/>
              </a:rPr>
              <a:t> </a:t>
            </a:r>
            <a:r>
              <a:rPr sz="2160" spc="-12" dirty="0">
                <a:latin typeface="Calibri"/>
                <a:cs typeface="Calibri"/>
              </a:rPr>
              <a:t>Government</a:t>
            </a:r>
            <a:r>
              <a:rPr sz="2160" spc="-54" dirty="0">
                <a:latin typeface="Calibri"/>
                <a:cs typeface="Calibri"/>
              </a:rPr>
              <a:t> </a:t>
            </a:r>
            <a:r>
              <a:rPr sz="2160" dirty="0">
                <a:latin typeface="Calibri"/>
                <a:cs typeface="Calibri"/>
              </a:rPr>
              <a:t>of</a:t>
            </a:r>
            <a:r>
              <a:rPr sz="2160" spc="-30" dirty="0">
                <a:latin typeface="Calibri"/>
                <a:cs typeface="Calibri"/>
              </a:rPr>
              <a:t> </a:t>
            </a:r>
            <a:r>
              <a:rPr sz="2160" dirty="0">
                <a:latin typeface="Calibri"/>
                <a:cs typeface="Calibri"/>
              </a:rPr>
              <a:t>NCT</a:t>
            </a:r>
            <a:r>
              <a:rPr sz="2160" spc="-48" dirty="0">
                <a:latin typeface="Calibri"/>
                <a:cs typeface="Calibri"/>
              </a:rPr>
              <a:t> </a:t>
            </a:r>
            <a:r>
              <a:rPr sz="2160" dirty="0">
                <a:latin typeface="Calibri"/>
                <a:cs typeface="Calibri"/>
              </a:rPr>
              <a:t>of</a:t>
            </a:r>
            <a:r>
              <a:rPr sz="2160" spc="-42" dirty="0">
                <a:latin typeface="Calibri"/>
                <a:cs typeface="Calibri"/>
              </a:rPr>
              <a:t> </a:t>
            </a:r>
            <a:r>
              <a:rPr sz="2160" dirty="0">
                <a:latin typeface="Calibri"/>
                <a:cs typeface="Calibri"/>
              </a:rPr>
              <a:t>Delhi</a:t>
            </a:r>
            <a:r>
              <a:rPr sz="2160" spc="-12" dirty="0">
                <a:latin typeface="Calibri"/>
                <a:cs typeface="Calibri"/>
              </a:rPr>
              <a:t> </a:t>
            </a:r>
            <a:r>
              <a:rPr sz="2160" dirty="0">
                <a:latin typeface="Calibri"/>
                <a:cs typeface="Calibri"/>
              </a:rPr>
              <a:t>2018</a:t>
            </a:r>
            <a:r>
              <a:rPr sz="2160" spc="-24" dirty="0">
                <a:latin typeface="Calibri"/>
                <a:cs typeface="Calibri"/>
              </a:rPr>
              <a:t> </a:t>
            </a:r>
            <a:r>
              <a:rPr sz="2160" dirty="0">
                <a:latin typeface="Calibri"/>
                <a:cs typeface="Calibri"/>
              </a:rPr>
              <a:t>(10)</a:t>
            </a:r>
            <a:r>
              <a:rPr sz="2160" spc="-18" dirty="0">
                <a:latin typeface="Calibri"/>
                <a:cs typeface="Calibri"/>
              </a:rPr>
              <a:t> </a:t>
            </a:r>
            <a:r>
              <a:rPr sz="2160" spc="-48" dirty="0">
                <a:latin typeface="Calibri"/>
                <a:cs typeface="Calibri"/>
              </a:rPr>
              <a:t>G.S.T.L.</a:t>
            </a:r>
            <a:r>
              <a:rPr sz="2160" spc="-66" dirty="0">
                <a:latin typeface="Calibri"/>
                <a:cs typeface="Calibri"/>
              </a:rPr>
              <a:t> </a:t>
            </a:r>
            <a:r>
              <a:rPr sz="2160" spc="-30" dirty="0">
                <a:latin typeface="Calibri"/>
                <a:cs typeface="Calibri"/>
              </a:rPr>
              <a:t>182 </a:t>
            </a:r>
            <a:r>
              <a:rPr sz="2160" dirty="0">
                <a:latin typeface="Calibri"/>
                <a:cs typeface="Calibri"/>
              </a:rPr>
              <a:t>(Del.)</a:t>
            </a:r>
            <a:r>
              <a:rPr sz="2160" spc="438" dirty="0">
                <a:latin typeface="Calibri"/>
                <a:cs typeface="Calibri"/>
              </a:rPr>
              <a:t> </a:t>
            </a:r>
            <a:r>
              <a:rPr sz="2160" spc="-12" dirty="0">
                <a:latin typeface="Calibri"/>
                <a:cs typeface="Calibri"/>
              </a:rPr>
              <a:t>(maintained</a:t>
            </a:r>
            <a:r>
              <a:rPr sz="2160" spc="-18" dirty="0">
                <a:latin typeface="Calibri"/>
                <a:cs typeface="Calibri"/>
              </a:rPr>
              <a:t> </a:t>
            </a:r>
            <a:r>
              <a:rPr sz="2160" dirty="0">
                <a:latin typeface="Calibri"/>
                <a:cs typeface="Calibri"/>
              </a:rPr>
              <a:t>by</a:t>
            </a:r>
            <a:r>
              <a:rPr sz="2160" spc="-48" dirty="0">
                <a:latin typeface="Calibri"/>
                <a:cs typeface="Calibri"/>
              </a:rPr>
              <a:t> </a:t>
            </a:r>
            <a:r>
              <a:rPr sz="2160" dirty="0">
                <a:latin typeface="Calibri"/>
                <a:cs typeface="Calibri"/>
              </a:rPr>
              <a:t>SC</a:t>
            </a:r>
            <a:r>
              <a:rPr sz="2160" spc="-24" dirty="0">
                <a:latin typeface="Calibri"/>
                <a:cs typeface="Calibri"/>
              </a:rPr>
              <a:t> </a:t>
            </a:r>
            <a:r>
              <a:rPr sz="2160" dirty="0">
                <a:latin typeface="Calibri"/>
                <a:cs typeface="Calibri"/>
              </a:rPr>
              <a:t>Special</a:t>
            </a:r>
            <a:r>
              <a:rPr sz="2160" spc="-42" dirty="0">
                <a:latin typeface="Calibri"/>
                <a:cs typeface="Calibri"/>
              </a:rPr>
              <a:t> </a:t>
            </a:r>
            <a:r>
              <a:rPr sz="2160" dirty="0">
                <a:latin typeface="Calibri"/>
                <a:cs typeface="Calibri"/>
              </a:rPr>
              <a:t>Leave</a:t>
            </a:r>
            <a:r>
              <a:rPr sz="2160" spc="-42" dirty="0">
                <a:latin typeface="Calibri"/>
                <a:cs typeface="Calibri"/>
              </a:rPr>
              <a:t> </a:t>
            </a:r>
            <a:r>
              <a:rPr sz="2160" dirty="0">
                <a:latin typeface="Calibri"/>
                <a:cs typeface="Calibri"/>
              </a:rPr>
              <a:t>to</a:t>
            </a:r>
            <a:r>
              <a:rPr sz="2160" spc="-54" dirty="0">
                <a:latin typeface="Calibri"/>
                <a:cs typeface="Calibri"/>
              </a:rPr>
              <a:t> </a:t>
            </a:r>
            <a:r>
              <a:rPr sz="2160" dirty="0">
                <a:latin typeface="Calibri"/>
                <a:cs typeface="Calibri"/>
              </a:rPr>
              <a:t>Appeal</a:t>
            </a:r>
            <a:r>
              <a:rPr sz="2160" spc="-42" dirty="0">
                <a:latin typeface="Calibri"/>
                <a:cs typeface="Calibri"/>
              </a:rPr>
              <a:t> </a:t>
            </a:r>
            <a:r>
              <a:rPr sz="2160" spc="-12" dirty="0">
                <a:latin typeface="Calibri"/>
                <a:cs typeface="Calibri"/>
              </a:rPr>
              <a:t>No.36750/2017)</a:t>
            </a:r>
            <a:endParaRPr sz="216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6FDE03-3828-4D32-93EB-46D17EB25135}"/>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603A8871-6E65-F4E5-F140-70716EEB4562}"/>
              </a:ext>
            </a:extLst>
          </p:cNvPr>
          <p:cNvPicPr/>
          <p:nvPr/>
        </p:nvPicPr>
        <p:blipFill>
          <a:blip r:embed="rId2"/>
          <a:stretch>
            <a:fillRect/>
          </a:stretch>
        </p:blipFill>
        <p:spPr>
          <a:xfrm>
            <a:off x="0" y="0"/>
            <a:ext cx="14630400" cy="8229600"/>
          </a:xfrm>
          <a:prstGeom prst="rect">
            <a:avLst/>
          </a:prstGeom>
        </p:spPr>
      </p:pic>
    </p:spTree>
    <p:extLst>
      <p:ext uri="{BB962C8B-B14F-4D97-AF65-F5344CB8AC3E}">
        <p14:creationId xmlns:p14="http://schemas.microsoft.com/office/powerpoint/2010/main" val="108184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541D-0B4D-4326-851E-1F175D4DA933}"/>
              </a:ext>
            </a:extLst>
          </p:cNvPr>
          <p:cNvSpPr>
            <a:spLocks noGrp="1"/>
          </p:cNvSpPr>
          <p:nvPr>
            <p:ph type="title"/>
          </p:nvPr>
        </p:nvSpPr>
        <p:spPr/>
        <p:txBody>
          <a:bodyPr/>
          <a:lstStyle/>
          <a:p>
            <a:r>
              <a:rPr lang="en-US" dirty="0"/>
              <a:t>ITC cannot be denied to the recipient when he has proved the genuineness through documents  </a:t>
            </a:r>
            <a:endParaRPr lang="en-IN" dirty="0"/>
          </a:p>
        </p:txBody>
      </p:sp>
      <p:sp>
        <p:nvSpPr>
          <p:cNvPr id="3" name="Content Placeholder 2">
            <a:extLst>
              <a:ext uri="{FF2B5EF4-FFF2-40B4-BE49-F238E27FC236}">
                <a16:creationId xmlns:a16="http://schemas.microsoft.com/office/drawing/2014/main" id="{23EAD89B-A7AA-4B5B-B5C7-F17DD6928FCB}"/>
              </a:ext>
            </a:extLst>
          </p:cNvPr>
          <p:cNvSpPr>
            <a:spLocks noGrp="1"/>
          </p:cNvSpPr>
          <p:nvPr>
            <p:ph idx="1"/>
          </p:nvPr>
        </p:nvSpPr>
        <p:spPr/>
        <p:txBody>
          <a:bodyPr>
            <a:normAutofit fontScale="85000" lnSpcReduction="20000"/>
          </a:bodyPr>
          <a:lstStyle/>
          <a:p>
            <a:pPr marL="0" indent="0" algn="just">
              <a:buNone/>
            </a:pPr>
            <a:r>
              <a:rPr lang="en-US" b="1" dirty="0"/>
              <a:t>R.T. Infotech vs. Additional Commissioner Grade 2 [2025] 175 taxmann.com 189 (Allahabad)</a:t>
            </a:r>
          </a:p>
          <a:p>
            <a:pPr marL="0" indent="0" algn="just">
              <a:buNone/>
            </a:pPr>
            <a:r>
              <a:rPr lang="en-IN" u="sng" dirty="0"/>
              <a:t>Issue</a:t>
            </a:r>
          </a:p>
          <a:p>
            <a:pPr marL="0" indent="0" algn="just">
              <a:buNone/>
            </a:pPr>
            <a:r>
              <a:rPr lang="en-US" dirty="0"/>
              <a:t>Whether Input Tax Credit under Section 16(2) of the CGST Act can be denied to the recipient who has duly received goods/services against valid tax invoices and made payment through banking channels, merely because the supplier has failed to deposit the tax with the government?</a:t>
            </a:r>
          </a:p>
          <a:p>
            <a:pPr marL="0" indent="0" algn="just">
              <a:buNone/>
            </a:pPr>
            <a:r>
              <a:rPr lang="en-US" u="sng" dirty="0"/>
              <a:t>Conclusion</a:t>
            </a:r>
          </a:p>
          <a:p>
            <a:pPr algn="just">
              <a:buFont typeface="Wingdings" panose="05000000000000000000" pitchFamily="2" charset="2"/>
              <a:buChar char="Ø"/>
            </a:pPr>
            <a:r>
              <a:rPr lang="en-US" dirty="0"/>
              <a:t>Purchase were made through bill and GST was charged.</a:t>
            </a:r>
          </a:p>
          <a:p>
            <a:pPr algn="just">
              <a:buFont typeface="Wingdings" panose="05000000000000000000" pitchFamily="2" charset="2"/>
              <a:buChar char="Ø"/>
            </a:pPr>
            <a:r>
              <a:rPr lang="en-US" dirty="0"/>
              <a:t>The amount of GST charged over the said tax invoices, were paid through banking channel i.e. by R.T.G.S.</a:t>
            </a:r>
          </a:p>
          <a:p>
            <a:pPr algn="just">
              <a:buFont typeface="Wingdings" panose="05000000000000000000" pitchFamily="2" charset="2"/>
              <a:buChar char="Ø"/>
            </a:pPr>
            <a:r>
              <a:rPr lang="en-US" dirty="0"/>
              <a:t>For non discharge of their duties by the selling dealer, the proceedings were initiated against the selling dealer.</a:t>
            </a:r>
          </a:p>
          <a:p>
            <a:pPr algn="just">
              <a:buFont typeface="Wingdings" panose="05000000000000000000" pitchFamily="2" charset="2"/>
              <a:buChar char="Ø"/>
            </a:pPr>
            <a:r>
              <a:rPr lang="en-US" dirty="0"/>
              <a:t>The purchasing dealer can also not compel the selling dealer to file the return within stipulated time and deposit the tax collected. </a:t>
            </a:r>
          </a:p>
          <a:p>
            <a:pPr algn="just">
              <a:buFont typeface="Wingdings" panose="05000000000000000000" pitchFamily="2" charset="2"/>
              <a:buChar char="Ø"/>
            </a:pPr>
            <a:r>
              <a:rPr lang="en-US" dirty="0"/>
              <a:t>The authority ought to have counterpart of the selling dealer have initiated action and action has been taken with the benefit ought to have given to the petitioner.</a:t>
            </a:r>
            <a:endParaRPr lang="en-IN" dirty="0"/>
          </a:p>
        </p:txBody>
      </p:sp>
      <p:sp>
        <p:nvSpPr>
          <p:cNvPr id="4" name="Footer Placeholder 3">
            <a:extLst>
              <a:ext uri="{FF2B5EF4-FFF2-40B4-BE49-F238E27FC236}">
                <a16:creationId xmlns:a16="http://schemas.microsoft.com/office/drawing/2014/main" id="{BEB1DAF9-C758-48D3-8E21-EF9102B4F370}"/>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CF4BEE7A-5A77-4F92-8E11-D362BA7C6FB8}"/>
              </a:ext>
            </a:extLst>
          </p:cNvPr>
          <p:cNvSpPr>
            <a:spLocks noGrp="1"/>
          </p:cNvSpPr>
          <p:nvPr>
            <p:ph type="sldNum" sz="quarter" idx="12"/>
          </p:nvPr>
        </p:nvSpPr>
        <p:spPr/>
        <p:txBody>
          <a:bodyPr/>
          <a:lstStyle/>
          <a:p>
            <a:fld id="{0FF54DE5-C571-48E8-A5BC-B369434E2F44}" type="slidenum">
              <a:rPr lang="en-IN" smtClean="0"/>
              <a:pPr/>
              <a:t>150</a:t>
            </a:fld>
            <a:endParaRPr lang="en-IN"/>
          </a:p>
        </p:txBody>
      </p:sp>
    </p:spTree>
    <p:extLst>
      <p:ext uri="{BB962C8B-B14F-4D97-AF65-F5344CB8AC3E}">
        <p14:creationId xmlns:p14="http://schemas.microsoft.com/office/powerpoint/2010/main" val="51119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ITC cannot be denied to the recipient when he has proved the genuineness through documents </a:t>
            </a:r>
            <a:endParaRPr lang="en-IN" dirty="0"/>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dirty="0"/>
              <a:t>Hon'ble Apex Court in the case of </a:t>
            </a:r>
            <a:r>
              <a:rPr lang="en-US" dirty="0" err="1"/>
              <a:t>Asstt</a:t>
            </a:r>
            <a:r>
              <a:rPr lang="en-US" dirty="0"/>
              <a:t>. Commissioner of State Tax v. Suncraft Energy (P.) Ltd. [2023] 157 taxmann.com 352 (para 13) had occasioned to consider that the party who has paid the tax on invoices being raised and non-discharge of duties by the counterpart of the seller, the Court was pleased to remand the matter for making due inquiry from the supplier.</a:t>
            </a:r>
          </a:p>
          <a:p>
            <a:pPr algn="just">
              <a:buFont typeface="Wingdings" panose="05000000000000000000" pitchFamily="2" charset="2"/>
              <a:buChar char="Ø"/>
            </a:pPr>
            <a:r>
              <a:rPr lang="en-US" dirty="0"/>
              <a:t>Similarly, the Madaras High Court in the case of D.Y. Beathel Enterprises v. State Tax Officer (Data Cell) [2021] 127 taxmann.com 80 (para 14) has taken a view that in absence of non-performance of duty by the supplier, action must be taken against the supplier simultaneously and the purchaser alone shall not be suffered.</a:t>
            </a:r>
            <a:endParaRPr lang="en-IN" dirty="0"/>
          </a:p>
        </p:txBody>
      </p:sp>
      <p:sp>
        <p:nvSpPr>
          <p:cNvPr id="4" name="Footer Placeholder 3"/>
          <p:cNvSpPr>
            <a:spLocks noGrp="1"/>
          </p:cNvSpPr>
          <p:nvPr>
            <p:ph type="ftr" sz="quarter" idx="11"/>
          </p:nvPr>
        </p:nvSpPr>
        <p:spPr/>
        <p:txBody>
          <a:bodyPr/>
          <a:lstStyle/>
          <a:p>
            <a:r>
              <a:rPr lang="en-US"/>
              <a:t>© Yash Dhadda</a:t>
            </a:r>
          </a:p>
        </p:txBody>
      </p:sp>
      <p:sp>
        <p:nvSpPr>
          <p:cNvPr id="5" name="Slide Number Placeholder 4"/>
          <p:cNvSpPr>
            <a:spLocks noGrp="1"/>
          </p:cNvSpPr>
          <p:nvPr>
            <p:ph type="sldNum" sz="quarter" idx="12"/>
          </p:nvPr>
        </p:nvSpPr>
        <p:spPr/>
        <p:txBody>
          <a:bodyPr/>
          <a:lstStyle/>
          <a:p>
            <a:fld id="{0FF54DE5-C571-48E8-A5BC-B369434E2F44}" type="slidenum">
              <a:rPr lang="en-IN" smtClean="0"/>
              <a:t>151</a:t>
            </a:fld>
            <a:endParaRPr lang="en-IN"/>
          </a:p>
        </p:txBody>
      </p:sp>
    </p:spTree>
    <p:extLst>
      <p:ext uri="{BB962C8B-B14F-4D97-AF65-F5344CB8AC3E}">
        <p14:creationId xmlns:p14="http://schemas.microsoft.com/office/powerpoint/2010/main" val="68354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3217-0EA6-1BBC-2750-D6EA65147705}"/>
              </a:ext>
            </a:extLst>
          </p:cNvPr>
          <p:cNvSpPr>
            <a:spLocks noGrp="1"/>
          </p:cNvSpPr>
          <p:nvPr>
            <p:ph type="title"/>
          </p:nvPr>
        </p:nvSpPr>
        <p:spPr/>
        <p:txBody>
          <a:bodyPr/>
          <a:lstStyle/>
          <a:p>
            <a:r>
              <a:rPr lang="en-US" b="1" dirty="0"/>
              <a:t>Standard Department Allegations on ITC</a:t>
            </a:r>
            <a:endParaRPr lang="en-IN" dirty="0"/>
          </a:p>
        </p:txBody>
      </p:sp>
      <p:sp>
        <p:nvSpPr>
          <p:cNvPr id="3" name="Content Placeholder 2">
            <a:extLst>
              <a:ext uri="{FF2B5EF4-FFF2-40B4-BE49-F238E27FC236}">
                <a16:creationId xmlns:a16="http://schemas.microsoft.com/office/drawing/2014/main" id="{5BF4F48D-736B-E883-9294-0D25776FC5D9}"/>
              </a:ext>
            </a:extLst>
          </p:cNvPr>
          <p:cNvSpPr>
            <a:spLocks noGrp="1"/>
          </p:cNvSpPr>
          <p:nvPr>
            <p:ph idx="1"/>
          </p:nvPr>
        </p:nvSpPr>
        <p:spPr/>
        <p:txBody>
          <a:bodyPr/>
          <a:lstStyle/>
          <a:p>
            <a:r>
              <a:rPr lang="en-US" dirty="0"/>
              <a:t>Credit not reflecting in 2B</a:t>
            </a:r>
          </a:p>
          <a:p>
            <a:r>
              <a:rPr lang="en-US" dirty="0"/>
              <a:t>Supplier non-payment of tax</a:t>
            </a:r>
          </a:p>
          <a:p>
            <a:r>
              <a:rPr lang="en-US" dirty="0"/>
              <a:t>Fake / cancelled GSTIN vendors</a:t>
            </a:r>
          </a:p>
          <a:p>
            <a:r>
              <a:rPr lang="en-US" dirty="0"/>
              <a:t>Section 17(5) blocked credits</a:t>
            </a:r>
          </a:p>
          <a:p>
            <a:r>
              <a:rPr lang="en-US" dirty="0"/>
              <a:t>Capital goods reversal</a:t>
            </a:r>
          </a:p>
          <a:p>
            <a:endParaRPr lang="en-IN" dirty="0"/>
          </a:p>
        </p:txBody>
      </p:sp>
      <p:sp>
        <p:nvSpPr>
          <p:cNvPr id="4" name="Footer Placeholder 3">
            <a:extLst>
              <a:ext uri="{FF2B5EF4-FFF2-40B4-BE49-F238E27FC236}">
                <a16:creationId xmlns:a16="http://schemas.microsoft.com/office/drawing/2014/main" id="{4C17386B-2E90-6C13-12DE-2FC86B30CC43}"/>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740F6E2E-8991-3070-D40A-CF78A2543AF1}"/>
              </a:ext>
            </a:extLst>
          </p:cNvPr>
          <p:cNvSpPr>
            <a:spLocks noGrp="1"/>
          </p:cNvSpPr>
          <p:nvPr>
            <p:ph type="sldNum" sz="quarter" idx="12"/>
          </p:nvPr>
        </p:nvSpPr>
        <p:spPr/>
        <p:txBody>
          <a:bodyPr/>
          <a:lstStyle/>
          <a:p>
            <a:fld id="{0FF54DE5-C571-48E8-A5BC-B369434E2F44}" type="slidenum">
              <a:rPr lang="en-IN" smtClean="0"/>
              <a:pPr/>
              <a:t>152</a:t>
            </a:fld>
            <a:endParaRPr lang="en-IN"/>
          </a:p>
        </p:txBody>
      </p:sp>
    </p:spTree>
    <p:extLst>
      <p:ext uri="{BB962C8B-B14F-4D97-AF65-F5344CB8AC3E}">
        <p14:creationId xmlns:p14="http://schemas.microsoft.com/office/powerpoint/2010/main" val="5161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C01B-17E7-0563-9282-D1E9A41F5BC0}"/>
              </a:ext>
            </a:extLst>
          </p:cNvPr>
          <p:cNvSpPr>
            <a:spLocks noGrp="1"/>
          </p:cNvSpPr>
          <p:nvPr>
            <p:ph type="title"/>
          </p:nvPr>
        </p:nvSpPr>
        <p:spPr/>
        <p:txBody>
          <a:bodyPr/>
          <a:lstStyle/>
          <a:p>
            <a:r>
              <a:rPr lang="en-IN" b="1" dirty="0"/>
              <a:t> 2B Mismatch</a:t>
            </a:r>
            <a:endParaRPr lang="en-IN" dirty="0"/>
          </a:p>
        </p:txBody>
      </p:sp>
      <p:sp>
        <p:nvSpPr>
          <p:cNvPr id="3" name="Content Placeholder 2">
            <a:extLst>
              <a:ext uri="{FF2B5EF4-FFF2-40B4-BE49-F238E27FC236}">
                <a16:creationId xmlns:a16="http://schemas.microsoft.com/office/drawing/2014/main" id="{0E45FE93-F8CB-6BEB-45AB-3043817F9720}"/>
              </a:ext>
            </a:extLst>
          </p:cNvPr>
          <p:cNvSpPr>
            <a:spLocks noGrp="1"/>
          </p:cNvSpPr>
          <p:nvPr>
            <p:ph idx="1"/>
          </p:nvPr>
        </p:nvSpPr>
        <p:spPr/>
        <p:txBody>
          <a:bodyPr/>
          <a:lstStyle/>
          <a:p>
            <a:r>
              <a:rPr lang="en-IN" dirty="0"/>
              <a:t>Always argue:</a:t>
            </a:r>
          </a:p>
          <a:p>
            <a:r>
              <a:rPr lang="en-IN" dirty="0"/>
              <a:t>• Timing difference</a:t>
            </a:r>
            <a:br>
              <a:rPr lang="en-IN" dirty="0"/>
            </a:br>
            <a:r>
              <a:rPr lang="en-IN" dirty="0"/>
              <a:t>• Subsequent reflection</a:t>
            </a:r>
            <a:br>
              <a:rPr lang="en-IN" dirty="0"/>
            </a:br>
            <a:r>
              <a:rPr lang="en-IN" dirty="0"/>
              <a:t>• Vendor amendments</a:t>
            </a:r>
          </a:p>
          <a:p>
            <a:r>
              <a:rPr lang="en-IN" dirty="0"/>
              <a:t>Attach:</a:t>
            </a:r>
          </a:p>
          <a:p>
            <a:r>
              <a:rPr lang="en-IN" dirty="0"/>
              <a:t>✓ Month-wise vendor reconciliation</a:t>
            </a:r>
            <a:br>
              <a:rPr lang="en-IN" dirty="0"/>
            </a:br>
            <a:r>
              <a:rPr lang="en-IN" dirty="0"/>
              <a:t>✓ subsequent 2B screenshots</a:t>
            </a:r>
            <a:br>
              <a:rPr lang="en-IN" dirty="0"/>
            </a:br>
            <a:r>
              <a:rPr lang="en-IN" dirty="0"/>
              <a:t>✓ payment proofs</a:t>
            </a:r>
          </a:p>
          <a:p>
            <a:r>
              <a:rPr lang="en-IN" dirty="0"/>
              <a:t>Avoid theoretical arguments first.</a:t>
            </a:r>
            <a:br>
              <a:rPr lang="en-IN" dirty="0"/>
            </a:br>
            <a:r>
              <a:rPr lang="en-IN" dirty="0"/>
              <a:t>Lead with evidence.</a:t>
            </a:r>
          </a:p>
          <a:p>
            <a:endParaRPr lang="en-IN" dirty="0"/>
          </a:p>
        </p:txBody>
      </p:sp>
      <p:sp>
        <p:nvSpPr>
          <p:cNvPr id="4" name="Footer Placeholder 3">
            <a:extLst>
              <a:ext uri="{FF2B5EF4-FFF2-40B4-BE49-F238E27FC236}">
                <a16:creationId xmlns:a16="http://schemas.microsoft.com/office/drawing/2014/main" id="{7591B20C-78FC-D04B-2DF2-8B8B2882CBCD}"/>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49AF4A5F-880C-B0A6-38A2-EF83297E0B42}"/>
              </a:ext>
            </a:extLst>
          </p:cNvPr>
          <p:cNvSpPr>
            <a:spLocks noGrp="1"/>
          </p:cNvSpPr>
          <p:nvPr>
            <p:ph type="sldNum" sz="quarter" idx="12"/>
          </p:nvPr>
        </p:nvSpPr>
        <p:spPr/>
        <p:txBody>
          <a:bodyPr/>
          <a:lstStyle/>
          <a:p>
            <a:fld id="{0FF54DE5-C571-48E8-A5BC-B369434E2F44}" type="slidenum">
              <a:rPr lang="en-IN" smtClean="0"/>
              <a:pPr/>
              <a:t>153</a:t>
            </a:fld>
            <a:endParaRPr lang="en-IN"/>
          </a:p>
        </p:txBody>
      </p:sp>
    </p:spTree>
    <p:extLst>
      <p:ext uri="{BB962C8B-B14F-4D97-AF65-F5344CB8AC3E}">
        <p14:creationId xmlns:p14="http://schemas.microsoft.com/office/powerpoint/2010/main" val="290565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F64E-03F6-A4C3-D3FB-D9B4FAEF3982}"/>
              </a:ext>
            </a:extLst>
          </p:cNvPr>
          <p:cNvSpPr>
            <a:spLocks noGrp="1"/>
          </p:cNvSpPr>
          <p:nvPr>
            <p:ph type="title"/>
          </p:nvPr>
        </p:nvSpPr>
        <p:spPr/>
        <p:txBody>
          <a:bodyPr/>
          <a:lstStyle/>
          <a:p>
            <a:r>
              <a:rPr lang="en-US" b="1" dirty="0"/>
              <a:t>Supplier Default</a:t>
            </a:r>
            <a:endParaRPr lang="en-IN" dirty="0"/>
          </a:p>
        </p:txBody>
      </p:sp>
      <p:sp>
        <p:nvSpPr>
          <p:cNvPr id="3" name="Content Placeholder 2">
            <a:extLst>
              <a:ext uri="{FF2B5EF4-FFF2-40B4-BE49-F238E27FC236}">
                <a16:creationId xmlns:a16="http://schemas.microsoft.com/office/drawing/2014/main" id="{B3420952-74B1-D9EA-DB68-C6D95E149F7E}"/>
              </a:ext>
            </a:extLst>
          </p:cNvPr>
          <p:cNvSpPr>
            <a:spLocks noGrp="1"/>
          </p:cNvSpPr>
          <p:nvPr>
            <p:ph idx="1"/>
          </p:nvPr>
        </p:nvSpPr>
        <p:spPr/>
        <p:txBody>
          <a:bodyPr/>
          <a:lstStyle/>
          <a:p>
            <a:r>
              <a:rPr lang="en-US" dirty="0"/>
              <a:t>Department alleges recipient responsibility.</a:t>
            </a:r>
          </a:p>
          <a:p>
            <a:r>
              <a:rPr lang="en-US" dirty="0"/>
              <a:t>Your technical positioning:</a:t>
            </a:r>
          </a:p>
          <a:p>
            <a:r>
              <a:rPr lang="en-US" dirty="0"/>
              <a:t>• Recipient has no statutory machinery to enforce supplier payment</a:t>
            </a:r>
            <a:br>
              <a:rPr lang="en-US" dirty="0"/>
            </a:br>
            <a:r>
              <a:rPr lang="en-US" dirty="0"/>
              <a:t>• Invoice + goods receipt + payment completed</a:t>
            </a:r>
            <a:br>
              <a:rPr lang="en-US" dirty="0"/>
            </a:br>
            <a:r>
              <a:rPr lang="en-US" dirty="0"/>
              <a:t>• Commercial impossibility doctrine</a:t>
            </a:r>
          </a:p>
          <a:p>
            <a:r>
              <a:rPr lang="en-US" dirty="0"/>
              <a:t>But remember:</a:t>
            </a:r>
          </a:p>
          <a:p>
            <a:r>
              <a:rPr lang="en-US" b="1" dirty="0"/>
              <a:t>Courts expect factual diligence.</a:t>
            </a:r>
            <a:endParaRPr lang="en-US" dirty="0"/>
          </a:p>
          <a:p>
            <a:r>
              <a:rPr lang="en-US" dirty="0"/>
              <a:t>So always show:</a:t>
            </a:r>
          </a:p>
          <a:p>
            <a:r>
              <a:rPr lang="en-US" dirty="0"/>
              <a:t>• Vendor confirmation</a:t>
            </a:r>
            <a:br>
              <a:rPr lang="en-US" dirty="0"/>
            </a:br>
            <a:r>
              <a:rPr lang="en-US" dirty="0"/>
              <a:t>• bank trail</a:t>
            </a:r>
            <a:br>
              <a:rPr lang="en-US" dirty="0"/>
            </a:br>
            <a:r>
              <a:rPr lang="en-US" dirty="0"/>
              <a:t>• transport documents</a:t>
            </a:r>
          </a:p>
          <a:p>
            <a:endParaRPr lang="en-US" dirty="0"/>
          </a:p>
          <a:p>
            <a:endParaRPr lang="en-IN" dirty="0"/>
          </a:p>
        </p:txBody>
      </p:sp>
      <p:sp>
        <p:nvSpPr>
          <p:cNvPr id="4" name="Footer Placeholder 3">
            <a:extLst>
              <a:ext uri="{FF2B5EF4-FFF2-40B4-BE49-F238E27FC236}">
                <a16:creationId xmlns:a16="http://schemas.microsoft.com/office/drawing/2014/main" id="{9BD6FBD9-B4D8-82EB-78E0-41A98D4EEFB0}"/>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5C0EC8CE-AF80-BFA9-B4D7-3D828887239A}"/>
              </a:ext>
            </a:extLst>
          </p:cNvPr>
          <p:cNvSpPr>
            <a:spLocks noGrp="1"/>
          </p:cNvSpPr>
          <p:nvPr>
            <p:ph type="sldNum" sz="quarter" idx="12"/>
          </p:nvPr>
        </p:nvSpPr>
        <p:spPr/>
        <p:txBody>
          <a:bodyPr/>
          <a:lstStyle/>
          <a:p>
            <a:fld id="{0FF54DE5-C571-48E8-A5BC-B369434E2F44}" type="slidenum">
              <a:rPr lang="en-IN" smtClean="0"/>
              <a:pPr/>
              <a:t>154</a:t>
            </a:fld>
            <a:endParaRPr lang="en-IN"/>
          </a:p>
        </p:txBody>
      </p:sp>
    </p:spTree>
    <p:extLst>
      <p:ext uri="{BB962C8B-B14F-4D97-AF65-F5344CB8AC3E}">
        <p14:creationId xmlns:p14="http://schemas.microsoft.com/office/powerpoint/2010/main" val="340713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331E-EAD2-7ED6-E837-2F37D78DEE64}"/>
              </a:ext>
            </a:extLst>
          </p:cNvPr>
          <p:cNvSpPr>
            <a:spLocks noGrp="1"/>
          </p:cNvSpPr>
          <p:nvPr>
            <p:ph type="title"/>
          </p:nvPr>
        </p:nvSpPr>
        <p:spPr/>
        <p:txBody>
          <a:bodyPr/>
          <a:lstStyle/>
          <a:p>
            <a:r>
              <a:rPr lang="en-US" b="1" dirty="0"/>
              <a:t>Blocked Credits (Section 17(5))</a:t>
            </a:r>
            <a:endParaRPr lang="en-IN" dirty="0"/>
          </a:p>
        </p:txBody>
      </p:sp>
      <p:sp>
        <p:nvSpPr>
          <p:cNvPr id="3" name="Content Placeholder 2">
            <a:extLst>
              <a:ext uri="{FF2B5EF4-FFF2-40B4-BE49-F238E27FC236}">
                <a16:creationId xmlns:a16="http://schemas.microsoft.com/office/drawing/2014/main" id="{B98C167E-8228-F54A-DD6F-6B139BF236C8}"/>
              </a:ext>
            </a:extLst>
          </p:cNvPr>
          <p:cNvSpPr>
            <a:spLocks noGrp="1"/>
          </p:cNvSpPr>
          <p:nvPr>
            <p:ph idx="1"/>
          </p:nvPr>
        </p:nvSpPr>
        <p:spPr/>
        <p:txBody>
          <a:bodyPr/>
          <a:lstStyle/>
          <a:p>
            <a:r>
              <a:rPr lang="en-US" dirty="0"/>
              <a:t>Typical mistakes:</a:t>
            </a:r>
          </a:p>
          <a:p>
            <a:r>
              <a:rPr lang="en-US" dirty="0"/>
              <a:t>• guest house expenses</a:t>
            </a:r>
            <a:br>
              <a:rPr lang="en-US" dirty="0"/>
            </a:br>
            <a:r>
              <a:rPr lang="en-US" dirty="0"/>
              <a:t>• employee insurance</a:t>
            </a:r>
            <a:br>
              <a:rPr lang="en-US" dirty="0"/>
            </a:br>
            <a:r>
              <a:rPr lang="en-US" dirty="0"/>
              <a:t>• vehicle expenses</a:t>
            </a:r>
            <a:br>
              <a:rPr lang="en-US" dirty="0"/>
            </a:br>
            <a:r>
              <a:rPr lang="en-US" dirty="0"/>
              <a:t>• club subscriptions</a:t>
            </a:r>
          </a:p>
          <a:p>
            <a:r>
              <a:rPr lang="en-US" dirty="0"/>
              <a:t>Create </a:t>
            </a:r>
            <a:r>
              <a:rPr lang="en-US" b="1" dirty="0"/>
              <a:t>expense ledger tagging system</a:t>
            </a:r>
            <a:r>
              <a:rPr lang="en-US" dirty="0"/>
              <a:t>:</a:t>
            </a:r>
          </a:p>
          <a:p>
            <a:r>
              <a:rPr lang="en-US" dirty="0"/>
              <a:t>Eligible</a:t>
            </a:r>
            <a:br>
              <a:rPr lang="en-US" dirty="0"/>
            </a:br>
            <a:r>
              <a:rPr lang="en-US" dirty="0"/>
              <a:t>Ineligible</a:t>
            </a:r>
            <a:br>
              <a:rPr lang="en-US" dirty="0"/>
            </a:br>
            <a:r>
              <a:rPr lang="en-US" dirty="0"/>
              <a:t>Conditional</a:t>
            </a:r>
          </a:p>
          <a:p>
            <a:endParaRPr lang="en-IN" dirty="0"/>
          </a:p>
        </p:txBody>
      </p:sp>
      <p:sp>
        <p:nvSpPr>
          <p:cNvPr id="4" name="Footer Placeholder 3">
            <a:extLst>
              <a:ext uri="{FF2B5EF4-FFF2-40B4-BE49-F238E27FC236}">
                <a16:creationId xmlns:a16="http://schemas.microsoft.com/office/drawing/2014/main" id="{4E7AECDD-ED2A-959B-922F-48055F78D872}"/>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3E6FBA84-C07A-237A-A0FC-DD3E6430B731}"/>
              </a:ext>
            </a:extLst>
          </p:cNvPr>
          <p:cNvSpPr>
            <a:spLocks noGrp="1"/>
          </p:cNvSpPr>
          <p:nvPr>
            <p:ph type="sldNum" sz="quarter" idx="12"/>
          </p:nvPr>
        </p:nvSpPr>
        <p:spPr/>
        <p:txBody>
          <a:bodyPr/>
          <a:lstStyle/>
          <a:p>
            <a:fld id="{0FF54DE5-C571-48E8-A5BC-B369434E2F44}" type="slidenum">
              <a:rPr lang="en-IN" smtClean="0"/>
              <a:pPr/>
              <a:t>155</a:t>
            </a:fld>
            <a:endParaRPr lang="en-IN"/>
          </a:p>
        </p:txBody>
      </p:sp>
    </p:spTree>
    <p:extLst>
      <p:ext uri="{BB962C8B-B14F-4D97-AF65-F5344CB8AC3E}">
        <p14:creationId xmlns:p14="http://schemas.microsoft.com/office/powerpoint/2010/main" val="140684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868C-D9B1-F0EA-0448-C454A0D76FD0}"/>
              </a:ext>
            </a:extLst>
          </p:cNvPr>
          <p:cNvSpPr>
            <a:spLocks noGrp="1"/>
          </p:cNvSpPr>
          <p:nvPr>
            <p:ph type="title"/>
          </p:nvPr>
        </p:nvSpPr>
        <p:spPr/>
        <p:txBody>
          <a:bodyPr/>
          <a:lstStyle/>
          <a:p>
            <a:r>
              <a:rPr lang="en-US" b="1" dirty="0"/>
              <a:t>Reply Drafting Architecture</a:t>
            </a:r>
            <a:endParaRPr lang="en-IN" dirty="0"/>
          </a:p>
        </p:txBody>
      </p:sp>
      <p:sp>
        <p:nvSpPr>
          <p:cNvPr id="3" name="Content Placeholder 2">
            <a:extLst>
              <a:ext uri="{FF2B5EF4-FFF2-40B4-BE49-F238E27FC236}">
                <a16:creationId xmlns:a16="http://schemas.microsoft.com/office/drawing/2014/main" id="{67E36E0E-3109-AC30-5CA6-2B3A2DAD7AD7}"/>
              </a:ext>
            </a:extLst>
          </p:cNvPr>
          <p:cNvSpPr>
            <a:spLocks noGrp="1"/>
          </p:cNvSpPr>
          <p:nvPr>
            <p:ph idx="1"/>
          </p:nvPr>
        </p:nvSpPr>
        <p:spPr/>
        <p:txBody>
          <a:bodyPr>
            <a:normAutofit/>
          </a:bodyPr>
          <a:lstStyle/>
          <a:p>
            <a:r>
              <a:rPr lang="en-US" dirty="0"/>
              <a:t>Never write flowing paragraphs.</a:t>
            </a:r>
          </a:p>
          <a:p>
            <a:r>
              <a:rPr lang="en-US" dirty="0"/>
              <a:t>Use this format:</a:t>
            </a:r>
          </a:p>
          <a:p>
            <a:r>
              <a:rPr lang="en-US" dirty="0"/>
              <a:t>Department allegation</a:t>
            </a:r>
          </a:p>
          <a:p>
            <a:r>
              <a:rPr lang="en-US" dirty="0"/>
              <a:t>Factual matrix</a:t>
            </a:r>
          </a:p>
          <a:p>
            <a:r>
              <a:rPr lang="en-US" dirty="0"/>
              <a:t>Accounting reconciliation</a:t>
            </a:r>
          </a:p>
          <a:p>
            <a:r>
              <a:rPr lang="en-US" dirty="0"/>
              <a:t>Legal provision</a:t>
            </a:r>
          </a:p>
          <a:p>
            <a:r>
              <a:rPr lang="en-US" dirty="0"/>
              <a:t>Supporting evidence</a:t>
            </a:r>
          </a:p>
          <a:p>
            <a:r>
              <a:rPr lang="en-US" dirty="0"/>
              <a:t>Conclusion</a:t>
            </a:r>
          </a:p>
          <a:p>
            <a:r>
              <a:rPr lang="en-US" dirty="0"/>
              <a:t>Each issue on separate heading.</a:t>
            </a:r>
          </a:p>
          <a:p>
            <a:endParaRPr lang="en-IN" dirty="0"/>
          </a:p>
        </p:txBody>
      </p:sp>
      <p:sp>
        <p:nvSpPr>
          <p:cNvPr id="4" name="Footer Placeholder 3">
            <a:extLst>
              <a:ext uri="{FF2B5EF4-FFF2-40B4-BE49-F238E27FC236}">
                <a16:creationId xmlns:a16="http://schemas.microsoft.com/office/drawing/2014/main" id="{E28A83C3-827E-9869-3050-6D66AAFC8E6A}"/>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67CC9A40-1109-0920-54AC-F5AB75ABBB13}"/>
              </a:ext>
            </a:extLst>
          </p:cNvPr>
          <p:cNvSpPr>
            <a:spLocks noGrp="1"/>
          </p:cNvSpPr>
          <p:nvPr>
            <p:ph type="sldNum" sz="quarter" idx="12"/>
          </p:nvPr>
        </p:nvSpPr>
        <p:spPr/>
        <p:txBody>
          <a:bodyPr/>
          <a:lstStyle/>
          <a:p>
            <a:fld id="{0FF54DE5-C571-48E8-A5BC-B369434E2F44}" type="slidenum">
              <a:rPr lang="en-IN" smtClean="0"/>
              <a:pPr/>
              <a:t>156</a:t>
            </a:fld>
            <a:endParaRPr lang="en-IN"/>
          </a:p>
        </p:txBody>
      </p:sp>
    </p:spTree>
    <p:extLst>
      <p:ext uri="{BB962C8B-B14F-4D97-AF65-F5344CB8AC3E}">
        <p14:creationId xmlns:p14="http://schemas.microsoft.com/office/powerpoint/2010/main" val="416862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5FA77-FF63-5626-1648-53D18131CCBD}"/>
              </a:ext>
            </a:extLst>
          </p:cNvPr>
          <p:cNvSpPr>
            <a:spLocks noGrp="1"/>
          </p:cNvSpPr>
          <p:nvPr>
            <p:ph type="title"/>
          </p:nvPr>
        </p:nvSpPr>
        <p:spPr/>
        <p:txBody>
          <a:bodyPr/>
          <a:lstStyle/>
          <a:p>
            <a:r>
              <a:rPr lang="en-US" b="1" dirty="0"/>
              <a:t>Collapsing Section 74 into Section 73</a:t>
            </a:r>
            <a:endParaRPr lang="en-IN" dirty="0"/>
          </a:p>
        </p:txBody>
      </p:sp>
      <p:sp>
        <p:nvSpPr>
          <p:cNvPr id="3" name="Content Placeholder 2">
            <a:extLst>
              <a:ext uri="{FF2B5EF4-FFF2-40B4-BE49-F238E27FC236}">
                <a16:creationId xmlns:a16="http://schemas.microsoft.com/office/drawing/2014/main" id="{F6F239D9-01D4-5B92-6D84-602C1F6936BB}"/>
              </a:ext>
            </a:extLst>
          </p:cNvPr>
          <p:cNvSpPr>
            <a:spLocks noGrp="1"/>
          </p:cNvSpPr>
          <p:nvPr>
            <p:ph idx="1"/>
          </p:nvPr>
        </p:nvSpPr>
        <p:spPr/>
        <p:txBody>
          <a:bodyPr/>
          <a:lstStyle/>
          <a:p>
            <a:r>
              <a:rPr lang="en-US" dirty="0"/>
              <a:t>Most SCNs mechanically invoke Section 74.</a:t>
            </a:r>
          </a:p>
          <a:p>
            <a:r>
              <a:rPr lang="en-US" dirty="0"/>
              <a:t>Our job: destroy “intent”.</a:t>
            </a:r>
          </a:p>
          <a:p>
            <a:r>
              <a:rPr lang="en-US" dirty="0"/>
              <a:t>Attack:</a:t>
            </a:r>
          </a:p>
          <a:p>
            <a:r>
              <a:rPr lang="en-US" dirty="0"/>
              <a:t>• Returns filed regularly</a:t>
            </a:r>
            <a:br>
              <a:rPr lang="en-US" dirty="0"/>
            </a:br>
            <a:r>
              <a:rPr lang="en-US" dirty="0"/>
              <a:t>• Books disclosed</a:t>
            </a:r>
            <a:br>
              <a:rPr lang="en-US" dirty="0"/>
            </a:br>
            <a:r>
              <a:rPr lang="en-US" dirty="0"/>
              <a:t>• No parallel accounts</a:t>
            </a:r>
            <a:br>
              <a:rPr lang="en-US" dirty="0"/>
            </a:br>
            <a:r>
              <a:rPr lang="en-US" dirty="0"/>
              <a:t>• Interpretation involved</a:t>
            </a:r>
            <a:br>
              <a:rPr lang="en-US" dirty="0"/>
            </a:br>
            <a:r>
              <a:rPr lang="en-US" dirty="0"/>
              <a:t>• Revenue neutral situations</a:t>
            </a:r>
          </a:p>
          <a:p>
            <a:r>
              <a:rPr lang="en-US" dirty="0"/>
              <a:t>Once intent collapses → 74 fails → penalty drops from 15%/100% to NIL/10%.</a:t>
            </a:r>
          </a:p>
          <a:p>
            <a:endParaRPr lang="en-IN" dirty="0"/>
          </a:p>
        </p:txBody>
      </p:sp>
      <p:sp>
        <p:nvSpPr>
          <p:cNvPr id="4" name="Footer Placeholder 3">
            <a:extLst>
              <a:ext uri="{FF2B5EF4-FFF2-40B4-BE49-F238E27FC236}">
                <a16:creationId xmlns:a16="http://schemas.microsoft.com/office/drawing/2014/main" id="{0EBE06B3-6E3D-321C-50D5-E2E3FB579E1D}"/>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D45E5137-3088-D4D7-5E56-7DB37BF488CD}"/>
              </a:ext>
            </a:extLst>
          </p:cNvPr>
          <p:cNvSpPr>
            <a:spLocks noGrp="1"/>
          </p:cNvSpPr>
          <p:nvPr>
            <p:ph type="sldNum" sz="quarter" idx="12"/>
          </p:nvPr>
        </p:nvSpPr>
        <p:spPr/>
        <p:txBody>
          <a:bodyPr/>
          <a:lstStyle/>
          <a:p>
            <a:fld id="{0FF54DE5-C571-48E8-A5BC-B369434E2F44}" type="slidenum">
              <a:rPr lang="en-IN" smtClean="0"/>
              <a:pPr/>
              <a:t>157</a:t>
            </a:fld>
            <a:endParaRPr lang="en-IN"/>
          </a:p>
        </p:txBody>
      </p:sp>
    </p:spTree>
    <p:extLst>
      <p:ext uri="{BB962C8B-B14F-4D97-AF65-F5344CB8AC3E}">
        <p14:creationId xmlns:p14="http://schemas.microsoft.com/office/powerpoint/2010/main" val="94134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76A47-1661-4EED-702A-767A43692229}"/>
              </a:ext>
            </a:extLst>
          </p:cNvPr>
          <p:cNvSpPr>
            <a:spLocks noGrp="1"/>
          </p:cNvSpPr>
          <p:nvPr>
            <p:ph type="title"/>
          </p:nvPr>
        </p:nvSpPr>
        <p:spPr/>
        <p:txBody>
          <a:bodyPr/>
          <a:lstStyle/>
          <a:p>
            <a:r>
              <a:rPr lang="en-US" b="1" dirty="0"/>
              <a:t>DRC-01A Strategy</a:t>
            </a:r>
            <a:endParaRPr lang="en-IN" dirty="0"/>
          </a:p>
        </p:txBody>
      </p:sp>
      <p:sp>
        <p:nvSpPr>
          <p:cNvPr id="3" name="Content Placeholder 2">
            <a:extLst>
              <a:ext uri="{FF2B5EF4-FFF2-40B4-BE49-F238E27FC236}">
                <a16:creationId xmlns:a16="http://schemas.microsoft.com/office/drawing/2014/main" id="{73586E36-4452-AFA1-AEF3-C821DDEE6DD3}"/>
              </a:ext>
            </a:extLst>
          </p:cNvPr>
          <p:cNvSpPr>
            <a:spLocks noGrp="1"/>
          </p:cNvSpPr>
          <p:nvPr>
            <p:ph idx="1"/>
          </p:nvPr>
        </p:nvSpPr>
        <p:spPr/>
        <p:txBody>
          <a:bodyPr/>
          <a:lstStyle/>
          <a:p>
            <a:r>
              <a:rPr lang="en-US" dirty="0"/>
              <a:t>Treat DRC-01A as </a:t>
            </a:r>
            <a:r>
              <a:rPr lang="en-US" b="1" dirty="0"/>
              <a:t>commercial negotiation window</a:t>
            </a:r>
            <a:r>
              <a:rPr lang="en-US" dirty="0"/>
              <a:t>.</a:t>
            </a:r>
          </a:p>
          <a:p>
            <a:r>
              <a:rPr lang="en-US" dirty="0"/>
              <a:t>Evaluate:</a:t>
            </a:r>
          </a:p>
          <a:p>
            <a:r>
              <a:rPr lang="en-US" dirty="0"/>
              <a:t>• probability of success</a:t>
            </a:r>
            <a:br>
              <a:rPr lang="en-US" dirty="0"/>
            </a:br>
            <a:r>
              <a:rPr lang="en-US" dirty="0"/>
              <a:t>• interest exposure</a:t>
            </a:r>
            <a:br>
              <a:rPr lang="en-US" dirty="0"/>
            </a:br>
            <a:r>
              <a:rPr lang="en-US" dirty="0"/>
              <a:t>• working capital impact</a:t>
            </a:r>
          </a:p>
          <a:p>
            <a:r>
              <a:rPr lang="en-US" dirty="0"/>
              <a:t>Sometimes partial settlement is financially superior to litigation.</a:t>
            </a:r>
          </a:p>
          <a:p>
            <a:endParaRPr lang="en-IN" dirty="0"/>
          </a:p>
        </p:txBody>
      </p:sp>
      <p:sp>
        <p:nvSpPr>
          <p:cNvPr id="4" name="Footer Placeholder 3">
            <a:extLst>
              <a:ext uri="{FF2B5EF4-FFF2-40B4-BE49-F238E27FC236}">
                <a16:creationId xmlns:a16="http://schemas.microsoft.com/office/drawing/2014/main" id="{428896F0-FE43-738C-7A33-03F87913FE00}"/>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6F87BD39-611B-6CE9-9104-ED35AD9ED7DE}"/>
              </a:ext>
            </a:extLst>
          </p:cNvPr>
          <p:cNvSpPr>
            <a:spLocks noGrp="1"/>
          </p:cNvSpPr>
          <p:nvPr>
            <p:ph type="sldNum" sz="quarter" idx="12"/>
          </p:nvPr>
        </p:nvSpPr>
        <p:spPr/>
        <p:txBody>
          <a:bodyPr/>
          <a:lstStyle/>
          <a:p>
            <a:fld id="{0FF54DE5-C571-48E8-A5BC-B369434E2F44}" type="slidenum">
              <a:rPr lang="en-IN" smtClean="0"/>
              <a:pPr/>
              <a:t>158</a:t>
            </a:fld>
            <a:endParaRPr lang="en-IN"/>
          </a:p>
        </p:txBody>
      </p:sp>
    </p:spTree>
    <p:extLst>
      <p:ext uri="{BB962C8B-B14F-4D97-AF65-F5344CB8AC3E}">
        <p14:creationId xmlns:p14="http://schemas.microsoft.com/office/powerpoint/2010/main" val="427344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D77B-756D-2B7B-5FA2-4BB513FEACFE}"/>
              </a:ext>
            </a:extLst>
          </p:cNvPr>
          <p:cNvSpPr>
            <a:spLocks noGrp="1"/>
          </p:cNvSpPr>
          <p:nvPr>
            <p:ph type="title"/>
          </p:nvPr>
        </p:nvSpPr>
        <p:spPr/>
        <p:txBody>
          <a:bodyPr/>
          <a:lstStyle/>
          <a:p>
            <a:r>
              <a:rPr lang="en-US" b="1" dirty="0"/>
              <a:t>INTERNAL GST AUDIT MODEL (CA MONETISATION MODULE)</a:t>
            </a:r>
            <a:endParaRPr lang="en-IN" dirty="0"/>
          </a:p>
        </p:txBody>
      </p:sp>
      <p:sp>
        <p:nvSpPr>
          <p:cNvPr id="3" name="Content Placeholder 2">
            <a:extLst>
              <a:ext uri="{FF2B5EF4-FFF2-40B4-BE49-F238E27FC236}">
                <a16:creationId xmlns:a16="http://schemas.microsoft.com/office/drawing/2014/main" id="{81833616-15B8-1C37-391F-322B66896569}"/>
              </a:ext>
            </a:extLst>
          </p:cNvPr>
          <p:cNvSpPr>
            <a:spLocks noGrp="1"/>
          </p:cNvSpPr>
          <p:nvPr>
            <p:ph idx="1"/>
          </p:nvPr>
        </p:nvSpPr>
        <p:spPr>
          <a:xfrm>
            <a:off x="1325880" y="1920239"/>
            <a:ext cx="11978640" cy="6145531"/>
          </a:xfrm>
        </p:spPr>
        <p:txBody>
          <a:bodyPr>
            <a:normAutofit fontScale="92500" lnSpcReduction="10000"/>
          </a:bodyPr>
          <a:lstStyle/>
          <a:p>
            <a:r>
              <a:rPr lang="en-US" b="1" dirty="0"/>
              <a:t>Quarterly:</a:t>
            </a:r>
          </a:p>
          <a:p>
            <a:r>
              <a:rPr lang="en-US" dirty="0"/>
              <a:t>• GSTR-1 vs 3B</a:t>
            </a:r>
            <a:br>
              <a:rPr lang="en-US" dirty="0"/>
            </a:br>
            <a:r>
              <a:rPr lang="en-US" dirty="0"/>
              <a:t>• 2B vs books</a:t>
            </a:r>
            <a:br>
              <a:rPr lang="en-US" dirty="0"/>
            </a:br>
            <a:r>
              <a:rPr lang="en-US" dirty="0"/>
              <a:t>• vendor compliance tracker</a:t>
            </a:r>
            <a:br>
              <a:rPr lang="en-US" dirty="0"/>
            </a:br>
            <a:r>
              <a:rPr lang="en-US" dirty="0"/>
              <a:t>• e-way vs turnover</a:t>
            </a:r>
          </a:p>
          <a:p>
            <a:r>
              <a:rPr lang="en-US" b="1" dirty="0"/>
              <a:t>Half yearly:</a:t>
            </a:r>
          </a:p>
          <a:p>
            <a:r>
              <a:rPr lang="en-US" dirty="0"/>
              <a:t>• Contract review</a:t>
            </a:r>
            <a:br>
              <a:rPr lang="en-US" dirty="0"/>
            </a:br>
            <a:r>
              <a:rPr lang="en-US" dirty="0"/>
              <a:t>• classification check</a:t>
            </a:r>
            <a:br>
              <a:rPr lang="en-US" dirty="0"/>
            </a:br>
            <a:r>
              <a:rPr lang="en-US" dirty="0"/>
              <a:t>• valuation review</a:t>
            </a:r>
          </a:p>
          <a:p>
            <a:r>
              <a:rPr lang="en-US" b="1" dirty="0"/>
              <a:t>Annual:</a:t>
            </a:r>
          </a:p>
          <a:p>
            <a:r>
              <a:rPr lang="en-US" dirty="0"/>
              <a:t>• Trial balance mapping</a:t>
            </a:r>
            <a:br>
              <a:rPr lang="en-US" dirty="0"/>
            </a:br>
            <a:r>
              <a:rPr lang="en-US" dirty="0"/>
              <a:t>• ITC eligibility matrix</a:t>
            </a:r>
            <a:br>
              <a:rPr lang="en-US" dirty="0"/>
            </a:br>
            <a:r>
              <a:rPr lang="en-US" dirty="0"/>
              <a:t>• branch transfer review</a:t>
            </a:r>
            <a:br>
              <a:rPr lang="en-US" dirty="0"/>
            </a:br>
            <a:r>
              <a:rPr lang="en-US" dirty="0"/>
              <a:t>• related party valuation</a:t>
            </a:r>
          </a:p>
          <a:p>
            <a:r>
              <a:rPr lang="en-US" dirty="0"/>
              <a:t>Not compliance — </a:t>
            </a:r>
            <a:r>
              <a:rPr lang="en-US" b="1" dirty="0"/>
              <a:t>risk insurance</a:t>
            </a:r>
            <a:r>
              <a:rPr lang="en-US" dirty="0"/>
              <a:t>.</a:t>
            </a:r>
          </a:p>
          <a:p>
            <a:endParaRPr lang="en-IN" dirty="0"/>
          </a:p>
        </p:txBody>
      </p:sp>
      <p:sp>
        <p:nvSpPr>
          <p:cNvPr id="4" name="Footer Placeholder 3">
            <a:extLst>
              <a:ext uri="{FF2B5EF4-FFF2-40B4-BE49-F238E27FC236}">
                <a16:creationId xmlns:a16="http://schemas.microsoft.com/office/drawing/2014/main" id="{1287364A-4015-7EC4-FB65-470A97A731AB}"/>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EC84630F-D824-C5D6-12D0-4B3C66B721B6}"/>
              </a:ext>
            </a:extLst>
          </p:cNvPr>
          <p:cNvSpPr>
            <a:spLocks noGrp="1"/>
          </p:cNvSpPr>
          <p:nvPr>
            <p:ph type="sldNum" sz="quarter" idx="12"/>
          </p:nvPr>
        </p:nvSpPr>
        <p:spPr/>
        <p:txBody>
          <a:bodyPr/>
          <a:lstStyle/>
          <a:p>
            <a:fld id="{0FF54DE5-C571-48E8-A5BC-B369434E2F44}" type="slidenum">
              <a:rPr lang="en-IN" smtClean="0"/>
              <a:pPr/>
              <a:t>159</a:t>
            </a:fld>
            <a:endParaRPr lang="en-IN"/>
          </a:p>
        </p:txBody>
      </p:sp>
    </p:spTree>
    <p:extLst>
      <p:ext uri="{BB962C8B-B14F-4D97-AF65-F5344CB8AC3E}">
        <p14:creationId xmlns:p14="http://schemas.microsoft.com/office/powerpoint/2010/main" val="120717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E6E02D-BF25-C97C-204C-F36E2F3F83D8}"/>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DB7C2065-9AE4-05C1-4692-AD630D016164}"/>
              </a:ext>
            </a:extLst>
          </p:cNvPr>
          <p:cNvPicPr/>
          <p:nvPr/>
        </p:nvPicPr>
        <p:blipFill>
          <a:blip r:embed="rId2"/>
          <a:stretch>
            <a:fillRect/>
          </a:stretch>
        </p:blipFill>
        <p:spPr>
          <a:xfrm>
            <a:off x="0" y="0"/>
            <a:ext cx="14630400" cy="8229600"/>
          </a:xfrm>
          <a:prstGeom prst="rect">
            <a:avLst/>
          </a:prstGeom>
        </p:spPr>
      </p:pic>
    </p:spTree>
    <p:extLst>
      <p:ext uri="{BB962C8B-B14F-4D97-AF65-F5344CB8AC3E}">
        <p14:creationId xmlns:p14="http://schemas.microsoft.com/office/powerpoint/2010/main" val="114679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32E3-C2B6-7AF9-BCFB-CA374739CB25}"/>
              </a:ext>
            </a:extLst>
          </p:cNvPr>
          <p:cNvSpPr>
            <a:spLocks noGrp="1"/>
          </p:cNvSpPr>
          <p:nvPr>
            <p:ph type="title"/>
          </p:nvPr>
        </p:nvSpPr>
        <p:spPr/>
        <p:txBody>
          <a:bodyPr/>
          <a:lstStyle/>
          <a:p>
            <a:r>
              <a:rPr lang="en-IN" dirty="0"/>
              <a:t>MISSING ELEMENTS OF SCN</a:t>
            </a:r>
          </a:p>
        </p:txBody>
      </p:sp>
      <p:sp>
        <p:nvSpPr>
          <p:cNvPr id="3" name="Text Placeholder 2">
            <a:extLst>
              <a:ext uri="{FF2B5EF4-FFF2-40B4-BE49-F238E27FC236}">
                <a16:creationId xmlns:a16="http://schemas.microsoft.com/office/drawing/2014/main" id="{777C6066-38E9-2975-C91C-BCA0047DCADD}"/>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ACA38D78-005E-F56D-301C-54DD9E36050C}"/>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4EAA110D-055F-2030-CB56-CE153A14139A}"/>
              </a:ext>
            </a:extLst>
          </p:cNvPr>
          <p:cNvSpPr>
            <a:spLocks noGrp="1"/>
          </p:cNvSpPr>
          <p:nvPr>
            <p:ph type="sldNum" sz="quarter" idx="12"/>
          </p:nvPr>
        </p:nvSpPr>
        <p:spPr/>
        <p:txBody>
          <a:bodyPr/>
          <a:lstStyle/>
          <a:p>
            <a:fld id="{0FF54DE5-C571-48E8-A5BC-B369434E2F44}" type="slidenum">
              <a:rPr lang="en-IN" smtClean="0"/>
              <a:pPr/>
              <a:t>160</a:t>
            </a:fld>
            <a:endParaRPr lang="en-IN"/>
          </a:p>
        </p:txBody>
      </p:sp>
    </p:spTree>
    <p:extLst>
      <p:ext uri="{BB962C8B-B14F-4D97-AF65-F5344CB8AC3E}">
        <p14:creationId xmlns:p14="http://schemas.microsoft.com/office/powerpoint/2010/main" val="225661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7133-A0E9-4B36-95B4-480832374158}"/>
              </a:ext>
            </a:extLst>
          </p:cNvPr>
          <p:cNvSpPr>
            <a:spLocks noGrp="1"/>
          </p:cNvSpPr>
          <p:nvPr>
            <p:ph type="title"/>
          </p:nvPr>
        </p:nvSpPr>
        <p:spPr/>
        <p:txBody>
          <a:bodyPr/>
          <a:lstStyle/>
          <a:p>
            <a:r>
              <a:rPr lang="en-IN" dirty="0"/>
              <a:t>Missing Elements in SCN</a:t>
            </a:r>
          </a:p>
        </p:txBody>
      </p:sp>
      <p:sp>
        <p:nvSpPr>
          <p:cNvPr id="3" name="Content Placeholder 2">
            <a:extLst>
              <a:ext uri="{FF2B5EF4-FFF2-40B4-BE49-F238E27FC236}">
                <a16:creationId xmlns:a16="http://schemas.microsoft.com/office/drawing/2014/main" id="{B29E1B91-C9F8-4B21-B73F-2B1A1874E3E5}"/>
              </a:ext>
            </a:extLst>
          </p:cNvPr>
          <p:cNvSpPr>
            <a:spLocks noGrp="1"/>
          </p:cNvSpPr>
          <p:nvPr>
            <p:ph idx="1"/>
          </p:nvPr>
        </p:nvSpPr>
        <p:spPr>
          <a:xfrm>
            <a:off x="1325880" y="1920240"/>
            <a:ext cx="11978640" cy="6217920"/>
          </a:xfrm>
        </p:spPr>
        <p:txBody>
          <a:bodyPr>
            <a:normAutofit/>
          </a:bodyPr>
          <a:lstStyle/>
          <a:p>
            <a:r>
              <a:rPr lang="en-IN" dirty="0"/>
              <a:t>Third Party Reliance </a:t>
            </a:r>
          </a:p>
          <a:p>
            <a:pPr lvl="1"/>
            <a:r>
              <a:rPr lang="en-IN" dirty="0"/>
              <a:t>Opportunity of Cross Objection</a:t>
            </a:r>
          </a:p>
          <a:p>
            <a:r>
              <a:rPr lang="en-IN" dirty="0"/>
              <a:t>Precise Allegation vs Factual Understanding</a:t>
            </a:r>
          </a:p>
          <a:p>
            <a:r>
              <a:rPr lang="en-IN" dirty="0"/>
              <a:t>Service of RUD</a:t>
            </a:r>
          </a:p>
          <a:p>
            <a:r>
              <a:rPr lang="en-IN" dirty="0"/>
              <a:t>Reliance on Non RUD</a:t>
            </a:r>
          </a:p>
          <a:p>
            <a:r>
              <a:rPr lang="en-IN" dirty="0"/>
              <a:t>Invocation of wrong section</a:t>
            </a:r>
          </a:p>
          <a:p>
            <a:r>
              <a:rPr lang="en-IN" dirty="0"/>
              <a:t>Opportunity of being heard is mandatory for tax paid during investigation</a:t>
            </a:r>
          </a:p>
          <a:p>
            <a:r>
              <a:rPr lang="en-IN" dirty="0"/>
              <a:t>Separate SCN to be served to director for penalty upon them</a:t>
            </a:r>
          </a:p>
          <a:p>
            <a:r>
              <a:rPr lang="en-IN" dirty="0"/>
              <a:t>A letter issued for payment of tax is not SCN and is without principles of Natural Justice</a:t>
            </a:r>
          </a:p>
          <a:p>
            <a:r>
              <a:rPr lang="en-IN" dirty="0"/>
              <a:t>Every communication cannot be equated with SCN unless it has necessary ingredients of SCN</a:t>
            </a:r>
          </a:p>
          <a:p>
            <a:endParaRPr lang="en-IN" dirty="0"/>
          </a:p>
        </p:txBody>
      </p:sp>
      <p:sp>
        <p:nvSpPr>
          <p:cNvPr id="4" name="Footer Placeholder 3">
            <a:extLst>
              <a:ext uri="{FF2B5EF4-FFF2-40B4-BE49-F238E27FC236}">
                <a16:creationId xmlns:a16="http://schemas.microsoft.com/office/drawing/2014/main" id="{B8FF53F6-A17F-42C1-BA8A-A89E537F459B}"/>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CC9B3EC9-B178-485C-80B8-20FC6A66EEDF}"/>
              </a:ext>
            </a:extLst>
          </p:cNvPr>
          <p:cNvSpPr>
            <a:spLocks noGrp="1"/>
          </p:cNvSpPr>
          <p:nvPr>
            <p:ph type="sldNum" sz="quarter" idx="12"/>
          </p:nvPr>
        </p:nvSpPr>
        <p:spPr/>
        <p:txBody>
          <a:bodyPr/>
          <a:lstStyle/>
          <a:p>
            <a:fld id="{0FF54DE5-C571-48E8-A5BC-B369434E2F44}" type="slidenum">
              <a:rPr lang="en-IN" smtClean="0"/>
              <a:t>161</a:t>
            </a:fld>
            <a:endParaRPr lang="en-IN"/>
          </a:p>
        </p:txBody>
      </p:sp>
    </p:spTree>
    <p:extLst>
      <p:ext uri="{BB962C8B-B14F-4D97-AF65-F5344CB8AC3E}">
        <p14:creationId xmlns:p14="http://schemas.microsoft.com/office/powerpoint/2010/main" val="354562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6DC4-C43F-9C73-0130-EF9C92E8F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6051A0-F772-437C-5D21-3EE74243561F}"/>
              </a:ext>
            </a:extLst>
          </p:cNvPr>
          <p:cNvSpPr>
            <a:spLocks noGrp="1"/>
          </p:cNvSpPr>
          <p:nvPr>
            <p:ph type="title"/>
          </p:nvPr>
        </p:nvSpPr>
        <p:spPr>
          <a:xfrm>
            <a:off x="1325880" y="91440"/>
            <a:ext cx="11641387" cy="1316354"/>
          </a:xfrm>
        </p:spPr>
        <p:txBody>
          <a:bodyPr/>
          <a:lstStyle/>
          <a:p>
            <a:r>
              <a:rPr lang="en-IN" dirty="0"/>
              <a:t>THIS ?				     ||                        THAT?</a:t>
            </a:r>
          </a:p>
        </p:txBody>
      </p:sp>
      <p:pic>
        <p:nvPicPr>
          <p:cNvPr id="7" name="Content Placeholder 6">
            <a:extLst>
              <a:ext uri="{FF2B5EF4-FFF2-40B4-BE49-F238E27FC236}">
                <a16:creationId xmlns:a16="http://schemas.microsoft.com/office/drawing/2014/main" id="{330D9EFB-355D-C470-613C-13AFBC0FEA9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17320" y="1920241"/>
            <a:ext cx="5715000" cy="5437991"/>
          </a:xfrm>
        </p:spPr>
      </p:pic>
      <p:pic>
        <p:nvPicPr>
          <p:cNvPr id="9" name="Content Placeholder 8">
            <a:extLst>
              <a:ext uri="{FF2B5EF4-FFF2-40B4-BE49-F238E27FC236}">
                <a16:creationId xmlns:a16="http://schemas.microsoft.com/office/drawing/2014/main" id="{237C7717-BA46-8B1C-E7A3-F44E1DBDDDC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84234" y="1920241"/>
            <a:ext cx="5183034" cy="5205624"/>
          </a:xfrm>
        </p:spPr>
      </p:pic>
      <p:sp>
        <p:nvSpPr>
          <p:cNvPr id="5" name="Footer Placeholder 4">
            <a:extLst>
              <a:ext uri="{FF2B5EF4-FFF2-40B4-BE49-F238E27FC236}">
                <a16:creationId xmlns:a16="http://schemas.microsoft.com/office/drawing/2014/main" id="{EA77B381-2875-3DEC-9923-4D1F377658A9}"/>
              </a:ext>
            </a:extLst>
          </p:cNvPr>
          <p:cNvSpPr>
            <a:spLocks noGrp="1"/>
          </p:cNvSpPr>
          <p:nvPr>
            <p:ph type="ftr" sz="quarter" idx="11"/>
          </p:nvPr>
        </p:nvSpPr>
        <p:spPr/>
        <p: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a:ln>
                  <a:noFill/>
                </a:ln>
                <a:solidFill>
                  <a:srgbClr val="514843">
                    <a:lumMod val="75000"/>
                  </a:srgbClr>
                </a:solidFill>
                <a:effectLst/>
                <a:uLnTx/>
                <a:uFillTx/>
                <a:latin typeface="Calibri"/>
                <a:ea typeface="+mn-ea"/>
                <a:cs typeface="+mn-cs"/>
              </a:rPr>
              <a:t>© Yash Dhadda</a:t>
            </a:r>
          </a:p>
        </p:txBody>
      </p:sp>
    </p:spTree>
    <p:extLst>
      <p:ext uri="{BB962C8B-B14F-4D97-AF65-F5344CB8AC3E}">
        <p14:creationId xmlns:p14="http://schemas.microsoft.com/office/powerpoint/2010/main" val="6166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5531" y="1925840"/>
            <a:ext cx="5180354" cy="5701780"/>
          </a:xfrm>
          <a:custGeom>
            <a:avLst/>
            <a:gdLst/>
            <a:ahLst/>
            <a:cxnLst/>
            <a:rect l="l" t="t" r="r" b="b"/>
            <a:pathLst>
              <a:path w="5286375" h="6858000">
                <a:moveTo>
                  <a:pt x="5286353" y="6857998"/>
                </a:moveTo>
                <a:lnTo>
                  <a:pt x="5286353" y="0"/>
                </a:lnTo>
                <a:lnTo>
                  <a:pt x="0" y="0"/>
                </a:lnTo>
                <a:lnTo>
                  <a:pt x="0" y="6857998"/>
                </a:lnTo>
                <a:lnTo>
                  <a:pt x="5286353" y="6857998"/>
                </a:lnTo>
                <a:close/>
              </a:path>
            </a:pathLst>
          </a:custGeom>
          <a:solidFill>
            <a:schemeClr val="accent4">
              <a:lumMod val="75000"/>
            </a:schemeClr>
          </a:solidFill>
          <a:ln>
            <a:solidFill>
              <a:srgbClr val="FFC000"/>
            </a:solidFill>
          </a:ln>
        </p:spPr>
        <p:txBody>
          <a:bodyPr wrap="square" lIns="0" tIns="0" rIns="0" bIns="0" rtlCol="0"/>
          <a:lstStyle/>
          <a:p>
            <a:endParaRPr sz="2160"/>
          </a:p>
        </p:txBody>
      </p:sp>
      <p:sp>
        <p:nvSpPr>
          <p:cNvPr id="3" name="object 3"/>
          <p:cNvSpPr txBox="1">
            <a:spLocks noGrp="1"/>
          </p:cNvSpPr>
          <p:nvPr>
            <p:ph type="title"/>
          </p:nvPr>
        </p:nvSpPr>
        <p:spPr>
          <a:xfrm>
            <a:off x="2453504" y="4406381"/>
            <a:ext cx="3264408" cy="914096"/>
          </a:xfrm>
          <a:prstGeom prst="rect">
            <a:avLst/>
          </a:prstGeom>
        </p:spPr>
        <p:txBody>
          <a:bodyPr vert="horz" wrap="square" lIns="0" tIns="0" rIns="0" bIns="0" rtlCol="0" anchor="b">
            <a:spAutoFit/>
          </a:bodyPr>
          <a:lstStyle/>
          <a:p>
            <a:pPr marL="15240">
              <a:lnSpc>
                <a:spcPct val="100000"/>
              </a:lnSpc>
            </a:pPr>
            <a:r>
              <a:rPr sz="5940" b="1" spc="-6" dirty="0">
                <a:solidFill>
                  <a:srgbClr val="FFFFFF"/>
                </a:solidFill>
                <a:latin typeface="Calibri"/>
                <a:cs typeface="Calibri"/>
              </a:rPr>
              <a:t>Thank</a:t>
            </a:r>
            <a:r>
              <a:rPr sz="5940" b="1" spc="-96" dirty="0">
                <a:solidFill>
                  <a:srgbClr val="FFFFFF"/>
                </a:solidFill>
                <a:latin typeface="Calibri"/>
                <a:cs typeface="Calibri"/>
              </a:rPr>
              <a:t> </a:t>
            </a:r>
            <a:r>
              <a:rPr sz="5940" b="1" spc="-156" dirty="0">
                <a:solidFill>
                  <a:srgbClr val="FFFFFF"/>
                </a:solidFill>
                <a:latin typeface="Calibri"/>
                <a:cs typeface="Calibri"/>
              </a:rPr>
              <a:t>You</a:t>
            </a:r>
            <a:endParaRPr sz="5940" dirty="0">
              <a:latin typeface="Calibri"/>
              <a:cs typeface="Calibri"/>
            </a:endParaRPr>
          </a:p>
        </p:txBody>
      </p:sp>
      <p:sp>
        <p:nvSpPr>
          <p:cNvPr id="4" name="object 4"/>
          <p:cNvSpPr txBox="1"/>
          <p:nvPr/>
        </p:nvSpPr>
        <p:spPr>
          <a:xfrm>
            <a:off x="7315200" y="2895119"/>
            <a:ext cx="6904654" cy="2076979"/>
          </a:xfrm>
          <a:prstGeom prst="rect">
            <a:avLst/>
          </a:prstGeom>
        </p:spPr>
        <p:txBody>
          <a:bodyPr vert="horz" wrap="square" lIns="0" tIns="0" rIns="0" bIns="0" rtlCol="0">
            <a:spAutoFit/>
          </a:bodyPr>
          <a:lstStyle/>
          <a:p>
            <a:pPr marL="15240" marR="192024">
              <a:lnSpc>
                <a:spcPct val="101600"/>
              </a:lnSpc>
            </a:pPr>
            <a:r>
              <a:rPr lang="en-US" sz="2220" spc="6" dirty="0">
                <a:solidFill>
                  <a:srgbClr val="0D0D0D"/>
                </a:solidFill>
                <a:latin typeface="Tw Cen MT"/>
                <a:cs typeface="Tw Cen MT"/>
              </a:rPr>
              <a:t>Yash Dhadda </a:t>
            </a:r>
          </a:p>
          <a:p>
            <a:pPr marL="15240" marR="192024">
              <a:lnSpc>
                <a:spcPct val="101600"/>
              </a:lnSpc>
            </a:pPr>
            <a:endParaRPr lang="en-US" sz="2220" spc="6" dirty="0">
              <a:solidFill>
                <a:srgbClr val="0D0D0D"/>
              </a:solidFill>
              <a:latin typeface="Tw Cen MT"/>
              <a:cs typeface="Tw Cen MT"/>
            </a:endParaRPr>
          </a:p>
          <a:p>
            <a:pPr marL="15240" marR="192024">
              <a:lnSpc>
                <a:spcPct val="101600"/>
              </a:lnSpc>
            </a:pPr>
            <a:r>
              <a:rPr lang="en-US" sz="2220" spc="6" dirty="0">
                <a:solidFill>
                  <a:srgbClr val="0D0D0D"/>
                </a:solidFill>
                <a:latin typeface="Tw Cen MT"/>
                <a:cs typeface="Tw Cen MT"/>
              </a:rPr>
              <a:t>Dhadda &amp; Co.</a:t>
            </a:r>
          </a:p>
          <a:p>
            <a:pPr marL="15240" marR="192024">
              <a:lnSpc>
                <a:spcPct val="101600"/>
              </a:lnSpc>
            </a:pPr>
            <a:r>
              <a:rPr lang="en-US" sz="2220" spc="6" dirty="0">
                <a:solidFill>
                  <a:srgbClr val="0D0D0D"/>
                </a:solidFill>
                <a:latin typeface="Tw Cen MT"/>
                <a:cs typeface="Tw Cen MT"/>
              </a:rPr>
              <a:t>Chartered Accountants</a:t>
            </a:r>
          </a:p>
          <a:p>
            <a:pPr marL="15240" marR="192024">
              <a:lnSpc>
                <a:spcPct val="101600"/>
              </a:lnSpc>
            </a:pPr>
            <a:endParaRPr lang="en-US" sz="2220" spc="6" dirty="0">
              <a:solidFill>
                <a:srgbClr val="0D0D0D"/>
              </a:solidFill>
              <a:latin typeface="Tw Cen MT"/>
              <a:cs typeface="Tw Cen MT"/>
            </a:endParaRPr>
          </a:p>
          <a:p>
            <a:pPr marL="15240" marR="192024">
              <a:lnSpc>
                <a:spcPct val="101600"/>
              </a:lnSpc>
            </a:pPr>
            <a:r>
              <a:rPr lang="en-US" sz="2220" spc="6" dirty="0">
                <a:solidFill>
                  <a:srgbClr val="0D0D0D"/>
                </a:solidFill>
                <a:latin typeface="Tw Cen MT"/>
                <a:cs typeface="Tw Cen MT"/>
              </a:rPr>
              <a:t>Jaipur |Mumbai |Bangalore | Ahmadabad </a:t>
            </a:r>
            <a:endParaRPr sz="2220" dirty="0">
              <a:latin typeface="Tw Cen MT"/>
              <a:cs typeface="Tw Cen MT"/>
            </a:endParaRPr>
          </a:p>
        </p:txBody>
      </p:sp>
      <p:grpSp>
        <p:nvGrpSpPr>
          <p:cNvPr id="10" name="Group 9">
            <a:extLst>
              <a:ext uri="{FF2B5EF4-FFF2-40B4-BE49-F238E27FC236}">
                <a16:creationId xmlns:a16="http://schemas.microsoft.com/office/drawing/2014/main" id="{ED184714-3577-68AC-1EDB-912245FBB002}"/>
              </a:ext>
            </a:extLst>
          </p:cNvPr>
          <p:cNvGrpSpPr/>
          <p:nvPr/>
        </p:nvGrpSpPr>
        <p:grpSpPr>
          <a:xfrm>
            <a:off x="7315200" y="5320479"/>
            <a:ext cx="4156651" cy="973600"/>
            <a:chOff x="7006784" y="4445400"/>
            <a:chExt cx="3463876" cy="811333"/>
          </a:xfrm>
        </p:grpSpPr>
        <p:sp>
          <p:nvSpPr>
            <p:cNvPr id="5" name="object 5"/>
            <p:cNvSpPr txBox="1"/>
            <p:nvPr/>
          </p:nvSpPr>
          <p:spPr>
            <a:xfrm>
              <a:off x="7006784" y="4468322"/>
              <a:ext cx="684530" cy="253916"/>
            </a:xfrm>
            <a:prstGeom prst="rect">
              <a:avLst/>
            </a:prstGeom>
          </p:spPr>
          <p:txBody>
            <a:bodyPr vert="horz" wrap="square" lIns="0" tIns="0" rIns="0" bIns="0" rtlCol="0">
              <a:spAutoFit/>
            </a:bodyPr>
            <a:lstStyle/>
            <a:p>
              <a:pPr marL="15240"/>
              <a:r>
                <a:rPr sz="1980" dirty="0">
                  <a:solidFill>
                    <a:srgbClr val="0D0D0D"/>
                  </a:solidFill>
                  <a:latin typeface="Tw Cen MT"/>
                  <a:cs typeface="Tw Cen MT"/>
                </a:rPr>
                <a:t>Phone</a:t>
              </a:r>
              <a:r>
                <a:rPr sz="1980" spc="420" dirty="0">
                  <a:solidFill>
                    <a:srgbClr val="0D0D0D"/>
                  </a:solidFill>
                  <a:latin typeface="Tw Cen MT"/>
                  <a:cs typeface="Tw Cen MT"/>
                </a:rPr>
                <a:t> </a:t>
              </a:r>
              <a:r>
                <a:rPr sz="1980" dirty="0">
                  <a:solidFill>
                    <a:srgbClr val="0D0D0D"/>
                  </a:solidFill>
                  <a:latin typeface="Tw Cen MT"/>
                  <a:cs typeface="Tw Cen MT"/>
                </a:rPr>
                <a:t>:</a:t>
              </a:r>
              <a:endParaRPr sz="1980" dirty="0">
                <a:latin typeface="Tw Cen MT"/>
                <a:cs typeface="Tw Cen MT"/>
              </a:endParaRPr>
            </a:p>
          </p:txBody>
        </p:sp>
        <p:sp>
          <p:nvSpPr>
            <p:cNvPr id="6" name="object 6"/>
            <p:cNvSpPr txBox="1"/>
            <p:nvPr/>
          </p:nvSpPr>
          <p:spPr>
            <a:xfrm>
              <a:off x="7032286" y="4722238"/>
              <a:ext cx="464820" cy="261877"/>
            </a:xfrm>
            <a:prstGeom prst="rect">
              <a:avLst/>
            </a:prstGeom>
          </p:spPr>
          <p:txBody>
            <a:bodyPr vert="horz" wrap="square" lIns="0" tIns="0" rIns="0" bIns="0" rtlCol="0">
              <a:spAutoFit/>
            </a:bodyPr>
            <a:lstStyle/>
            <a:p>
              <a:pPr marL="15240" marR="6096">
                <a:lnSpc>
                  <a:spcPct val="109100"/>
                </a:lnSpc>
              </a:pPr>
              <a:r>
                <a:rPr sz="1980" spc="-6" dirty="0">
                  <a:solidFill>
                    <a:srgbClr val="0D0D0D"/>
                  </a:solidFill>
                  <a:latin typeface="Tw Cen MT"/>
                  <a:cs typeface="Tw Cen MT"/>
                </a:rPr>
                <a:t>E</a:t>
              </a:r>
              <a:r>
                <a:rPr sz="1980" dirty="0">
                  <a:solidFill>
                    <a:srgbClr val="0D0D0D"/>
                  </a:solidFill>
                  <a:latin typeface="Tw Cen MT"/>
                  <a:cs typeface="Tw Cen MT"/>
                </a:rPr>
                <a:t>ma</a:t>
              </a:r>
              <a:r>
                <a:rPr sz="1980" spc="-6" dirty="0">
                  <a:solidFill>
                    <a:srgbClr val="0D0D0D"/>
                  </a:solidFill>
                  <a:latin typeface="Tw Cen MT"/>
                  <a:cs typeface="Tw Cen MT"/>
                </a:rPr>
                <a:t>i</a:t>
              </a:r>
              <a:r>
                <a:rPr sz="1980" dirty="0">
                  <a:solidFill>
                    <a:srgbClr val="0D0D0D"/>
                  </a:solidFill>
                  <a:latin typeface="Tw Cen MT"/>
                  <a:cs typeface="Tw Cen MT"/>
                </a:rPr>
                <a:t>l</a:t>
              </a:r>
              <a:endParaRPr sz="1980" dirty="0">
                <a:latin typeface="Tw Cen MT"/>
                <a:cs typeface="Tw Cen MT"/>
              </a:endParaRPr>
            </a:p>
          </p:txBody>
        </p:sp>
        <p:sp>
          <p:nvSpPr>
            <p:cNvPr id="7" name="object 7"/>
            <p:cNvSpPr txBox="1"/>
            <p:nvPr/>
          </p:nvSpPr>
          <p:spPr>
            <a:xfrm>
              <a:off x="7557915" y="4445400"/>
              <a:ext cx="2912745" cy="811333"/>
            </a:xfrm>
            <a:prstGeom prst="rect">
              <a:avLst/>
            </a:prstGeom>
          </p:spPr>
          <p:txBody>
            <a:bodyPr vert="horz" wrap="square" lIns="0" tIns="0" rIns="0" bIns="0" rtlCol="0">
              <a:spAutoFit/>
            </a:bodyPr>
            <a:lstStyle/>
            <a:p>
              <a:pPr marL="292608">
                <a:lnSpc>
                  <a:spcPts val="2370"/>
                </a:lnSpc>
              </a:pPr>
              <a:r>
                <a:rPr sz="1980" dirty="0">
                  <a:solidFill>
                    <a:srgbClr val="0D0D0D"/>
                  </a:solidFill>
                  <a:latin typeface="Tw Cen MT"/>
                  <a:cs typeface="Tw Cen MT"/>
                </a:rPr>
                <a:t>+</a:t>
              </a:r>
              <a:r>
                <a:rPr lang="en-US" sz="1980" dirty="0">
                  <a:solidFill>
                    <a:srgbClr val="0D0D0D"/>
                  </a:solidFill>
                  <a:latin typeface="Tw Cen MT"/>
                  <a:cs typeface="Tw Cen MT"/>
                </a:rPr>
                <a:t>91-9829186074</a:t>
              </a:r>
              <a:endParaRPr sz="1980" dirty="0">
                <a:latin typeface="Tw Cen MT"/>
                <a:cs typeface="Tw Cen MT"/>
              </a:endParaRPr>
            </a:p>
            <a:p>
              <a:pPr marL="29718">
                <a:lnSpc>
                  <a:spcPts val="2586"/>
                </a:lnSpc>
                <a:tabLst>
                  <a:tab pos="291084" algn="l"/>
                </a:tabLst>
              </a:pPr>
              <a:r>
                <a:rPr sz="1980" dirty="0">
                  <a:solidFill>
                    <a:srgbClr val="0D0D0D"/>
                  </a:solidFill>
                  <a:latin typeface="Tw Cen MT"/>
                  <a:cs typeface="Tw Cen MT"/>
                </a:rPr>
                <a:t>:	</a:t>
              </a:r>
              <a:r>
                <a:rPr lang="en-US" sz="2160" spc="-6" dirty="0">
                  <a:solidFill>
                    <a:srgbClr val="0D0D0D"/>
                  </a:solidFill>
                  <a:latin typeface="Tw Cen MT"/>
                  <a:cs typeface="Tw Cen MT"/>
                </a:rPr>
                <a:t>yash@dhaddaonline.com</a:t>
              </a:r>
              <a:endParaRPr sz="2160" dirty="0">
                <a:latin typeface="Tw Cen MT"/>
                <a:cs typeface="Tw Cen MT"/>
              </a:endParaRPr>
            </a:p>
            <a:p>
              <a:pPr marL="15240">
                <a:tabLst>
                  <a:tab pos="274320" algn="l"/>
                </a:tabLst>
              </a:pPr>
              <a:endParaRPr sz="2160" dirty="0">
                <a:latin typeface="Tw Cen MT"/>
                <a:cs typeface="Tw Cen MT"/>
              </a:endParaRPr>
            </a:p>
          </p:txBody>
        </p:sp>
      </p:grpSp>
      <p:sp>
        <p:nvSpPr>
          <p:cNvPr id="8" name="Footer Placeholder 7"/>
          <p:cNvSpPr>
            <a:spLocks noGrp="1"/>
          </p:cNvSpPr>
          <p:nvPr>
            <p:ph type="ftr" sz="quarter" idx="4294967295"/>
          </p:nvPr>
        </p:nvSpPr>
        <p:spPr>
          <a:xfrm>
            <a:off x="3521351" y="7627620"/>
            <a:ext cx="7587698" cy="438151"/>
          </a:xfrm>
          <a:prstGeom prst="rect">
            <a:avLst/>
          </a:prstGeom>
        </p:spPr>
        <p:txBody>
          <a:bodyPr/>
          <a:lstStyle/>
          <a:p>
            <a:pPr>
              <a:defRPr/>
            </a:pPr>
            <a:r>
              <a:rPr lang="en-US"/>
              <a:t>© Yash Dhadda</a:t>
            </a:r>
          </a:p>
        </p:txBody>
      </p:sp>
      <p:sp>
        <p:nvSpPr>
          <p:cNvPr id="9" name="Slide Number Placeholder 8">
            <a:extLst>
              <a:ext uri="{FF2B5EF4-FFF2-40B4-BE49-F238E27FC236}">
                <a16:creationId xmlns:a16="http://schemas.microsoft.com/office/drawing/2014/main" id="{C18F9BBB-AAE8-4441-8704-A66BB575AE4D}"/>
              </a:ext>
            </a:extLst>
          </p:cNvPr>
          <p:cNvSpPr>
            <a:spLocks noGrp="1"/>
          </p:cNvSpPr>
          <p:nvPr>
            <p:ph type="sldNum" sz="quarter" idx="12"/>
          </p:nvPr>
        </p:nvSpPr>
        <p:spPr/>
        <p:txBody>
          <a:bodyPr/>
          <a:lstStyle/>
          <a:p>
            <a:fld id="{0FF54DE5-C571-48E8-A5BC-B369434E2F44}" type="slidenum">
              <a:rPr lang="en-IN" smtClean="0"/>
              <a:t>163</a:t>
            </a:fld>
            <a:endParaRPr lang="en-IN"/>
          </a:p>
        </p:txBody>
      </p:sp>
    </p:spTree>
    <p:extLst>
      <p:ext uri="{BB962C8B-B14F-4D97-AF65-F5344CB8AC3E}">
        <p14:creationId xmlns:p14="http://schemas.microsoft.com/office/powerpoint/2010/main" val="2569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8FA8-4063-2A2C-64D2-B25B9C0B0E88}"/>
              </a:ext>
            </a:extLst>
          </p:cNvPr>
          <p:cNvSpPr>
            <a:spLocks noGrp="1"/>
          </p:cNvSpPr>
          <p:nvPr>
            <p:ph type="title"/>
          </p:nvPr>
        </p:nvSpPr>
        <p:spPr/>
        <p:txBody>
          <a:bodyPr/>
          <a:lstStyle/>
          <a:p>
            <a:r>
              <a:rPr lang="en-IN" dirty="0"/>
              <a:t>Compliance Work Flow</a:t>
            </a:r>
          </a:p>
        </p:txBody>
      </p:sp>
      <p:sp>
        <p:nvSpPr>
          <p:cNvPr id="3" name="Content Placeholder 2">
            <a:extLst>
              <a:ext uri="{FF2B5EF4-FFF2-40B4-BE49-F238E27FC236}">
                <a16:creationId xmlns:a16="http://schemas.microsoft.com/office/drawing/2014/main" id="{224F00B4-8784-2C9E-A9DF-C976AF53A4B1}"/>
              </a:ext>
            </a:extLst>
          </p:cNvPr>
          <p:cNvSpPr>
            <a:spLocks noGrp="1"/>
          </p:cNvSpPr>
          <p:nvPr>
            <p:ph idx="1"/>
          </p:nvPr>
        </p:nvSpPr>
        <p:spPr/>
        <p:txBody>
          <a:bodyPr/>
          <a:lstStyle/>
          <a:p>
            <a:endParaRPr lang="en-IN" dirty="0"/>
          </a:p>
        </p:txBody>
      </p:sp>
      <p:sp>
        <p:nvSpPr>
          <p:cNvPr id="4" name="Footer Placeholder 3">
            <a:extLst>
              <a:ext uri="{FF2B5EF4-FFF2-40B4-BE49-F238E27FC236}">
                <a16:creationId xmlns:a16="http://schemas.microsoft.com/office/drawing/2014/main" id="{7EEB4AB3-B4E1-EA9F-67E4-051FAF57419E}"/>
              </a:ext>
            </a:extLst>
          </p:cNvPr>
          <p:cNvSpPr>
            <a:spLocks noGrp="1"/>
          </p:cNvSpPr>
          <p:nvPr>
            <p:ph type="ftr" sz="quarter" idx="11"/>
          </p:nvPr>
        </p:nvSpPr>
        <p:spPr/>
        <p:txBody>
          <a:bodyPr/>
          <a:lstStyle/>
          <a:p>
            <a:r>
              <a:rPr lang="en-IN"/>
              <a:t>© Yash Dhadda</a:t>
            </a:r>
            <a:endParaRPr lang="en-US" dirty="0"/>
          </a:p>
        </p:txBody>
      </p:sp>
      <p:graphicFrame>
        <p:nvGraphicFramePr>
          <p:cNvPr id="6" name="Diagram 5">
            <a:extLst>
              <a:ext uri="{FF2B5EF4-FFF2-40B4-BE49-F238E27FC236}">
                <a16:creationId xmlns:a16="http://schemas.microsoft.com/office/drawing/2014/main" id="{77E038B9-4C89-3238-37AB-5F0BE2FECBD1}"/>
              </a:ext>
            </a:extLst>
          </p:cNvPr>
          <p:cNvGraphicFramePr/>
          <p:nvPr/>
        </p:nvGraphicFramePr>
        <p:xfrm>
          <a:off x="760260" y="1036320"/>
          <a:ext cx="12856681" cy="6797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95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16B1-ED39-7C70-34DB-68773CED72C4}"/>
              </a:ext>
            </a:extLst>
          </p:cNvPr>
          <p:cNvSpPr>
            <a:spLocks noGrp="1"/>
          </p:cNvSpPr>
          <p:nvPr>
            <p:ph type="title"/>
          </p:nvPr>
        </p:nvSpPr>
        <p:spPr/>
        <p:txBody>
          <a:bodyPr/>
          <a:lstStyle/>
          <a:p>
            <a:r>
              <a:rPr lang="en-IN" dirty="0"/>
              <a:t>NET DISCLOSURE IN GSTR-3B</a:t>
            </a:r>
          </a:p>
        </p:txBody>
      </p:sp>
      <p:sp>
        <p:nvSpPr>
          <p:cNvPr id="3" name="Text Placeholder 2">
            <a:extLst>
              <a:ext uri="{FF2B5EF4-FFF2-40B4-BE49-F238E27FC236}">
                <a16:creationId xmlns:a16="http://schemas.microsoft.com/office/drawing/2014/main" id="{8A721F48-253B-FF87-08DC-EB30AAD292C7}"/>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17D9257D-9534-6FB5-445F-10809BE6141B}"/>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F8A55042-4B44-3EA3-3F56-A1DF840DBA63}"/>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18</a:t>
            </a:fld>
            <a:endParaRPr lang="en-IN">
              <a:solidFill>
                <a:srgbClr val="514843">
                  <a:lumMod val="75000"/>
                </a:srgbClr>
              </a:solidFill>
              <a:latin typeface="Calibri"/>
            </a:endParaRPr>
          </a:p>
        </p:txBody>
      </p:sp>
    </p:spTree>
    <p:extLst>
      <p:ext uri="{BB962C8B-B14F-4D97-AF65-F5344CB8AC3E}">
        <p14:creationId xmlns:p14="http://schemas.microsoft.com/office/powerpoint/2010/main" val="210104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6BDD2-143B-AECB-F71B-9BDDF9F34DEA}"/>
              </a:ext>
            </a:extLst>
          </p:cNvPr>
          <p:cNvSpPr>
            <a:spLocks noGrp="1"/>
          </p:cNvSpPr>
          <p:nvPr>
            <p:ph type="title"/>
          </p:nvPr>
        </p:nvSpPr>
        <p:spPr/>
        <p:txBody>
          <a:bodyPr>
            <a:normAutofit/>
          </a:bodyPr>
          <a:lstStyle/>
          <a:p>
            <a:r>
              <a:rPr lang="pt-BR" dirty="0"/>
              <a:t>C.B.E. &amp; C. Circular No. 26/26/2017-GST, dated 29-12-2017</a:t>
            </a:r>
            <a:endParaRPr lang="en-IN" dirty="0"/>
          </a:p>
        </p:txBody>
      </p:sp>
      <p:sp>
        <p:nvSpPr>
          <p:cNvPr id="3" name="Content Placeholder 2">
            <a:extLst>
              <a:ext uri="{FF2B5EF4-FFF2-40B4-BE49-F238E27FC236}">
                <a16:creationId xmlns:a16="http://schemas.microsoft.com/office/drawing/2014/main" id="{46667333-931B-0DDA-483D-9DC81F2A20E9}"/>
              </a:ext>
            </a:extLst>
          </p:cNvPr>
          <p:cNvSpPr>
            <a:spLocks noGrp="1"/>
          </p:cNvSpPr>
          <p:nvPr>
            <p:ph idx="1"/>
          </p:nvPr>
        </p:nvSpPr>
        <p:spPr/>
        <p:txBody>
          <a:bodyPr/>
          <a:lstStyle/>
          <a:p>
            <a:pPr algn="just"/>
            <a:r>
              <a:rPr lang="en-US" dirty="0"/>
              <a:t>4. It is clarified that as return </a:t>
            </a:r>
            <a:r>
              <a:rPr lang="en-US" b="1" u="sng" dirty="0"/>
              <a:t>in FORM GSTR-3B do not contain provisions for reporting of differential figures for past month(s), the said figures may be reported on net basis </a:t>
            </a:r>
            <a:r>
              <a:rPr lang="en-US" b="1" u="sng" dirty="0" err="1"/>
              <a:t>alongwith</a:t>
            </a:r>
            <a:r>
              <a:rPr lang="en-US" b="1" u="sng" dirty="0"/>
              <a:t> the values for current month itself in appropriate tables </a:t>
            </a:r>
            <a:r>
              <a:rPr lang="en-US" dirty="0"/>
              <a:t>i.e. Table No. 3.1, 3.2, 4 and 5, as the case may be. It may be noted that while making adjustment in the output tax liability or input tax credit, there can be no negative entries in the FORM GSTR-3B. The amount remaining for adjustment, if any, may be adjusted in the return(s) in FORM GSTR-3B of subsequent month(s) and, in cases where such adjustment is not feasible, refund may be claimed. </a:t>
            </a:r>
            <a:r>
              <a:rPr lang="en-US" b="1" dirty="0"/>
              <a:t>Where adjustments have been made in FORM GSTR-3B of multiple months, corresponding adjustments in FORM GSTR-1 </a:t>
            </a:r>
            <a:r>
              <a:rPr lang="en-US" b="1" u="sng" dirty="0"/>
              <a:t>should also preferably</a:t>
            </a:r>
            <a:r>
              <a:rPr lang="en-US" b="1" dirty="0"/>
              <a:t> be made in the corresponding months.</a:t>
            </a:r>
            <a:endParaRPr lang="en-IN" b="1" dirty="0"/>
          </a:p>
        </p:txBody>
      </p:sp>
      <p:sp>
        <p:nvSpPr>
          <p:cNvPr id="4" name="Footer Placeholder 3">
            <a:extLst>
              <a:ext uri="{FF2B5EF4-FFF2-40B4-BE49-F238E27FC236}">
                <a16:creationId xmlns:a16="http://schemas.microsoft.com/office/drawing/2014/main" id="{1C1256D5-C4E9-2622-8910-91394DF15C6D}"/>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34591BFC-7D45-FFFA-BCA1-5C841F6B7B6F}"/>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19</a:t>
            </a:fld>
            <a:endParaRPr lang="en-IN">
              <a:solidFill>
                <a:srgbClr val="514843">
                  <a:lumMod val="75000"/>
                </a:srgbClr>
              </a:solidFill>
              <a:latin typeface="Calibri"/>
            </a:endParaRPr>
          </a:p>
        </p:txBody>
      </p:sp>
    </p:spTree>
    <p:extLst>
      <p:ext uri="{BB962C8B-B14F-4D97-AF65-F5344CB8AC3E}">
        <p14:creationId xmlns:p14="http://schemas.microsoft.com/office/powerpoint/2010/main" val="19235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9F33-B2E6-3F65-7507-B437EC9F4A93}"/>
              </a:ext>
            </a:extLst>
          </p:cNvPr>
          <p:cNvSpPr>
            <a:spLocks noGrp="1"/>
          </p:cNvSpPr>
          <p:nvPr>
            <p:ph type="title"/>
          </p:nvPr>
        </p:nvSpPr>
        <p:spPr/>
        <p:txBody>
          <a:bodyPr/>
          <a:lstStyle/>
          <a:p>
            <a:r>
              <a:rPr lang="en-IN" dirty="0"/>
              <a:t>WHAT HAVE YOU RECEIVED?</a:t>
            </a:r>
          </a:p>
        </p:txBody>
      </p:sp>
      <p:sp>
        <p:nvSpPr>
          <p:cNvPr id="3" name="Text Placeholder 2">
            <a:extLst>
              <a:ext uri="{FF2B5EF4-FFF2-40B4-BE49-F238E27FC236}">
                <a16:creationId xmlns:a16="http://schemas.microsoft.com/office/drawing/2014/main" id="{CCFEF66F-BC67-89F2-B046-5729EBAE5534}"/>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9457CE3D-9440-4D40-9FB9-59D7407D97B5}"/>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7FA8FED2-9A9B-E8D7-17C0-9154719BC4AF}"/>
              </a:ext>
            </a:extLst>
          </p:cNvPr>
          <p:cNvSpPr>
            <a:spLocks noGrp="1"/>
          </p:cNvSpPr>
          <p:nvPr>
            <p:ph type="sldNum" sz="quarter" idx="12"/>
          </p:nvPr>
        </p:nvSpPr>
        <p:spPr/>
        <p:txBody>
          <a:bodyPr/>
          <a:lstStyle/>
          <a:p>
            <a:fld id="{0FF54DE5-C571-48E8-A5BC-B369434E2F44}" type="slidenum">
              <a:rPr lang="en-IN" smtClean="0"/>
              <a:t>2</a:t>
            </a:fld>
            <a:endParaRPr lang="en-IN"/>
          </a:p>
        </p:txBody>
      </p:sp>
    </p:spTree>
    <p:extLst>
      <p:ext uri="{BB962C8B-B14F-4D97-AF65-F5344CB8AC3E}">
        <p14:creationId xmlns:p14="http://schemas.microsoft.com/office/powerpoint/2010/main" val="412413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FCF7-B9E4-4EE1-65E1-1127B28F6700}"/>
              </a:ext>
            </a:extLst>
          </p:cNvPr>
          <p:cNvSpPr>
            <a:spLocks noGrp="1"/>
          </p:cNvSpPr>
          <p:nvPr>
            <p:ph type="title"/>
          </p:nvPr>
        </p:nvSpPr>
        <p:spPr/>
        <p:txBody>
          <a:bodyPr/>
          <a:lstStyle/>
          <a:p>
            <a:r>
              <a:rPr lang="en-IN" dirty="0"/>
              <a:t>Reconciliation = correction </a:t>
            </a:r>
          </a:p>
        </p:txBody>
      </p:sp>
      <p:sp>
        <p:nvSpPr>
          <p:cNvPr id="3" name="Text Placeholder 2">
            <a:extLst>
              <a:ext uri="{FF2B5EF4-FFF2-40B4-BE49-F238E27FC236}">
                <a16:creationId xmlns:a16="http://schemas.microsoft.com/office/drawing/2014/main" id="{8FC9E81E-DCBB-2DF0-1621-94964DD6D00A}"/>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34C342E4-9E4F-2CB8-0335-D2B74E5B67F2}"/>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ABC971AA-6C12-267C-ED83-89002EBA0E72}"/>
              </a:ext>
            </a:extLst>
          </p:cNvPr>
          <p:cNvSpPr>
            <a:spLocks noGrp="1"/>
          </p:cNvSpPr>
          <p:nvPr>
            <p:ph type="sldNum" sz="quarter" idx="12"/>
          </p:nvPr>
        </p:nvSpPr>
        <p:spPr/>
        <p:txBody>
          <a:bodyPr/>
          <a:lstStyle/>
          <a:p>
            <a:fld id="{0FF54DE5-C571-48E8-A5BC-B369434E2F44}" type="slidenum">
              <a:rPr lang="en-IN" smtClean="0"/>
              <a:t>20</a:t>
            </a:fld>
            <a:endParaRPr lang="en-IN"/>
          </a:p>
        </p:txBody>
      </p:sp>
    </p:spTree>
    <p:extLst>
      <p:ext uri="{BB962C8B-B14F-4D97-AF65-F5344CB8AC3E}">
        <p14:creationId xmlns:p14="http://schemas.microsoft.com/office/powerpoint/2010/main" val="37341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A296-66CB-9D37-EE0F-A53A1CEAF554}"/>
              </a:ext>
            </a:extLst>
          </p:cNvPr>
          <p:cNvSpPr>
            <a:spLocks noGrp="1"/>
          </p:cNvSpPr>
          <p:nvPr>
            <p:ph type="title"/>
          </p:nvPr>
        </p:nvSpPr>
        <p:spPr/>
        <p:txBody>
          <a:bodyPr>
            <a:normAutofit/>
          </a:bodyPr>
          <a:lstStyle/>
          <a:p>
            <a:r>
              <a:rPr lang="en-US" sz="2800" dirty="0"/>
              <a:t>PIONEER COOPERATIVE CAR PARKING SERVICING AND CONSTRUCTION SOCIETY LTD. Versus STATE OF WEST BENGAL -</a:t>
            </a:r>
            <a:endParaRPr lang="en-IN" sz="2800" dirty="0"/>
          </a:p>
        </p:txBody>
      </p:sp>
      <p:sp>
        <p:nvSpPr>
          <p:cNvPr id="3" name="Footer Placeholder 2">
            <a:extLst>
              <a:ext uri="{FF2B5EF4-FFF2-40B4-BE49-F238E27FC236}">
                <a16:creationId xmlns:a16="http://schemas.microsoft.com/office/drawing/2014/main" id="{D5C443ED-2C97-10D9-1D24-2795B7255E6C}"/>
              </a:ext>
            </a:extLst>
          </p:cNvPr>
          <p:cNvSpPr>
            <a:spLocks noGrp="1"/>
          </p:cNvSpPr>
          <p:nvPr>
            <p:ph type="ftr" sz="quarter" idx="11"/>
          </p:nvPr>
        </p:nvSpPr>
        <p:spPr/>
        <p:txBody>
          <a:bodyPr/>
          <a:lstStyle/>
          <a:p>
            <a:r>
              <a:rPr lang="en-US"/>
              <a:t>© Yash Dhadda</a:t>
            </a:r>
          </a:p>
        </p:txBody>
      </p:sp>
      <p:sp>
        <p:nvSpPr>
          <p:cNvPr id="4" name="Slide Number Placeholder 3">
            <a:extLst>
              <a:ext uri="{FF2B5EF4-FFF2-40B4-BE49-F238E27FC236}">
                <a16:creationId xmlns:a16="http://schemas.microsoft.com/office/drawing/2014/main" id="{F4AA4942-1B79-4F84-9F9F-4778234AC937}"/>
              </a:ext>
            </a:extLst>
          </p:cNvPr>
          <p:cNvSpPr>
            <a:spLocks noGrp="1"/>
          </p:cNvSpPr>
          <p:nvPr>
            <p:ph type="sldNum" sz="quarter" idx="12"/>
          </p:nvPr>
        </p:nvSpPr>
        <p:spPr/>
        <p:txBody>
          <a:bodyPr/>
          <a:lstStyle/>
          <a:p>
            <a:fld id="{0FF54DE5-C571-48E8-A5BC-B369434E2F44}" type="slidenum">
              <a:rPr lang="en-IN" smtClean="0"/>
              <a:t>21</a:t>
            </a:fld>
            <a:endParaRPr lang="en-IN"/>
          </a:p>
        </p:txBody>
      </p:sp>
      <p:sp>
        <p:nvSpPr>
          <p:cNvPr id="6" name="TextBox 5">
            <a:extLst>
              <a:ext uri="{FF2B5EF4-FFF2-40B4-BE49-F238E27FC236}">
                <a16:creationId xmlns:a16="http://schemas.microsoft.com/office/drawing/2014/main" id="{0E7C7E97-BBF1-B6A2-CAFD-4C78406AAB04}"/>
              </a:ext>
            </a:extLst>
          </p:cNvPr>
          <p:cNvSpPr txBox="1"/>
          <p:nvPr/>
        </p:nvSpPr>
        <p:spPr>
          <a:xfrm>
            <a:off x="1429656" y="1906556"/>
            <a:ext cx="11873041" cy="5693866"/>
          </a:xfrm>
          <a:prstGeom prst="rect">
            <a:avLst/>
          </a:prstGeom>
          <a:noFill/>
        </p:spPr>
        <p:txBody>
          <a:bodyPr wrap="square">
            <a:spAutoFit/>
          </a:bodyPr>
          <a:lstStyle/>
          <a:p>
            <a:pPr algn="just"/>
            <a:r>
              <a:rPr lang="en-US" sz="2800" b="1" dirty="0"/>
              <a:t> 2025 (96) G.S.T.L. 358 (Cal.)</a:t>
            </a:r>
          </a:p>
          <a:p>
            <a:pPr algn="just"/>
            <a:endParaRPr lang="en-US" sz="2800" dirty="0"/>
          </a:p>
          <a:p>
            <a:pPr algn="just"/>
            <a:r>
              <a:rPr lang="en-US" sz="2800" dirty="0"/>
              <a:t>27. Section 44 of the Act deals with annual returns which states that every registered person other than an input tax distributor, a person paying tax under Section 51 or Section 52 shall furnish an annual return which may include a self-certified reconciliation statement, reconciling the value of supplies declared in the return furnished for the financial year, with the audited annual financial statement for every financial year electronically within such time and in such form and in such manner as may be prescribed.</a:t>
            </a:r>
          </a:p>
          <a:p>
            <a:pPr algn="just"/>
            <a:endParaRPr lang="en-US" sz="2800" dirty="0"/>
          </a:p>
          <a:p>
            <a:pPr algn="just"/>
            <a:r>
              <a:rPr lang="en-US" sz="2800" u="sng" dirty="0"/>
              <a:t>28. Prima facie, we are of the view that the word “reconciliation” used in the statute could lead to the meaning that there can be a rectification of any error which might have occurred when the taxpayer files his return in FORM GSTR-3B.</a:t>
            </a:r>
          </a:p>
        </p:txBody>
      </p:sp>
    </p:spTree>
    <p:extLst>
      <p:ext uri="{BB962C8B-B14F-4D97-AF65-F5344CB8AC3E}">
        <p14:creationId xmlns:p14="http://schemas.microsoft.com/office/powerpoint/2010/main" val="321731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0327" y="629087"/>
            <a:ext cx="14372182" cy="533223"/>
          </a:xfrm>
          <a:prstGeom prst="rect">
            <a:avLst/>
          </a:prstGeom>
        </p:spPr>
        <p:txBody>
          <a:bodyPr vert="horz" wrap="square" lIns="0" tIns="16002" rIns="0" bIns="0" rtlCol="0" anchor="b">
            <a:spAutoFit/>
          </a:bodyPr>
          <a:lstStyle/>
          <a:p>
            <a:pPr marL="15240">
              <a:lnSpc>
                <a:spcPct val="100000"/>
              </a:lnSpc>
              <a:spcBef>
                <a:spcPts val="126"/>
              </a:spcBef>
            </a:pPr>
            <a:r>
              <a:rPr spc="-24" dirty="0"/>
              <a:t>Rectification</a:t>
            </a:r>
            <a:r>
              <a:rPr spc="-60" dirty="0"/>
              <a:t> </a:t>
            </a:r>
            <a:r>
              <a:rPr dirty="0"/>
              <a:t>of</a:t>
            </a:r>
            <a:r>
              <a:rPr spc="-90" dirty="0"/>
              <a:t> </a:t>
            </a:r>
            <a:r>
              <a:rPr spc="-12" dirty="0"/>
              <a:t>returns</a:t>
            </a:r>
          </a:p>
        </p:txBody>
      </p:sp>
      <p:sp>
        <p:nvSpPr>
          <p:cNvPr id="3" name="object 3"/>
          <p:cNvSpPr txBox="1"/>
          <p:nvPr/>
        </p:nvSpPr>
        <p:spPr>
          <a:xfrm>
            <a:off x="1100327" y="2154021"/>
            <a:ext cx="12432030" cy="5179880"/>
          </a:xfrm>
          <a:prstGeom prst="rect">
            <a:avLst/>
          </a:prstGeom>
        </p:spPr>
        <p:txBody>
          <a:bodyPr vert="horz" wrap="square" lIns="0" tIns="80772" rIns="0" bIns="0" rtlCol="0">
            <a:spAutoFit/>
          </a:bodyPr>
          <a:lstStyle/>
          <a:p>
            <a:pPr marL="289560" marR="6096" indent="-275082" defTabSz="1097280">
              <a:lnSpc>
                <a:spcPct val="80000"/>
              </a:lnSpc>
              <a:spcBef>
                <a:spcPts val="636"/>
              </a:spcBef>
              <a:buFont typeface="Arial"/>
              <a:buChar char="•"/>
              <a:tabLst>
                <a:tab pos="289560" algn="l"/>
              </a:tabLst>
            </a:pPr>
            <a:r>
              <a:rPr sz="2160" b="1" dirty="0">
                <a:solidFill>
                  <a:srgbClr val="514843"/>
                </a:solidFill>
                <a:latin typeface="Calibri"/>
                <a:cs typeface="Calibri"/>
              </a:rPr>
              <a:t>Aberdare</a:t>
            </a:r>
            <a:r>
              <a:rPr sz="2160" b="1" spc="-18" dirty="0">
                <a:solidFill>
                  <a:srgbClr val="514843"/>
                </a:solidFill>
                <a:latin typeface="Calibri"/>
                <a:cs typeface="Calibri"/>
              </a:rPr>
              <a:t> </a:t>
            </a:r>
            <a:r>
              <a:rPr sz="2160" b="1" spc="-12" dirty="0">
                <a:solidFill>
                  <a:srgbClr val="514843"/>
                </a:solidFill>
                <a:latin typeface="Calibri"/>
                <a:cs typeface="Calibri"/>
              </a:rPr>
              <a:t>Technologies</a:t>
            </a:r>
            <a:r>
              <a:rPr sz="2160" b="1" spc="-24" dirty="0">
                <a:solidFill>
                  <a:srgbClr val="514843"/>
                </a:solidFill>
                <a:latin typeface="Calibri"/>
                <a:cs typeface="Calibri"/>
              </a:rPr>
              <a:t> </a:t>
            </a:r>
            <a:r>
              <a:rPr sz="2160" b="1" dirty="0">
                <a:solidFill>
                  <a:srgbClr val="514843"/>
                </a:solidFill>
                <a:latin typeface="Calibri"/>
                <a:cs typeface="Calibri"/>
              </a:rPr>
              <a:t>Pvt.</a:t>
            </a:r>
            <a:r>
              <a:rPr sz="2160" b="1" spc="-24" dirty="0">
                <a:solidFill>
                  <a:srgbClr val="514843"/>
                </a:solidFill>
                <a:latin typeface="Calibri"/>
                <a:cs typeface="Calibri"/>
              </a:rPr>
              <a:t> </a:t>
            </a:r>
            <a:r>
              <a:rPr sz="2160" b="1" dirty="0">
                <a:solidFill>
                  <a:srgbClr val="514843"/>
                </a:solidFill>
                <a:latin typeface="Calibri"/>
                <a:cs typeface="Calibri"/>
              </a:rPr>
              <a:t>Ltd.</a:t>
            </a:r>
            <a:r>
              <a:rPr sz="2160" b="1" spc="-24" dirty="0">
                <a:solidFill>
                  <a:srgbClr val="514843"/>
                </a:solidFill>
                <a:latin typeface="Calibri"/>
                <a:cs typeface="Calibri"/>
              </a:rPr>
              <a:t> </a:t>
            </a:r>
            <a:r>
              <a:rPr sz="2160" b="1" dirty="0">
                <a:solidFill>
                  <a:srgbClr val="514843"/>
                </a:solidFill>
                <a:latin typeface="Calibri"/>
                <a:cs typeface="Calibri"/>
              </a:rPr>
              <a:t>vs.</a:t>
            </a:r>
            <a:r>
              <a:rPr sz="2160" b="1" spc="-30" dirty="0">
                <a:solidFill>
                  <a:srgbClr val="514843"/>
                </a:solidFill>
                <a:latin typeface="Calibri"/>
                <a:cs typeface="Calibri"/>
              </a:rPr>
              <a:t> </a:t>
            </a:r>
            <a:r>
              <a:rPr sz="2160" b="1" dirty="0">
                <a:solidFill>
                  <a:srgbClr val="514843"/>
                </a:solidFill>
                <a:latin typeface="Calibri"/>
                <a:cs typeface="Calibri"/>
              </a:rPr>
              <a:t>Central</a:t>
            </a:r>
            <a:r>
              <a:rPr sz="2160" b="1" spc="-18" dirty="0">
                <a:solidFill>
                  <a:srgbClr val="514843"/>
                </a:solidFill>
                <a:latin typeface="Calibri"/>
                <a:cs typeface="Calibri"/>
              </a:rPr>
              <a:t> </a:t>
            </a:r>
            <a:r>
              <a:rPr sz="2160" b="1" dirty="0">
                <a:solidFill>
                  <a:srgbClr val="514843"/>
                </a:solidFill>
                <a:latin typeface="Calibri"/>
                <a:cs typeface="Calibri"/>
              </a:rPr>
              <a:t>Board</a:t>
            </a:r>
            <a:r>
              <a:rPr sz="2160" b="1" spc="-18" dirty="0">
                <a:solidFill>
                  <a:srgbClr val="514843"/>
                </a:solidFill>
                <a:latin typeface="Calibri"/>
                <a:cs typeface="Calibri"/>
              </a:rPr>
              <a:t> </a:t>
            </a:r>
            <a:r>
              <a:rPr sz="2160" b="1" dirty="0">
                <a:solidFill>
                  <a:srgbClr val="514843"/>
                </a:solidFill>
                <a:latin typeface="Calibri"/>
                <a:cs typeface="Calibri"/>
              </a:rPr>
              <a:t>of</a:t>
            </a:r>
            <a:r>
              <a:rPr sz="2160" b="1" spc="-30" dirty="0">
                <a:solidFill>
                  <a:srgbClr val="514843"/>
                </a:solidFill>
                <a:latin typeface="Calibri"/>
                <a:cs typeface="Calibri"/>
              </a:rPr>
              <a:t> </a:t>
            </a:r>
            <a:r>
              <a:rPr sz="2160" b="1" dirty="0">
                <a:solidFill>
                  <a:srgbClr val="514843"/>
                </a:solidFill>
                <a:latin typeface="Calibri"/>
                <a:cs typeface="Calibri"/>
              </a:rPr>
              <a:t>Indirect</a:t>
            </a:r>
            <a:r>
              <a:rPr sz="2160" b="1" spc="-18" dirty="0">
                <a:solidFill>
                  <a:srgbClr val="514843"/>
                </a:solidFill>
                <a:latin typeface="Calibri"/>
                <a:cs typeface="Calibri"/>
              </a:rPr>
              <a:t> </a:t>
            </a:r>
            <a:r>
              <a:rPr sz="2160" b="1" spc="-30" dirty="0">
                <a:solidFill>
                  <a:srgbClr val="514843"/>
                </a:solidFill>
                <a:latin typeface="Calibri"/>
                <a:cs typeface="Calibri"/>
              </a:rPr>
              <a:t>Taxes </a:t>
            </a:r>
            <a:r>
              <a:rPr sz="2160" b="1" dirty="0">
                <a:solidFill>
                  <a:srgbClr val="514843"/>
                </a:solidFill>
                <a:latin typeface="Calibri"/>
                <a:cs typeface="Calibri"/>
              </a:rPr>
              <a:t>&amp;</a:t>
            </a:r>
            <a:r>
              <a:rPr sz="2160" b="1" spc="-18" dirty="0">
                <a:solidFill>
                  <a:srgbClr val="514843"/>
                </a:solidFill>
                <a:latin typeface="Calibri"/>
                <a:cs typeface="Calibri"/>
              </a:rPr>
              <a:t> </a:t>
            </a:r>
            <a:r>
              <a:rPr sz="2160" b="1" dirty="0">
                <a:solidFill>
                  <a:srgbClr val="514843"/>
                </a:solidFill>
                <a:latin typeface="Calibri"/>
                <a:cs typeface="Calibri"/>
              </a:rPr>
              <a:t>Customs</a:t>
            </a:r>
            <a:r>
              <a:rPr sz="2160" b="1" spc="-24" dirty="0">
                <a:solidFill>
                  <a:srgbClr val="514843"/>
                </a:solidFill>
                <a:latin typeface="Calibri"/>
                <a:cs typeface="Calibri"/>
              </a:rPr>
              <a:t> </a:t>
            </a:r>
            <a:r>
              <a:rPr sz="2160" b="1" dirty="0">
                <a:solidFill>
                  <a:srgbClr val="514843"/>
                </a:solidFill>
                <a:latin typeface="Calibri"/>
                <a:cs typeface="Calibri"/>
              </a:rPr>
              <a:t>(2024)</a:t>
            </a:r>
            <a:r>
              <a:rPr sz="2160" b="1" spc="-18" dirty="0">
                <a:solidFill>
                  <a:srgbClr val="514843"/>
                </a:solidFill>
                <a:latin typeface="Calibri"/>
                <a:cs typeface="Calibri"/>
              </a:rPr>
              <a:t> </a:t>
            </a:r>
            <a:r>
              <a:rPr sz="2160" b="1" dirty="0">
                <a:solidFill>
                  <a:srgbClr val="514843"/>
                </a:solidFill>
                <a:latin typeface="Calibri"/>
                <a:cs typeface="Calibri"/>
              </a:rPr>
              <a:t>21</a:t>
            </a:r>
            <a:r>
              <a:rPr sz="2160" b="1" spc="-24" dirty="0">
                <a:solidFill>
                  <a:srgbClr val="514843"/>
                </a:solidFill>
                <a:latin typeface="Calibri"/>
                <a:cs typeface="Calibri"/>
              </a:rPr>
              <a:t> </a:t>
            </a:r>
            <a:r>
              <a:rPr sz="2160" b="1" dirty="0">
                <a:solidFill>
                  <a:srgbClr val="514843"/>
                </a:solidFill>
                <a:latin typeface="Calibri"/>
                <a:cs typeface="Calibri"/>
              </a:rPr>
              <a:t>Centax</a:t>
            </a:r>
            <a:r>
              <a:rPr sz="2160" b="1" spc="-42" dirty="0">
                <a:solidFill>
                  <a:srgbClr val="514843"/>
                </a:solidFill>
                <a:latin typeface="Calibri"/>
                <a:cs typeface="Calibri"/>
              </a:rPr>
              <a:t> </a:t>
            </a:r>
            <a:r>
              <a:rPr sz="2160" b="1" dirty="0">
                <a:solidFill>
                  <a:srgbClr val="514843"/>
                </a:solidFill>
                <a:latin typeface="Calibri"/>
                <a:cs typeface="Calibri"/>
              </a:rPr>
              <a:t>227</a:t>
            </a:r>
            <a:r>
              <a:rPr sz="2160" b="1" spc="-30" dirty="0">
                <a:solidFill>
                  <a:srgbClr val="514843"/>
                </a:solidFill>
                <a:latin typeface="Calibri"/>
                <a:cs typeface="Calibri"/>
              </a:rPr>
              <a:t> </a:t>
            </a:r>
            <a:r>
              <a:rPr sz="2160" b="1" spc="-12" dirty="0">
                <a:solidFill>
                  <a:srgbClr val="514843"/>
                </a:solidFill>
                <a:latin typeface="Calibri"/>
                <a:cs typeface="Calibri"/>
              </a:rPr>
              <a:t>(Bom.) </a:t>
            </a:r>
            <a:r>
              <a:rPr sz="2160" b="1" dirty="0">
                <a:solidFill>
                  <a:srgbClr val="514843"/>
                </a:solidFill>
                <a:latin typeface="Calibri"/>
                <a:cs typeface="Calibri"/>
              </a:rPr>
              <a:t>maintained</a:t>
            </a:r>
            <a:r>
              <a:rPr sz="2160" b="1" spc="-72" dirty="0">
                <a:solidFill>
                  <a:srgbClr val="514843"/>
                </a:solidFill>
                <a:latin typeface="Calibri"/>
                <a:cs typeface="Calibri"/>
              </a:rPr>
              <a:t> </a:t>
            </a:r>
            <a:r>
              <a:rPr sz="2160" b="1" dirty="0">
                <a:solidFill>
                  <a:srgbClr val="514843"/>
                </a:solidFill>
                <a:latin typeface="Calibri"/>
                <a:cs typeface="Calibri"/>
              </a:rPr>
              <a:t>by</a:t>
            </a:r>
            <a:r>
              <a:rPr sz="2160" b="1" spc="-24" dirty="0">
                <a:solidFill>
                  <a:srgbClr val="514843"/>
                </a:solidFill>
                <a:latin typeface="Calibri"/>
                <a:cs typeface="Calibri"/>
              </a:rPr>
              <a:t> </a:t>
            </a:r>
            <a:r>
              <a:rPr sz="2160" b="1" dirty="0">
                <a:solidFill>
                  <a:srgbClr val="514843"/>
                </a:solidFill>
                <a:latin typeface="Calibri"/>
                <a:cs typeface="Calibri"/>
              </a:rPr>
              <a:t>SC</a:t>
            </a:r>
            <a:r>
              <a:rPr sz="2160" b="1" spc="-36" dirty="0">
                <a:solidFill>
                  <a:srgbClr val="514843"/>
                </a:solidFill>
                <a:latin typeface="Calibri"/>
                <a:cs typeface="Calibri"/>
              </a:rPr>
              <a:t> </a:t>
            </a:r>
            <a:r>
              <a:rPr sz="2160" b="1" dirty="0">
                <a:solidFill>
                  <a:srgbClr val="514843"/>
                </a:solidFill>
                <a:latin typeface="Calibri"/>
                <a:cs typeface="Calibri"/>
              </a:rPr>
              <a:t>(SPECIAL</a:t>
            </a:r>
            <a:r>
              <a:rPr sz="2160" b="1" spc="-36" dirty="0">
                <a:solidFill>
                  <a:srgbClr val="514843"/>
                </a:solidFill>
                <a:latin typeface="Calibri"/>
                <a:cs typeface="Calibri"/>
              </a:rPr>
              <a:t> </a:t>
            </a:r>
            <a:r>
              <a:rPr sz="2160" b="1" spc="-24" dirty="0">
                <a:solidFill>
                  <a:srgbClr val="514843"/>
                </a:solidFill>
                <a:latin typeface="Calibri"/>
                <a:cs typeface="Calibri"/>
              </a:rPr>
              <a:t>LEAVE</a:t>
            </a:r>
            <a:r>
              <a:rPr sz="2160" b="1" spc="-30" dirty="0">
                <a:solidFill>
                  <a:srgbClr val="514843"/>
                </a:solidFill>
                <a:latin typeface="Calibri"/>
                <a:cs typeface="Calibri"/>
              </a:rPr>
              <a:t> </a:t>
            </a:r>
            <a:r>
              <a:rPr sz="2160" b="1" dirty="0">
                <a:solidFill>
                  <a:srgbClr val="514843"/>
                </a:solidFill>
                <a:latin typeface="Calibri"/>
                <a:cs typeface="Calibri"/>
              </a:rPr>
              <a:t>PETITION</a:t>
            </a:r>
            <a:r>
              <a:rPr sz="2160" b="1" spc="-36" dirty="0">
                <a:solidFill>
                  <a:srgbClr val="514843"/>
                </a:solidFill>
                <a:latin typeface="Calibri"/>
                <a:cs typeface="Calibri"/>
              </a:rPr>
              <a:t> </a:t>
            </a:r>
            <a:r>
              <a:rPr sz="2160" b="1" dirty="0">
                <a:solidFill>
                  <a:srgbClr val="514843"/>
                </a:solidFill>
                <a:latin typeface="Calibri"/>
                <a:cs typeface="Calibri"/>
              </a:rPr>
              <a:t>(CIVIL)</a:t>
            </a:r>
            <a:r>
              <a:rPr sz="2160" b="1" spc="-42" dirty="0">
                <a:solidFill>
                  <a:srgbClr val="514843"/>
                </a:solidFill>
                <a:latin typeface="Calibri"/>
                <a:cs typeface="Calibri"/>
              </a:rPr>
              <a:t> </a:t>
            </a:r>
            <a:r>
              <a:rPr sz="2160" b="1" dirty="0">
                <a:solidFill>
                  <a:srgbClr val="514843"/>
                </a:solidFill>
                <a:latin typeface="Calibri"/>
                <a:cs typeface="Calibri"/>
              </a:rPr>
              <a:t>Diary</a:t>
            </a:r>
            <a:r>
              <a:rPr sz="2160" b="1" spc="-24" dirty="0">
                <a:solidFill>
                  <a:srgbClr val="514843"/>
                </a:solidFill>
                <a:latin typeface="Calibri"/>
                <a:cs typeface="Calibri"/>
              </a:rPr>
              <a:t> </a:t>
            </a:r>
            <a:r>
              <a:rPr sz="2160" b="1" dirty="0">
                <a:solidFill>
                  <a:srgbClr val="514843"/>
                </a:solidFill>
                <a:latin typeface="Calibri"/>
                <a:cs typeface="Calibri"/>
              </a:rPr>
              <a:t>No.</a:t>
            </a:r>
            <a:r>
              <a:rPr sz="2160" b="1" spc="-42" dirty="0">
                <a:solidFill>
                  <a:srgbClr val="514843"/>
                </a:solidFill>
                <a:latin typeface="Calibri"/>
                <a:cs typeface="Calibri"/>
              </a:rPr>
              <a:t> </a:t>
            </a:r>
            <a:r>
              <a:rPr sz="2160" b="1" spc="-12" dirty="0">
                <a:solidFill>
                  <a:srgbClr val="514843"/>
                </a:solidFill>
                <a:latin typeface="Calibri"/>
                <a:cs typeface="Calibri"/>
              </a:rPr>
              <a:t>6332/2025)</a:t>
            </a:r>
            <a:endParaRPr sz="2160">
              <a:solidFill>
                <a:srgbClr val="514843"/>
              </a:solidFill>
              <a:latin typeface="Calibri"/>
              <a:cs typeface="Calibri"/>
            </a:endParaRPr>
          </a:p>
          <a:p>
            <a:pPr marL="289560" indent="-274320" algn="just" defTabSz="1097280">
              <a:spcBef>
                <a:spcPts val="678"/>
              </a:spcBef>
              <a:buFont typeface="Arial"/>
              <a:buChar char="•"/>
              <a:tabLst>
                <a:tab pos="289560" algn="l"/>
              </a:tabLst>
            </a:pPr>
            <a:r>
              <a:rPr sz="2160" b="1" u="sng" dirty="0">
                <a:solidFill>
                  <a:srgbClr val="514843"/>
                </a:solidFill>
                <a:uFill>
                  <a:solidFill>
                    <a:srgbClr val="000000"/>
                  </a:solidFill>
                </a:uFill>
                <a:latin typeface="Calibri"/>
                <a:cs typeface="Calibri"/>
              </a:rPr>
              <a:t>Issue</a:t>
            </a:r>
            <a:r>
              <a:rPr sz="2160" b="1" u="sng" spc="-30" dirty="0">
                <a:solidFill>
                  <a:srgbClr val="514843"/>
                </a:solidFill>
                <a:uFill>
                  <a:solidFill>
                    <a:srgbClr val="000000"/>
                  </a:solidFill>
                </a:uFill>
                <a:latin typeface="Calibri"/>
                <a:cs typeface="Calibri"/>
              </a:rPr>
              <a:t> </a:t>
            </a:r>
            <a:r>
              <a:rPr sz="2160" b="1" u="sng" spc="-12" dirty="0">
                <a:solidFill>
                  <a:srgbClr val="514843"/>
                </a:solidFill>
                <a:uFill>
                  <a:solidFill>
                    <a:srgbClr val="000000"/>
                  </a:solidFill>
                </a:uFill>
                <a:latin typeface="Calibri"/>
                <a:cs typeface="Calibri"/>
              </a:rPr>
              <a:t>involved</a:t>
            </a:r>
            <a:endParaRPr sz="2160">
              <a:solidFill>
                <a:srgbClr val="514843"/>
              </a:solidFill>
              <a:latin typeface="Calibri"/>
              <a:cs typeface="Calibri"/>
            </a:endParaRPr>
          </a:p>
          <a:p>
            <a:pPr marL="837438" lvl="1" indent="-273558" algn="just" defTabSz="1097280">
              <a:lnSpc>
                <a:spcPts val="2334"/>
              </a:lnSpc>
              <a:spcBef>
                <a:spcPts val="84"/>
              </a:spcBef>
              <a:buFont typeface="Arial"/>
              <a:buChar char="•"/>
              <a:tabLst>
                <a:tab pos="837438" algn="l"/>
              </a:tabLst>
            </a:pPr>
            <a:r>
              <a:rPr sz="2160" dirty="0">
                <a:solidFill>
                  <a:srgbClr val="514843"/>
                </a:solidFill>
                <a:latin typeface="Calibri"/>
                <a:cs typeface="Calibri"/>
              </a:rPr>
              <a:t>Whether</a:t>
            </a:r>
            <a:r>
              <a:rPr sz="2160" spc="54" dirty="0">
                <a:solidFill>
                  <a:srgbClr val="514843"/>
                </a:solidFill>
                <a:latin typeface="Calibri"/>
                <a:cs typeface="Calibri"/>
              </a:rPr>
              <a:t> </a:t>
            </a:r>
            <a:r>
              <a:rPr sz="2160" dirty="0">
                <a:solidFill>
                  <a:srgbClr val="514843"/>
                </a:solidFill>
                <a:latin typeface="Calibri"/>
                <a:cs typeface="Calibri"/>
              </a:rPr>
              <a:t>rectification</a:t>
            </a:r>
            <a:r>
              <a:rPr sz="2160" spc="66" dirty="0">
                <a:solidFill>
                  <a:srgbClr val="514843"/>
                </a:solidFill>
                <a:latin typeface="Calibri"/>
                <a:cs typeface="Calibri"/>
              </a:rPr>
              <a:t> </a:t>
            </a:r>
            <a:r>
              <a:rPr sz="2160" dirty="0">
                <a:solidFill>
                  <a:srgbClr val="514843"/>
                </a:solidFill>
                <a:latin typeface="Calibri"/>
                <a:cs typeface="Calibri"/>
              </a:rPr>
              <a:t>of</a:t>
            </a:r>
            <a:r>
              <a:rPr sz="2160" spc="66" dirty="0">
                <a:solidFill>
                  <a:srgbClr val="514843"/>
                </a:solidFill>
                <a:latin typeface="Calibri"/>
                <a:cs typeface="Calibri"/>
              </a:rPr>
              <a:t> </a:t>
            </a:r>
            <a:r>
              <a:rPr sz="2160" dirty="0">
                <a:solidFill>
                  <a:srgbClr val="514843"/>
                </a:solidFill>
                <a:latin typeface="Calibri"/>
                <a:cs typeface="Calibri"/>
              </a:rPr>
              <a:t>GSTR</a:t>
            </a:r>
            <a:r>
              <a:rPr sz="2160" spc="60" dirty="0">
                <a:solidFill>
                  <a:srgbClr val="514843"/>
                </a:solidFill>
                <a:latin typeface="Calibri"/>
                <a:cs typeface="Calibri"/>
              </a:rPr>
              <a:t> </a:t>
            </a:r>
            <a:r>
              <a:rPr sz="2160" dirty="0">
                <a:solidFill>
                  <a:srgbClr val="514843"/>
                </a:solidFill>
                <a:latin typeface="Calibri"/>
                <a:cs typeface="Calibri"/>
              </a:rPr>
              <a:t>–</a:t>
            </a:r>
            <a:r>
              <a:rPr sz="2160" spc="66" dirty="0">
                <a:solidFill>
                  <a:srgbClr val="514843"/>
                </a:solidFill>
                <a:latin typeface="Calibri"/>
                <a:cs typeface="Calibri"/>
              </a:rPr>
              <a:t> </a:t>
            </a:r>
            <a:r>
              <a:rPr sz="2160" dirty="0">
                <a:solidFill>
                  <a:srgbClr val="514843"/>
                </a:solidFill>
                <a:latin typeface="Calibri"/>
                <a:cs typeface="Calibri"/>
              </a:rPr>
              <a:t>1</a:t>
            </a:r>
            <a:r>
              <a:rPr sz="2160" spc="66" dirty="0">
                <a:solidFill>
                  <a:srgbClr val="514843"/>
                </a:solidFill>
                <a:latin typeface="Calibri"/>
                <a:cs typeface="Calibri"/>
              </a:rPr>
              <a:t> </a:t>
            </a:r>
            <a:r>
              <a:rPr sz="2160" dirty="0">
                <a:solidFill>
                  <a:srgbClr val="514843"/>
                </a:solidFill>
                <a:latin typeface="Calibri"/>
                <a:cs typeface="Calibri"/>
              </a:rPr>
              <a:t>or</a:t>
            </a:r>
            <a:r>
              <a:rPr sz="2160" spc="60" dirty="0">
                <a:solidFill>
                  <a:srgbClr val="514843"/>
                </a:solidFill>
                <a:latin typeface="Calibri"/>
                <a:cs typeface="Calibri"/>
              </a:rPr>
              <a:t> </a:t>
            </a:r>
            <a:r>
              <a:rPr sz="2160" dirty="0">
                <a:solidFill>
                  <a:srgbClr val="514843"/>
                </a:solidFill>
                <a:latin typeface="Calibri"/>
                <a:cs typeface="Calibri"/>
              </a:rPr>
              <a:t>GSTR</a:t>
            </a:r>
            <a:r>
              <a:rPr sz="2160" spc="60" dirty="0">
                <a:solidFill>
                  <a:srgbClr val="514843"/>
                </a:solidFill>
                <a:latin typeface="Calibri"/>
                <a:cs typeface="Calibri"/>
              </a:rPr>
              <a:t> </a:t>
            </a:r>
            <a:r>
              <a:rPr sz="2160" dirty="0">
                <a:solidFill>
                  <a:srgbClr val="514843"/>
                </a:solidFill>
                <a:latin typeface="Calibri"/>
                <a:cs typeface="Calibri"/>
              </a:rPr>
              <a:t>–</a:t>
            </a:r>
            <a:r>
              <a:rPr sz="2160" spc="66" dirty="0">
                <a:solidFill>
                  <a:srgbClr val="514843"/>
                </a:solidFill>
                <a:latin typeface="Calibri"/>
                <a:cs typeface="Calibri"/>
              </a:rPr>
              <a:t> </a:t>
            </a:r>
            <a:r>
              <a:rPr sz="2160" dirty="0">
                <a:solidFill>
                  <a:srgbClr val="514843"/>
                </a:solidFill>
                <a:latin typeface="Calibri"/>
                <a:cs typeface="Calibri"/>
              </a:rPr>
              <a:t>3B</a:t>
            </a:r>
            <a:r>
              <a:rPr sz="2160" spc="54" dirty="0">
                <a:solidFill>
                  <a:srgbClr val="514843"/>
                </a:solidFill>
                <a:latin typeface="Calibri"/>
                <a:cs typeface="Calibri"/>
              </a:rPr>
              <a:t> </a:t>
            </a:r>
            <a:r>
              <a:rPr sz="2160" dirty="0">
                <a:solidFill>
                  <a:srgbClr val="514843"/>
                </a:solidFill>
                <a:latin typeface="Calibri"/>
                <a:cs typeface="Calibri"/>
              </a:rPr>
              <a:t>can</a:t>
            </a:r>
            <a:r>
              <a:rPr sz="2160" spc="72" dirty="0">
                <a:solidFill>
                  <a:srgbClr val="514843"/>
                </a:solidFill>
                <a:latin typeface="Calibri"/>
                <a:cs typeface="Calibri"/>
              </a:rPr>
              <a:t> </a:t>
            </a:r>
            <a:r>
              <a:rPr sz="2160" dirty="0">
                <a:solidFill>
                  <a:srgbClr val="514843"/>
                </a:solidFill>
                <a:latin typeface="Calibri"/>
                <a:cs typeface="Calibri"/>
              </a:rPr>
              <a:t>be</a:t>
            </a:r>
            <a:r>
              <a:rPr sz="2160" spc="66" dirty="0">
                <a:solidFill>
                  <a:srgbClr val="514843"/>
                </a:solidFill>
                <a:latin typeface="Calibri"/>
                <a:cs typeface="Calibri"/>
              </a:rPr>
              <a:t> </a:t>
            </a:r>
            <a:r>
              <a:rPr sz="2160" dirty="0">
                <a:solidFill>
                  <a:srgbClr val="514843"/>
                </a:solidFill>
                <a:latin typeface="Calibri"/>
                <a:cs typeface="Calibri"/>
              </a:rPr>
              <a:t>undertaken</a:t>
            </a:r>
            <a:r>
              <a:rPr sz="2160" spc="72" dirty="0">
                <a:solidFill>
                  <a:srgbClr val="514843"/>
                </a:solidFill>
                <a:latin typeface="Calibri"/>
                <a:cs typeface="Calibri"/>
              </a:rPr>
              <a:t> </a:t>
            </a:r>
            <a:r>
              <a:rPr sz="2160" dirty="0">
                <a:solidFill>
                  <a:srgbClr val="514843"/>
                </a:solidFill>
                <a:latin typeface="Calibri"/>
                <a:cs typeface="Calibri"/>
              </a:rPr>
              <a:t>after</a:t>
            </a:r>
            <a:r>
              <a:rPr sz="2160" spc="66" dirty="0">
                <a:solidFill>
                  <a:srgbClr val="514843"/>
                </a:solidFill>
                <a:latin typeface="Calibri"/>
                <a:cs typeface="Calibri"/>
              </a:rPr>
              <a:t> </a:t>
            </a:r>
            <a:r>
              <a:rPr sz="2160" dirty="0">
                <a:solidFill>
                  <a:srgbClr val="514843"/>
                </a:solidFill>
                <a:latin typeface="Calibri"/>
                <a:cs typeface="Calibri"/>
              </a:rPr>
              <a:t>the</a:t>
            </a:r>
            <a:r>
              <a:rPr sz="2160" spc="66" dirty="0">
                <a:solidFill>
                  <a:srgbClr val="514843"/>
                </a:solidFill>
                <a:latin typeface="Calibri"/>
                <a:cs typeface="Calibri"/>
              </a:rPr>
              <a:t> </a:t>
            </a:r>
            <a:r>
              <a:rPr sz="2160" dirty="0">
                <a:solidFill>
                  <a:srgbClr val="514843"/>
                </a:solidFill>
                <a:latin typeface="Calibri"/>
                <a:cs typeface="Calibri"/>
              </a:rPr>
              <a:t>statutory</a:t>
            </a:r>
            <a:r>
              <a:rPr sz="2160" spc="78" dirty="0">
                <a:solidFill>
                  <a:srgbClr val="514843"/>
                </a:solidFill>
                <a:latin typeface="Calibri"/>
                <a:cs typeface="Calibri"/>
              </a:rPr>
              <a:t> </a:t>
            </a:r>
            <a:r>
              <a:rPr sz="2160" dirty="0">
                <a:solidFill>
                  <a:srgbClr val="514843"/>
                </a:solidFill>
                <a:latin typeface="Calibri"/>
                <a:cs typeface="Calibri"/>
              </a:rPr>
              <a:t>period</a:t>
            </a:r>
            <a:r>
              <a:rPr sz="2160" spc="60" dirty="0">
                <a:solidFill>
                  <a:srgbClr val="514843"/>
                </a:solidFill>
                <a:latin typeface="Calibri"/>
                <a:cs typeface="Calibri"/>
              </a:rPr>
              <a:t> </a:t>
            </a:r>
            <a:r>
              <a:rPr sz="2160" dirty="0">
                <a:solidFill>
                  <a:srgbClr val="514843"/>
                </a:solidFill>
                <a:latin typeface="Calibri"/>
                <a:cs typeface="Calibri"/>
              </a:rPr>
              <a:t>u/s</a:t>
            </a:r>
            <a:r>
              <a:rPr sz="2160" spc="72" dirty="0">
                <a:solidFill>
                  <a:srgbClr val="514843"/>
                </a:solidFill>
                <a:latin typeface="Calibri"/>
                <a:cs typeface="Calibri"/>
              </a:rPr>
              <a:t> </a:t>
            </a:r>
            <a:r>
              <a:rPr sz="2160" spc="-12" dirty="0">
                <a:solidFill>
                  <a:srgbClr val="514843"/>
                </a:solidFill>
                <a:latin typeface="Calibri"/>
                <a:cs typeface="Calibri"/>
              </a:rPr>
              <a:t>37(3)</a:t>
            </a:r>
            <a:endParaRPr sz="2160">
              <a:solidFill>
                <a:srgbClr val="514843"/>
              </a:solidFill>
              <a:latin typeface="Calibri"/>
              <a:cs typeface="Calibri"/>
            </a:endParaRPr>
          </a:p>
          <a:p>
            <a:pPr marL="838200" algn="just" defTabSz="1097280">
              <a:lnSpc>
                <a:spcPts val="2334"/>
              </a:lnSpc>
            </a:pPr>
            <a:r>
              <a:rPr sz="2160" dirty="0">
                <a:solidFill>
                  <a:srgbClr val="514843"/>
                </a:solidFill>
                <a:latin typeface="Calibri"/>
                <a:cs typeface="Calibri"/>
              </a:rPr>
              <a:t>and</a:t>
            </a:r>
            <a:r>
              <a:rPr sz="2160" spc="-24" dirty="0">
                <a:solidFill>
                  <a:srgbClr val="514843"/>
                </a:solidFill>
                <a:latin typeface="Calibri"/>
                <a:cs typeface="Calibri"/>
              </a:rPr>
              <a:t> </a:t>
            </a:r>
            <a:r>
              <a:rPr sz="2160" spc="-12" dirty="0">
                <a:solidFill>
                  <a:srgbClr val="514843"/>
                </a:solidFill>
                <a:latin typeface="Calibri"/>
                <a:cs typeface="Calibri"/>
              </a:rPr>
              <a:t>39(9)</a:t>
            </a:r>
            <a:endParaRPr sz="2160">
              <a:solidFill>
                <a:srgbClr val="514843"/>
              </a:solidFill>
              <a:latin typeface="Calibri"/>
              <a:cs typeface="Calibri"/>
            </a:endParaRPr>
          </a:p>
          <a:p>
            <a:pPr marL="289560" indent="-274320" algn="just" defTabSz="1097280">
              <a:spcBef>
                <a:spcPts val="678"/>
              </a:spcBef>
              <a:buFont typeface="Arial"/>
              <a:buChar char="•"/>
              <a:tabLst>
                <a:tab pos="289560" algn="l"/>
              </a:tabLst>
            </a:pPr>
            <a:r>
              <a:rPr sz="2160" b="1" u="sng" spc="-24" dirty="0">
                <a:solidFill>
                  <a:srgbClr val="514843"/>
                </a:solidFill>
                <a:uFill>
                  <a:solidFill>
                    <a:srgbClr val="000000"/>
                  </a:solidFill>
                </a:uFill>
                <a:latin typeface="Calibri"/>
                <a:cs typeface="Calibri"/>
              </a:rPr>
              <a:t>Held</a:t>
            </a:r>
            <a:endParaRPr sz="2160">
              <a:solidFill>
                <a:srgbClr val="514843"/>
              </a:solidFill>
              <a:latin typeface="Calibri"/>
              <a:cs typeface="Calibri"/>
            </a:endParaRPr>
          </a:p>
          <a:p>
            <a:pPr marL="838200" marR="9906" lvl="1" indent="-274320" algn="just" defTabSz="1097280">
              <a:lnSpc>
                <a:spcPct val="80000"/>
              </a:lnSpc>
              <a:spcBef>
                <a:spcPts val="606"/>
              </a:spcBef>
              <a:buFont typeface="Arial"/>
              <a:buChar char="•"/>
              <a:tabLst>
                <a:tab pos="838200" algn="l"/>
              </a:tabLst>
            </a:pPr>
            <a:r>
              <a:rPr sz="2160" dirty="0">
                <a:solidFill>
                  <a:srgbClr val="514843"/>
                </a:solidFill>
                <a:latin typeface="Calibri"/>
                <a:cs typeface="Calibri"/>
              </a:rPr>
              <a:t>Technicalities</a:t>
            </a:r>
            <a:r>
              <a:rPr sz="2160" spc="282" dirty="0">
                <a:solidFill>
                  <a:srgbClr val="514843"/>
                </a:solidFill>
                <a:latin typeface="Calibri"/>
                <a:cs typeface="Calibri"/>
              </a:rPr>
              <a:t> </a:t>
            </a:r>
            <a:r>
              <a:rPr sz="2160" dirty="0">
                <a:solidFill>
                  <a:srgbClr val="514843"/>
                </a:solidFill>
                <a:latin typeface="Calibri"/>
                <a:cs typeface="Calibri"/>
              </a:rPr>
              <a:t>on</a:t>
            </a:r>
            <a:r>
              <a:rPr sz="2160" spc="270" dirty="0">
                <a:solidFill>
                  <a:srgbClr val="514843"/>
                </a:solidFill>
                <a:latin typeface="Calibri"/>
                <a:cs typeface="Calibri"/>
              </a:rPr>
              <a:t> </a:t>
            </a:r>
            <a:r>
              <a:rPr sz="2160" dirty="0">
                <a:solidFill>
                  <a:srgbClr val="514843"/>
                </a:solidFill>
                <a:latin typeface="Calibri"/>
                <a:cs typeface="Calibri"/>
              </a:rPr>
              <a:t>any</a:t>
            </a:r>
            <a:r>
              <a:rPr sz="2160" spc="275" dirty="0">
                <a:solidFill>
                  <a:srgbClr val="514843"/>
                </a:solidFill>
                <a:latin typeface="Calibri"/>
                <a:cs typeface="Calibri"/>
              </a:rPr>
              <a:t> </a:t>
            </a:r>
            <a:r>
              <a:rPr sz="2160" dirty="0">
                <a:solidFill>
                  <a:srgbClr val="514843"/>
                </a:solidFill>
                <a:latin typeface="Calibri"/>
                <a:cs typeface="Calibri"/>
              </a:rPr>
              <a:t>legitimate</a:t>
            </a:r>
            <a:r>
              <a:rPr sz="2160" spc="275" dirty="0">
                <a:solidFill>
                  <a:srgbClr val="514843"/>
                </a:solidFill>
                <a:latin typeface="Calibri"/>
                <a:cs typeface="Calibri"/>
              </a:rPr>
              <a:t> </a:t>
            </a:r>
            <a:r>
              <a:rPr sz="2160" dirty="0">
                <a:solidFill>
                  <a:srgbClr val="514843"/>
                </a:solidFill>
                <a:latin typeface="Calibri"/>
                <a:cs typeface="Calibri"/>
              </a:rPr>
              <a:t>rectification</a:t>
            </a:r>
            <a:r>
              <a:rPr sz="2160" spc="275" dirty="0">
                <a:solidFill>
                  <a:srgbClr val="514843"/>
                </a:solidFill>
                <a:latin typeface="Calibri"/>
                <a:cs typeface="Calibri"/>
              </a:rPr>
              <a:t> </a:t>
            </a:r>
            <a:r>
              <a:rPr sz="2160" dirty="0">
                <a:solidFill>
                  <a:srgbClr val="514843"/>
                </a:solidFill>
                <a:latin typeface="Calibri"/>
                <a:cs typeface="Calibri"/>
              </a:rPr>
              <a:t>ought</a:t>
            </a:r>
            <a:r>
              <a:rPr sz="2160" spc="275" dirty="0">
                <a:solidFill>
                  <a:srgbClr val="514843"/>
                </a:solidFill>
                <a:latin typeface="Calibri"/>
                <a:cs typeface="Calibri"/>
              </a:rPr>
              <a:t> </a:t>
            </a:r>
            <a:r>
              <a:rPr sz="2160" dirty="0">
                <a:solidFill>
                  <a:srgbClr val="514843"/>
                </a:solidFill>
                <a:latin typeface="Calibri"/>
                <a:cs typeface="Calibri"/>
              </a:rPr>
              <a:t>not</a:t>
            </a:r>
            <a:r>
              <a:rPr sz="2160" spc="270" dirty="0">
                <a:solidFill>
                  <a:srgbClr val="514843"/>
                </a:solidFill>
                <a:latin typeface="Calibri"/>
                <a:cs typeface="Calibri"/>
              </a:rPr>
              <a:t> </a:t>
            </a:r>
            <a:r>
              <a:rPr sz="2160" dirty="0">
                <a:solidFill>
                  <a:srgbClr val="514843"/>
                </a:solidFill>
                <a:latin typeface="Calibri"/>
                <a:cs typeface="Calibri"/>
              </a:rPr>
              <a:t>to</a:t>
            </a:r>
            <a:r>
              <a:rPr sz="2160" spc="270" dirty="0">
                <a:solidFill>
                  <a:srgbClr val="514843"/>
                </a:solidFill>
                <a:latin typeface="Calibri"/>
                <a:cs typeface="Calibri"/>
              </a:rPr>
              <a:t> </a:t>
            </a:r>
            <a:r>
              <a:rPr sz="2160" dirty="0">
                <a:solidFill>
                  <a:srgbClr val="514843"/>
                </a:solidFill>
                <a:latin typeface="Calibri"/>
                <a:cs typeface="Calibri"/>
              </a:rPr>
              <a:t>come</a:t>
            </a:r>
            <a:r>
              <a:rPr sz="2160" spc="282" dirty="0">
                <a:solidFill>
                  <a:srgbClr val="514843"/>
                </a:solidFill>
                <a:latin typeface="Calibri"/>
                <a:cs typeface="Calibri"/>
              </a:rPr>
              <a:t> </a:t>
            </a:r>
            <a:r>
              <a:rPr sz="2160" dirty="0">
                <a:solidFill>
                  <a:srgbClr val="514843"/>
                </a:solidFill>
                <a:latin typeface="Calibri"/>
                <a:cs typeface="Calibri"/>
              </a:rPr>
              <a:t>in</a:t>
            </a:r>
            <a:r>
              <a:rPr sz="2160" spc="275" dirty="0">
                <a:solidFill>
                  <a:srgbClr val="514843"/>
                </a:solidFill>
                <a:latin typeface="Calibri"/>
                <a:cs typeface="Calibri"/>
              </a:rPr>
              <a:t> </a:t>
            </a:r>
            <a:r>
              <a:rPr sz="2160" dirty="0">
                <a:solidFill>
                  <a:srgbClr val="514843"/>
                </a:solidFill>
                <a:latin typeface="Calibri"/>
                <a:cs typeface="Calibri"/>
              </a:rPr>
              <a:t>the</a:t>
            </a:r>
            <a:r>
              <a:rPr sz="2160" spc="275" dirty="0">
                <a:solidFill>
                  <a:srgbClr val="514843"/>
                </a:solidFill>
                <a:latin typeface="Calibri"/>
                <a:cs typeface="Calibri"/>
              </a:rPr>
              <a:t> </a:t>
            </a:r>
            <a:r>
              <a:rPr sz="2160" dirty="0">
                <a:solidFill>
                  <a:srgbClr val="514843"/>
                </a:solidFill>
                <a:latin typeface="Calibri"/>
                <a:cs typeface="Calibri"/>
              </a:rPr>
              <a:t>way</a:t>
            </a:r>
            <a:r>
              <a:rPr sz="2160" spc="288" dirty="0">
                <a:solidFill>
                  <a:srgbClr val="514843"/>
                </a:solidFill>
                <a:latin typeface="Calibri"/>
                <a:cs typeface="Calibri"/>
              </a:rPr>
              <a:t> </a:t>
            </a:r>
            <a:r>
              <a:rPr sz="2160" dirty="0">
                <a:solidFill>
                  <a:srgbClr val="514843"/>
                </a:solidFill>
                <a:latin typeface="Calibri"/>
                <a:cs typeface="Calibri"/>
              </a:rPr>
              <a:t>of</a:t>
            </a:r>
            <a:r>
              <a:rPr sz="2160" spc="270" dirty="0">
                <a:solidFill>
                  <a:srgbClr val="514843"/>
                </a:solidFill>
                <a:latin typeface="Calibri"/>
                <a:cs typeface="Calibri"/>
              </a:rPr>
              <a:t> </a:t>
            </a:r>
            <a:r>
              <a:rPr sz="2160" dirty="0">
                <a:solidFill>
                  <a:srgbClr val="514843"/>
                </a:solidFill>
                <a:latin typeface="Calibri"/>
                <a:cs typeface="Calibri"/>
              </a:rPr>
              <a:t>assessee</a:t>
            </a:r>
            <a:r>
              <a:rPr sz="2160" spc="282" dirty="0">
                <a:solidFill>
                  <a:srgbClr val="514843"/>
                </a:solidFill>
                <a:latin typeface="Calibri"/>
                <a:cs typeface="Calibri"/>
              </a:rPr>
              <a:t> </a:t>
            </a:r>
            <a:r>
              <a:rPr sz="2160" spc="-12" dirty="0">
                <a:solidFill>
                  <a:srgbClr val="514843"/>
                </a:solidFill>
                <a:latin typeface="Calibri"/>
                <a:cs typeface="Calibri"/>
              </a:rPr>
              <a:t>suffering</a:t>
            </a:r>
            <a:r>
              <a:rPr sz="2160" spc="600" dirty="0">
                <a:solidFill>
                  <a:srgbClr val="514843"/>
                </a:solidFill>
                <a:latin typeface="Calibri"/>
                <a:cs typeface="Calibri"/>
              </a:rPr>
              <a:t>  </a:t>
            </a:r>
            <a:r>
              <a:rPr sz="2160" dirty="0">
                <a:solidFill>
                  <a:srgbClr val="514843"/>
                </a:solidFill>
                <a:latin typeface="Calibri"/>
                <a:cs typeface="Calibri"/>
              </a:rPr>
              <a:t>an</a:t>
            </a:r>
            <a:r>
              <a:rPr sz="2160" spc="-66" dirty="0">
                <a:solidFill>
                  <a:srgbClr val="514843"/>
                </a:solidFill>
                <a:latin typeface="Calibri"/>
                <a:cs typeface="Calibri"/>
              </a:rPr>
              <a:t> </a:t>
            </a:r>
            <a:r>
              <a:rPr sz="2160" spc="-12" dirty="0">
                <a:solidFill>
                  <a:srgbClr val="514843"/>
                </a:solidFill>
                <a:latin typeface="Calibri"/>
                <a:cs typeface="Calibri"/>
              </a:rPr>
              <a:t>inadvertent</a:t>
            </a:r>
            <a:r>
              <a:rPr sz="2160" spc="-54" dirty="0">
                <a:solidFill>
                  <a:srgbClr val="514843"/>
                </a:solidFill>
                <a:latin typeface="Calibri"/>
                <a:cs typeface="Calibri"/>
              </a:rPr>
              <a:t> </a:t>
            </a:r>
            <a:r>
              <a:rPr sz="2160" spc="-30" dirty="0">
                <a:solidFill>
                  <a:srgbClr val="514843"/>
                </a:solidFill>
                <a:latin typeface="Calibri"/>
                <a:cs typeface="Calibri"/>
              </a:rPr>
              <a:t>error,</a:t>
            </a:r>
            <a:r>
              <a:rPr sz="2160" spc="-48" dirty="0">
                <a:solidFill>
                  <a:srgbClr val="514843"/>
                </a:solidFill>
                <a:latin typeface="Calibri"/>
                <a:cs typeface="Calibri"/>
              </a:rPr>
              <a:t> </a:t>
            </a:r>
            <a:r>
              <a:rPr sz="2160" dirty="0">
                <a:solidFill>
                  <a:srgbClr val="514843"/>
                </a:solidFill>
                <a:latin typeface="Calibri"/>
                <a:cs typeface="Calibri"/>
              </a:rPr>
              <a:t>which</a:t>
            </a:r>
            <a:r>
              <a:rPr sz="2160" spc="-30" dirty="0">
                <a:solidFill>
                  <a:srgbClr val="514843"/>
                </a:solidFill>
                <a:latin typeface="Calibri"/>
                <a:cs typeface="Calibri"/>
              </a:rPr>
              <a:t> </a:t>
            </a:r>
            <a:r>
              <a:rPr sz="2160" dirty="0">
                <a:solidFill>
                  <a:srgbClr val="514843"/>
                </a:solidFill>
                <a:latin typeface="Calibri"/>
                <a:cs typeface="Calibri"/>
              </a:rPr>
              <a:t>would</a:t>
            </a:r>
            <a:r>
              <a:rPr sz="2160" spc="-36" dirty="0">
                <a:solidFill>
                  <a:srgbClr val="514843"/>
                </a:solidFill>
                <a:latin typeface="Calibri"/>
                <a:cs typeface="Calibri"/>
              </a:rPr>
              <a:t> </a:t>
            </a:r>
            <a:r>
              <a:rPr sz="2160" dirty="0">
                <a:solidFill>
                  <a:srgbClr val="514843"/>
                </a:solidFill>
                <a:latin typeface="Calibri"/>
                <a:cs typeface="Calibri"/>
              </a:rPr>
              <a:t>have</a:t>
            </a:r>
            <a:r>
              <a:rPr sz="2160" spc="-66" dirty="0">
                <a:solidFill>
                  <a:srgbClr val="514843"/>
                </a:solidFill>
                <a:latin typeface="Calibri"/>
                <a:cs typeface="Calibri"/>
              </a:rPr>
              <a:t> </a:t>
            </a:r>
            <a:r>
              <a:rPr sz="2160" dirty="0">
                <a:solidFill>
                  <a:srgbClr val="514843"/>
                </a:solidFill>
                <a:latin typeface="Calibri"/>
                <a:cs typeface="Calibri"/>
              </a:rPr>
              <a:t>a</a:t>
            </a:r>
            <a:r>
              <a:rPr sz="2160" spc="-54" dirty="0">
                <a:solidFill>
                  <a:srgbClr val="514843"/>
                </a:solidFill>
                <a:latin typeface="Calibri"/>
                <a:cs typeface="Calibri"/>
              </a:rPr>
              <a:t> </a:t>
            </a:r>
            <a:r>
              <a:rPr sz="2160" dirty="0">
                <a:solidFill>
                  <a:srgbClr val="514843"/>
                </a:solidFill>
                <a:latin typeface="Calibri"/>
                <a:cs typeface="Calibri"/>
              </a:rPr>
              <a:t>cascading</a:t>
            </a:r>
            <a:r>
              <a:rPr sz="2160" spc="-36" dirty="0">
                <a:solidFill>
                  <a:srgbClr val="514843"/>
                </a:solidFill>
                <a:latin typeface="Calibri"/>
                <a:cs typeface="Calibri"/>
              </a:rPr>
              <a:t> </a:t>
            </a:r>
            <a:r>
              <a:rPr sz="2160" spc="-12" dirty="0">
                <a:solidFill>
                  <a:srgbClr val="514843"/>
                </a:solidFill>
                <a:latin typeface="Calibri"/>
                <a:cs typeface="Calibri"/>
              </a:rPr>
              <a:t>effect</a:t>
            </a:r>
            <a:endParaRPr sz="2160">
              <a:solidFill>
                <a:srgbClr val="514843"/>
              </a:solidFill>
              <a:latin typeface="Calibri"/>
              <a:cs typeface="Calibri"/>
            </a:endParaRPr>
          </a:p>
          <a:p>
            <a:pPr marL="838200" marR="6096" lvl="1" indent="-274320" algn="just" defTabSz="1097280">
              <a:lnSpc>
                <a:spcPct val="80000"/>
              </a:lnSpc>
              <a:spcBef>
                <a:spcPts val="606"/>
              </a:spcBef>
              <a:buFont typeface="Arial"/>
              <a:buChar char="•"/>
              <a:tabLst>
                <a:tab pos="838200" algn="l"/>
                <a:tab pos="899922" algn="l"/>
              </a:tabLst>
            </a:pPr>
            <a:r>
              <a:rPr sz="2160" dirty="0">
                <a:solidFill>
                  <a:srgbClr val="514843"/>
                </a:solidFill>
                <a:latin typeface="Calibri"/>
                <a:cs typeface="Calibri"/>
              </a:rPr>
              <a:t>	The</a:t>
            </a:r>
            <a:r>
              <a:rPr sz="2160" spc="6" dirty="0">
                <a:solidFill>
                  <a:srgbClr val="514843"/>
                </a:solidFill>
                <a:latin typeface="Calibri"/>
                <a:cs typeface="Calibri"/>
              </a:rPr>
              <a:t> </a:t>
            </a:r>
            <a:r>
              <a:rPr sz="2160" dirty="0">
                <a:solidFill>
                  <a:srgbClr val="514843"/>
                </a:solidFill>
                <a:latin typeface="Calibri"/>
                <a:cs typeface="Calibri"/>
              </a:rPr>
              <a:t>right to correct</a:t>
            </a:r>
            <a:r>
              <a:rPr sz="2160" spc="12" dirty="0">
                <a:solidFill>
                  <a:srgbClr val="514843"/>
                </a:solidFill>
                <a:latin typeface="Calibri"/>
                <a:cs typeface="Calibri"/>
              </a:rPr>
              <a:t> </a:t>
            </a:r>
            <a:r>
              <a:rPr sz="2160" dirty="0">
                <a:solidFill>
                  <a:srgbClr val="514843"/>
                </a:solidFill>
                <a:latin typeface="Calibri"/>
                <a:cs typeface="Calibri"/>
              </a:rPr>
              <a:t>mistakes</a:t>
            </a:r>
            <a:r>
              <a:rPr sz="2160" spc="12" dirty="0">
                <a:solidFill>
                  <a:srgbClr val="514843"/>
                </a:solidFill>
                <a:latin typeface="Calibri"/>
                <a:cs typeface="Calibri"/>
              </a:rPr>
              <a:t> </a:t>
            </a:r>
            <a:r>
              <a:rPr sz="2160" dirty="0">
                <a:solidFill>
                  <a:srgbClr val="514843"/>
                </a:solidFill>
                <a:latin typeface="Calibri"/>
                <a:cs typeface="Calibri"/>
              </a:rPr>
              <a:t>in</a:t>
            </a:r>
            <a:r>
              <a:rPr sz="2160" spc="24" dirty="0">
                <a:solidFill>
                  <a:srgbClr val="514843"/>
                </a:solidFill>
                <a:latin typeface="Calibri"/>
                <a:cs typeface="Calibri"/>
              </a:rPr>
              <a:t> </a:t>
            </a:r>
            <a:r>
              <a:rPr sz="2160" dirty="0">
                <a:solidFill>
                  <a:srgbClr val="514843"/>
                </a:solidFill>
                <a:latin typeface="Calibri"/>
                <a:cs typeface="Calibri"/>
              </a:rPr>
              <a:t>the</a:t>
            </a:r>
            <a:r>
              <a:rPr sz="2160" spc="12" dirty="0">
                <a:solidFill>
                  <a:srgbClr val="514843"/>
                </a:solidFill>
                <a:latin typeface="Calibri"/>
                <a:cs typeface="Calibri"/>
              </a:rPr>
              <a:t> </a:t>
            </a:r>
            <a:r>
              <a:rPr sz="2160" dirty="0">
                <a:solidFill>
                  <a:srgbClr val="514843"/>
                </a:solidFill>
                <a:latin typeface="Calibri"/>
                <a:cs typeface="Calibri"/>
              </a:rPr>
              <a:t>nature</a:t>
            </a:r>
            <a:r>
              <a:rPr sz="2160" spc="6" dirty="0">
                <a:solidFill>
                  <a:srgbClr val="514843"/>
                </a:solidFill>
                <a:latin typeface="Calibri"/>
                <a:cs typeface="Calibri"/>
              </a:rPr>
              <a:t> </a:t>
            </a:r>
            <a:r>
              <a:rPr sz="2160" dirty="0">
                <a:solidFill>
                  <a:srgbClr val="514843"/>
                </a:solidFill>
                <a:latin typeface="Calibri"/>
                <a:cs typeface="Calibri"/>
              </a:rPr>
              <a:t>of</a:t>
            </a:r>
            <a:r>
              <a:rPr sz="2160" spc="12" dirty="0">
                <a:solidFill>
                  <a:srgbClr val="514843"/>
                </a:solidFill>
                <a:latin typeface="Calibri"/>
                <a:cs typeface="Calibri"/>
              </a:rPr>
              <a:t> </a:t>
            </a:r>
            <a:r>
              <a:rPr sz="2160" dirty="0">
                <a:solidFill>
                  <a:srgbClr val="514843"/>
                </a:solidFill>
                <a:latin typeface="Calibri"/>
                <a:cs typeface="Calibri"/>
              </a:rPr>
              <a:t>clerical or</a:t>
            </a:r>
            <a:r>
              <a:rPr sz="2160" spc="12" dirty="0">
                <a:solidFill>
                  <a:srgbClr val="514843"/>
                </a:solidFill>
                <a:latin typeface="Calibri"/>
                <a:cs typeface="Calibri"/>
              </a:rPr>
              <a:t> </a:t>
            </a:r>
            <a:r>
              <a:rPr sz="2160" dirty="0">
                <a:solidFill>
                  <a:srgbClr val="514843"/>
                </a:solidFill>
                <a:latin typeface="Calibri"/>
                <a:cs typeface="Calibri"/>
              </a:rPr>
              <a:t>arithmetical error</a:t>
            </a:r>
            <a:r>
              <a:rPr sz="2160" spc="12" dirty="0">
                <a:solidFill>
                  <a:srgbClr val="514843"/>
                </a:solidFill>
                <a:latin typeface="Calibri"/>
                <a:cs typeface="Calibri"/>
              </a:rPr>
              <a:t> </a:t>
            </a:r>
            <a:r>
              <a:rPr sz="2160" dirty="0">
                <a:solidFill>
                  <a:srgbClr val="514843"/>
                </a:solidFill>
                <a:latin typeface="Calibri"/>
                <a:cs typeface="Calibri"/>
              </a:rPr>
              <a:t>is</a:t>
            </a:r>
            <a:r>
              <a:rPr sz="2160" spc="12" dirty="0">
                <a:solidFill>
                  <a:srgbClr val="514843"/>
                </a:solidFill>
                <a:latin typeface="Calibri"/>
                <a:cs typeface="Calibri"/>
              </a:rPr>
              <a:t> </a:t>
            </a:r>
            <a:r>
              <a:rPr sz="2160" dirty="0">
                <a:solidFill>
                  <a:srgbClr val="514843"/>
                </a:solidFill>
                <a:latin typeface="Calibri"/>
                <a:cs typeface="Calibri"/>
              </a:rPr>
              <a:t>a</a:t>
            </a:r>
            <a:r>
              <a:rPr sz="2160" spc="6" dirty="0">
                <a:solidFill>
                  <a:srgbClr val="514843"/>
                </a:solidFill>
                <a:latin typeface="Calibri"/>
                <a:cs typeface="Calibri"/>
              </a:rPr>
              <a:t> </a:t>
            </a:r>
            <a:r>
              <a:rPr sz="2160" dirty="0">
                <a:solidFill>
                  <a:srgbClr val="514843"/>
                </a:solidFill>
                <a:latin typeface="Calibri"/>
                <a:cs typeface="Calibri"/>
              </a:rPr>
              <a:t>right</a:t>
            </a:r>
            <a:r>
              <a:rPr sz="2160" spc="6" dirty="0">
                <a:solidFill>
                  <a:srgbClr val="514843"/>
                </a:solidFill>
                <a:latin typeface="Calibri"/>
                <a:cs typeface="Calibri"/>
              </a:rPr>
              <a:t> </a:t>
            </a:r>
            <a:r>
              <a:rPr sz="2160" dirty="0">
                <a:solidFill>
                  <a:srgbClr val="514843"/>
                </a:solidFill>
                <a:latin typeface="Calibri"/>
                <a:cs typeface="Calibri"/>
              </a:rPr>
              <a:t>that flows</a:t>
            </a:r>
            <a:r>
              <a:rPr sz="2160" spc="12" dirty="0">
                <a:solidFill>
                  <a:srgbClr val="514843"/>
                </a:solidFill>
                <a:latin typeface="Calibri"/>
                <a:cs typeface="Calibri"/>
              </a:rPr>
              <a:t> </a:t>
            </a:r>
            <a:r>
              <a:rPr sz="2160" dirty="0">
                <a:solidFill>
                  <a:srgbClr val="514843"/>
                </a:solidFill>
                <a:latin typeface="Calibri"/>
                <a:cs typeface="Calibri"/>
              </a:rPr>
              <a:t>from </a:t>
            </a:r>
            <a:r>
              <a:rPr sz="2160" spc="-30" dirty="0">
                <a:solidFill>
                  <a:srgbClr val="514843"/>
                </a:solidFill>
                <a:latin typeface="Calibri"/>
                <a:cs typeface="Calibri"/>
              </a:rPr>
              <a:t>the </a:t>
            </a:r>
            <a:r>
              <a:rPr sz="2160" dirty="0">
                <a:solidFill>
                  <a:srgbClr val="514843"/>
                </a:solidFill>
                <a:latin typeface="Calibri"/>
                <a:cs typeface="Calibri"/>
              </a:rPr>
              <a:t>right</a:t>
            </a:r>
            <a:r>
              <a:rPr sz="2160" spc="132" dirty="0">
                <a:solidFill>
                  <a:srgbClr val="514843"/>
                </a:solidFill>
                <a:latin typeface="Calibri"/>
                <a:cs typeface="Calibri"/>
              </a:rPr>
              <a:t> </a:t>
            </a:r>
            <a:r>
              <a:rPr sz="2160" dirty="0">
                <a:solidFill>
                  <a:srgbClr val="514843"/>
                </a:solidFill>
                <a:latin typeface="Calibri"/>
                <a:cs typeface="Calibri"/>
              </a:rPr>
              <a:t>to</a:t>
            </a:r>
            <a:r>
              <a:rPr sz="2160" spc="137" dirty="0">
                <a:solidFill>
                  <a:srgbClr val="514843"/>
                </a:solidFill>
                <a:latin typeface="Calibri"/>
                <a:cs typeface="Calibri"/>
              </a:rPr>
              <a:t> </a:t>
            </a:r>
            <a:r>
              <a:rPr sz="2160" dirty="0">
                <a:solidFill>
                  <a:srgbClr val="514843"/>
                </a:solidFill>
                <a:latin typeface="Calibri"/>
                <a:cs typeface="Calibri"/>
              </a:rPr>
              <a:t>do</a:t>
            </a:r>
            <a:r>
              <a:rPr sz="2160" spc="132" dirty="0">
                <a:solidFill>
                  <a:srgbClr val="514843"/>
                </a:solidFill>
                <a:latin typeface="Calibri"/>
                <a:cs typeface="Calibri"/>
              </a:rPr>
              <a:t> </a:t>
            </a:r>
            <a:r>
              <a:rPr sz="2160" dirty="0">
                <a:solidFill>
                  <a:srgbClr val="514843"/>
                </a:solidFill>
                <a:latin typeface="Calibri"/>
                <a:cs typeface="Calibri"/>
              </a:rPr>
              <a:t>business</a:t>
            </a:r>
            <a:r>
              <a:rPr sz="2160" spc="150" dirty="0">
                <a:solidFill>
                  <a:srgbClr val="514843"/>
                </a:solidFill>
                <a:latin typeface="Calibri"/>
                <a:cs typeface="Calibri"/>
              </a:rPr>
              <a:t> </a:t>
            </a:r>
            <a:r>
              <a:rPr sz="2160" dirty="0">
                <a:solidFill>
                  <a:srgbClr val="514843"/>
                </a:solidFill>
                <a:latin typeface="Calibri"/>
                <a:cs typeface="Calibri"/>
              </a:rPr>
              <a:t>and</a:t>
            </a:r>
            <a:r>
              <a:rPr sz="2160" spc="126" dirty="0">
                <a:solidFill>
                  <a:srgbClr val="514843"/>
                </a:solidFill>
                <a:latin typeface="Calibri"/>
                <a:cs typeface="Calibri"/>
              </a:rPr>
              <a:t> </a:t>
            </a:r>
            <a:r>
              <a:rPr sz="2160" dirty="0">
                <a:solidFill>
                  <a:srgbClr val="514843"/>
                </a:solidFill>
                <a:latin typeface="Calibri"/>
                <a:cs typeface="Calibri"/>
              </a:rPr>
              <a:t>should</a:t>
            </a:r>
            <a:r>
              <a:rPr sz="2160" spc="137" dirty="0">
                <a:solidFill>
                  <a:srgbClr val="514843"/>
                </a:solidFill>
                <a:latin typeface="Calibri"/>
                <a:cs typeface="Calibri"/>
              </a:rPr>
              <a:t> </a:t>
            </a:r>
            <a:r>
              <a:rPr sz="2160" dirty="0">
                <a:solidFill>
                  <a:srgbClr val="514843"/>
                </a:solidFill>
                <a:latin typeface="Calibri"/>
                <a:cs typeface="Calibri"/>
              </a:rPr>
              <a:t>not</a:t>
            </a:r>
            <a:r>
              <a:rPr sz="2160" spc="132" dirty="0">
                <a:solidFill>
                  <a:srgbClr val="514843"/>
                </a:solidFill>
                <a:latin typeface="Calibri"/>
                <a:cs typeface="Calibri"/>
              </a:rPr>
              <a:t> </a:t>
            </a:r>
            <a:r>
              <a:rPr sz="2160" dirty="0">
                <a:solidFill>
                  <a:srgbClr val="514843"/>
                </a:solidFill>
                <a:latin typeface="Calibri"/>
                <a:cs typeface="Calibri"/>
              </a:rPr>
              <a:t>be</a:t>
            </a:r>
            <a:r>
              <a:rPr sz="2160" spc="144" dirty="0">
                <a:solidFill>
                  <a:srgbClr val="514843"/>
                </a:solidFill>
                <a:latin typeface="Calibri"/>
                <a:cs typeface="Calibri"/>
              </a:rPr>
              <a:t> </a:t>
            </a:r>
            <a:r>
              <a:rPr sz="2160" dirty="0">
                <a:solidFill>
                  <a:srgbClr val="514843"/>
                </a:solidFill>
                <a:latin typeface="Calibri"/>
                <a:cs typeface="Calibri"/>
              </a:rPr>
              <a:t>denied</a:t>
            </a:r>
            <a:r>
              <a:rPr sz="2160" spc="162" dirty="0">
                <a:solidFill>
                  <a:srgbClr val="514843"/>
                </a:solidFill>
                <a:latin typeface="Calibri"/>
                <a:cs typeface="Calibri"/>
              </a:rPr>
              <a:t> </a:t>
            </a:r>
            <a:r>
              <a:rPr sz="2160" dirty="0">
                <a:solidFill>
                  <a:srgbClr val="514843"/>
                </a:solidFill>
                <a:latin typeface="Calibri"/>
                <a:cs typeface="Calibri"/>
              </a:rPr>
              <a:t>unless</a:t>
            </a:r>
            <a:r>
              <a:rPr sz="2160" spc="144" dirty="0">
                <a:solidFill>
                  <a:srgbClr val="514843"/>
                </a:solidFill>
                <a:latin typeface="Calibri"/>
                <a:cs typeface="Calibri"/>
              </a:rPr>
              <a:t> </a:t>
            </a:r>
            <a:r>
              <a:rPr sz="2160" dirty="0">
                <a:solidFill>
                  <a:srgbClr val="514843"/>
                </a:solidFill>
                <a:latin typeface="Calibri"/>
                <a:cs typeface="Calibri"/>
              </a:rPr>
              <a:t>there</a:t>
            </a:r>
            <a:r>
              <a:rPr sz="2160" spc="137" dirty="0">
                <a:solidFill>
                  <a:srgbClr val="514843"/>
                </a:solidFill>
                <a:latin typeface="Calibri"/>
                <a:cs typeface="Calibri"/>
              </a:rPr>
              <a:t> </a:t>
            </a:r>
            <a:r>
              <a:rPr sz="2160" dirty="0">
                <a:solidFill>
                  <a:srgbClr val="514843"/>
                </a:solidFill>
                <a:latin typeface="Calibri"/>
                <a:cs typeface="Calibri"/>
              </a:rPr>
              <a:t>is</a:t>
            </a:r>
            <a:r>
              <a:rPr sz="2160" spc="144" dirty="0">
                <a:solidFill>
                  <a:srgbClr val="514843"/>
                </a:solidFill>
                <a:latin typeface="Calibri"/>
                <a:cs typeface="Calibri"/>
              </a:rPr>
              <a:t> </a:t>
            </a:r>
            <a:r>
              <a:rPr sz="2160" dirty="0">
                <a:solidFill>
                  <a:srgbClr val="514843"/>
                </a:solidFill>
                <a:latin typeface="Calibri"/>
                <a:cs typeface="Calibri"/>
              </a:rPr>
              <a:t>a</a:t>
            </a:r>
            <a:r>
              <a:rPr sz="2160" spc="132" dirty="0">
                <a:solidFill>
                  <a:srgbClr val="514843"/>
                </a:solidFill>
                <a:latin typeface="Calibri"/>
                <a:cs typeface="Calibri"/>
              </a:rPr>
              <a:t> </a:t>
            </a:r>
            <a:r>
              <a:rPr sz="2160" dirty="0">
                <a:solidFill>
                  <a:srgbClr val="514843"/>
                </a:solidFill>
                <a:latin typeface="Calibri"/>
                <a:cs typeface="Calibri"/>
              </a:rPr>
              <a:t>good</a:t>
            </a:r>
            <a:r>
              <a:rPr sz="2160" spc="137" dirty="0">
                <a:solidFill>
                  <a:srgbClr val="514843"/>
                </a:solidFill>
                <a:latin typeface="Calibri"/>
                <a:cs typeface="Calibri"/>
              </a:rPr>
              <a:t> </a:t>
            </a:r>
            <a:r>
              <a:rPr sz="2160" dirty="0">
                <a:solidFill>
                  <a:srgbClr val="514843"/>
                </a:solidFill>
                <a:latin typeface="Calibri"/>
                <a:cs typeface="Calibri"/>
              </a:rPr>
              <a:t>justification</a:t>
            </a:r>
            <a:r>
              <a:rPr sz="2160" spc="137" dirty="0">
                <a:solidFill>
                  <a:srgbClr val="514843"/>
                </a:solidFill>
                <a:latin typeface="Calibri"/>
                <a:cs typeface="Calibri"/>
              </a:rPr>
              <a:t> </a:t>
            </a:r>
            <a:r>
              <a:rPr sz="2160" dirty="0">
                <a:solidFill>
                  <a:srgbClr val="514843"/>
                </a:solidFill>
                <a:latin typeface="Calibri"/>
                <a:cs typeface="Calibri"/>
              </a:rPr>
              <a:t>and</a:t>
            </a:r>
            <a:r>
              <a:rPr sz="2160" spc="144" dirty="0">
                <a:solidFill>
                  <a:srgbClr val="514843"/>
                </a:solidFill>
                <a:latin typeface="Calibri"/>
                <a:cs typeface="Calibri"/>
              </a:rPr>
              <a:t> </a:t>
            </a:r>
            <a:r>
              <a:rPr sz="2160" dirty="0">
                <a:solidFill>
                  <a:srgbClr val="514843"/>
                </a:solidFill>
                <a:latin typeface="Calibri"/>
                <a:cs typeface="Calibri"/>
              </a:rPr>
              <a:t>reason</a:t>
            </a:r>
            <a:r>
              <a:rPr sz="2160" spc="137" dirty="0">
                <a:solidFill>
                  <a:srgbClr val="514843"/>
                </a:solidFill>
                <a:latin typeface="Calibri"/>
                <a:cs typeface="Calibri"/>
              </a:rPr>
              <a:t> </a:t>
            </a:r>
            <a:r>
              <a:rPr sz="2160" dirty="0">
                <a:solidFill>
                  <a:srgbClr val="514843"/>
                </a:solidFill>
                <a:latin typeface="Calibri"/>
                <a:cs typeface="Calibri"/>
              </a:rPr>
              <a:t>to</a:t>
            </a:r>
            <a:r>
              <a:rPr sz="2160" spc="132" dirty="0">
                <a:solidFill>
                  <a:srgbClr val="514843"/>
                </a:solidFill>
                <a:latin typeface="Calibri"/>
                <a:cs typeface="Calibri"/>
              </a:rPr>
              <a:t> </a:t>
            </a:r>
            <a:r>
              <a:rPr sz="2160" spc="-24" dirty="0">
                <a:solidFill>
                  <a:srgbClr val="514843"/>
                </a:solidFill>
                <a:latin typeface="Calibri"/>
                <a:cs typeface="Calibri"/>
              </a:rPr>
              <a:t>deny </a:t>
            </a:r>
            <a:r>
              <a:rPr sz="2160" dirty="0">
                <a:solidFill>
                  <a:srgbClr val="514843"/>
                </a:solidFill>
                <a:latin typeface="Calibri"/>
                <a:cs typeface="Calibri"/>
              </a:rPr>
              <a:t>the</a:t>
            </a:r>
            <a:r>
              <a:rPr sz="2160" spc="42" dirty="0">
                <a:solidFill>
                  <a:srgbClr val="514843"/>
                </a:solidFill>
                <a:latin typeface="Calibri"/>
                <a:cs typeface="Calibri"/>
              </a:rPr>
              <a:t> </a:t>
            </a:r>
            <a:r>
              <a:rPr sz="2160" dirty="0">
                <a:solidFill>
                  <a:srgbClr val="514843"/>
                </a:solidFill>
                <a:latin typeface="Calibri"/>
                <a:cs typeface="Calibri"/>
              </a:rPr>
              <a:t>benefit</a:t>
            </a:r>
            <a:r>
              <a:rPr sz="2160" spc="30" dirty="0">
                <a:solidFill>
                  <a:srgbClr val="514843"/>
                </a:solidFill>
                <a:latin typeface="Calibri"/>
                <a:cs typeface="Calibri"/>
              </a:rPr>
              <a:t> </a:t>
            </a:r>
            <a:r>
              <a:rPr sz="2160" dirty="0">
                <a:solidFill>
                  <a:srgbClr val="514843"/>
                </a:solidFill>
                <a:latin typeface="Calibri"/>
                <a:cs typeface="Calibri"/>
              </a:rPr>
              <a:t>of</a:t>
            </a:r>
            <a:r>
              <a:rPr sz="2160" spc="42" dirty="0">
                <a:solidFill>
                  <a:srgbClr val="514843"/>
                </a:solidFill>
                <a:latin typeface="Calibri"/>
                <a:cs typeface="Calibri"/>
              </a:rPr>
              <a:t> </a:t>
            </a:r>
            <a:r>
              <a:rPr sz="2160" dirty="0">
                <a:solidFill>
                  <a:srgbClr val="514843"/>
                </a:solidFill>
                <a:latin typeface="Calibri"/>
                <a:cs typeface="Calibri"/>
              </a:rPr>
              <a:t>correction.</a:t>
            </a:r>
            <a:r>
              <a:rPr sz="2160" spc="42" dirty="0">
                <a:solidFill>
                  <a:srgbClr val="514843"/>
                </a:solidFill>
                <a:latin typeface="Calibri"/>
                <a:cs typeface="Calibri"/>
              </a:rPr>
              <a:t> </a:t>
            </a:r>
            <a:r>
              <a:rPr sz="2160" dirty="0">
                <a:solidFill>
                  <a:srgbClr val="514843"/>
                </a:solidFill>
                <a:latin typeface="Calibri"/>
                <a:cs typeface="Calibri"/>
              </a:rPr>
              <a:t>Software</a:t>
            </a:r>
            <a:r>
              <a:rPr sz="2160" spc="42" dirty="0">
                <a:solidFill>
                  <a:srgbClr val="514843"/>
                </a:solidFill>
                <a:latin typeface="Calibri"/>
                <a:cs typeface="Calibri"/>
              </a:rPr>
              <a:t> </a:t>
            </a:r>
            <a:r>
              <a:rPr sz="2160" dirty="0">
                <a:solidFill>
                  <a:srgbClr val="514843"/>
                </a:solidFill>
                <a:latin typeface="Calibri"/>
                <a:cs typeface="Calibri"/>
              </a:rPr>
              <a:t>limitation</a:t>
            </a:r>
            <a:r>
              <a:rPr sz="2160" spc="54" dirty="0">
                <a:solidFill>
                  <a:srgbClr val="514843"/>
                </a:solidFill>
                <a:latin typeface="Calibri"/>
                <a:cs typeface="Calibri"/>
              </a:rPr>
              <a:t> </a:t>
            </a:r>
            <a:r>
              <a:rPr sz="2160" dirty="0">
                <a:solidFill>
                  <a:srgbClr val="514843"/>
                </a:solidFill>
                <a:latin typeface="Calibri"/>
                <a:cs typeface="Calibri"/>
              </a:rPr>
              <a:t>itself</a:t>
            </a:r>
            <a:r>
              <a:rPr sz="2160" spc="42" dirty="0">
                <a:solidFill>
                  <a:srgbClr val="514843"/>
                </a:solidFill>
                <a:latin typeface="Calibri"/>
                <a:cs typeface="Calibri"/>
              </a:rPr>
              <a:t> </a:t>
            </a:r>
            <a:r>
              <a:rPr sz="2160" dirty="0">
                <a:solidFill>
                  <a:srgbClr val="514843"/>
                </a:solidFill>
                <a:latin typeface="Calibri"/>
                <a:cs typeface="Calibri"/>
              </a:rPr>
              <a:t>cannot</a:t>
            </a:r>
            <a:r>
              <a:rPr sz="2160" spc="36" dirty="0">
                <a:solidFill>
                  <a:srgbClr val="514843"/>
                </a:solidFill>
                <a:latin typeface="Calibri"/>
                <a:cs typeface="Calibri"/>
              </a:rPr>
              <a:t> </a:t>
            </a:r>
            <a:r>
              <a:rPr sz="2160" dirty="0">
                <a:solidFill>
                  <a:srgbClr val="514843"/>
                </a:solidFill>
                <a:latin typeface="Calibri"/>
                <a:cs typeface="Calibri"/>
              </a:rPr>
              <a:t>be</a:t>
            </a:r>
            <a:r>
              <a:rPr sz="2160" spc="42" dirty="0">
                <a:solidFill>
                  <a:srgbClr val="514843"/>
                </a:solidFill>
                <a:latin typeface="Calibri"/>
                <a:cs typeface="Calibri"/>
              </a:rPr>
              <a:t> </a:t>
            </a:r>
            <a:r>
              <a:rPr sz="2160" dirty="0">
                <a:solidFill>
                  <a:srgbClr val="514843"/>
                </a:solidFill>
                <a:latin typeface="Calibri"/>
                <a:cs typeface="Calibri"/>
              </a:rPr>
              <a:t>a</a:t>
            </a:r>
            <a:r>
              <a:rPr sz="2160" spc="54" dirty="0">
                <a:solidFill>
                  <a:srgbClr val="514843"/>
                </a:solidFill>
                <a:latin typeface="Calibri"/>
                <a:cs typeface="Calibri"/>
              </a:rPr>
              <a:t> </a:t>
            </a:r>
            <a:r>
              <a:rPr sz="2160" dirty="0">
                <a:solidFill>
                  <a:srgbClr val="514843"/>
                </a:solidFill>
                <a:latin typeface="Calibri"/>
                <a:cs typeface="Calibri"/>
              </a:rPr>
              <a:t>good</a:t>
            </a:r>
            <a:r>
              <a:rPr sz="2160" spc="42" dirty="0">
                <a:solidFill>
                  <a:srgbClr val="514843"/>
                </a:solidFill>
                <a:latin typeface="Calibri"/>
                <a:cs typeface="Calibri"/>
              </a:rPr>
              <a:t> </a:t>
            </a:r>
            <a:r>
              <a:rPr sz="2160" dirty="0">
                <a:solidFill>
                  <a:srgbClr val="514843"/>
                </a:solidFill>
                <a:latin typeface="Calibri"/>
                <a:cs typeface="Calibri"/>
              </a:rPr>
              <a:t>justification,</a:t>
            </a:r>
            <a:r>
              <a:rPr sz="2160" spc="24" dirty="0">
                <a:solidFill>
                  <a:srgbClr val="514843"/>
                </a:solidFill>
                <a:latin typeface="Calibri"/>
                <a:cs typeface="Calibri"/>
              </a:rPr>
              <a:t> </a:t>
            </a:r>
            <a:r>
              <a:rPr sz="2160" dirty="0">
                <a:solidFill>
                  <a:srgbClr val="514843"/>
                </a:solidFill>
                <a:latin typeface="Calibri"/>
                <a:cs typeface="Calibri"/>
              </a:rPr>
              <a:t>as</a:t>
            </a:r>
            <a:r>
              <a:rPr sz="2160" spc="42" dirty="0">
                <a:solidFill>
                  <a:srgbClr val="514843"/>
                </a:solidFill>
                <a:latin typeface="Calibri"/>
                <a:cs typeface="Calibri"/>
              </a:rPr>
              <a:t> </a:t>
            </a:r>
            <a:r>
              <a:rPr sz="2160" dirty="0">
                <a:solidFill>
                  <a:srgbClr val="514843"/>
                </a:solidFill>
                <a:latin typeface="Calibri"/>
                <a:cs typeface="Calibri"/>
              </a:rPr>
              <a:t>software</a:t>
            </a:r>
            <a:r>
              <a:rPr sz="2160" spc="48" dirty="0">
                <a:solidFill>
                  <a:srgbClr val="514843"/>
                </a:solidFill>
                <a:latin typeface="Calibri"/>
                <a:cs typeface="Calibri"/>
              </a:rPr>
              <a:t> </a:t>
            </a:r>
            <a:r>
              <a:rPr sz="2160" dirty="0">
                <a:solidFill>
                  <a:srgbClr val="514843"/>
                </a:solidFill>
                <a:latin typeface="Calibri"/>
                <a:cs typeface="Calibri"/>
              </a:rPr>
              <a:t>is</a:t>
            </a:r>
            <a:r>
              <a:rPr sz="2160" spc="48" dirty="0">
                <a:solidFill>
                  <a:srgbClr val="514843"/>
                </a:solidFill>
                <a:latin typeface="Calibri"/>
                <a:cs typeface="Calibri"/>
              </a:rPr>
              <a:t> </a:t>
            </a:r>
            <a:r>
              <a:rPr sz="2160" spc="-12" dirty="0">
                <a:solidFill>
                  <a:srgbClr val="514843"/>
                </a:solidFill>
                <a:latin typeface="Calibri"/>
                <a:cs typeface="Calibri"/>
              </a:rPr>
              <a:t>meant </a:t>
            </a:r>
            <a:r>
              <a:rPr sz="2160" dirty="0">
                <a:solidFill>
                  <a:srgbClr val="514843"/>
                </a:solidFill>
                <a:latin typeface="Calibri"/>
                <a:cs typeface="Calibri"/>
              </a:rPr>
              <a:t>to</a:t>
            </a:r>
            <a:r>
              <a:rPr sz="2160" spc="-54" dirty="0">
                <a:solidFill>
                  <a:srgbClr val="514843"/>
                </a:solidFill>
                <a:latin typeface="Calibri"/>
                <a:cs typeface="Calibri"/>
              </a:rPr>
              <a:t> </a:t>
            </a:r>
            <a:r>
              <a:rPr sz="2160" dirty="0">
                <a:solidFill>
                  <a:srgbClr val="514843"/>
                </a:solidFill>
                <a:latin typeface="Calibri"/>
                <a:cs typeface="Calibri"/>
              </a:rPr>
              <a:t>ease</a:t>
            </a:r>
            <a:r>
              <a:rPr sz="2160" spc="-48" dirty="0">
                <a:solidFill>
                  <a:srgbClr val="514843"/>
                </a:solidFill>
                <a:latin typeface="Calibri"/>
                <a:cs typeface="Calibri"/>
              </a:rPr>
              <a:t> </a:t>
            </a:r>
            <a:r>
              <a:rPr sz="2160" dirty="0">
                <a:solidFill>
                  <a:srgbClr val="514843"/>
                </a:solidFill>
                <a:latin typeface="Calibri"/>
                <a:cs typeface="Calibri"/>
              </a:rPr>
              <a:t>compliance</a:t>
            </a:r>
            <a:r>
              <a:rPr sz="2160" spc="-30" dirty="0">
                <a:solidFill>
                  <a:srgbClr val="514843"/>
                </a:solidFill>
                <a:latin typeface="Calibri"/>
                <a:cs typeface="Calibri"/>
              </a:rPr>
              <a:t> </a:t>
            </a:r>
            <a:r>
              <a:rPr sz="2160" dirty="0">
                <a:solidFill>
                  <a:srgbClr val="514843"/>
                </a:solidFill>
                <a:latin typeface="Calibri"/>
                <a:cs typeface="Calibri"/>
              </a:rPr>
              <a:t>and</a:t>
            </a:r>
            <a:r>
              <a:rPr sz="2160" spc="-54" dirty="0">
                <a:solidFill>
                  <a:srgbClr val="514843"/>
                </a:solidFill>
                <a:latin typeface="Calibri"/>
                <a:cs typeface="Calibri"/>
              </a:rPr>
              <a:t> </a:t>
            </a:r>
            <a:r>
              <a:rPr sz="2160" dirty="0">
                <a:solidFill>
                  <a:srgbClr val="514843"/>
                </a:solidFill>
                <a:latin typeface="Calibri"/>
                <a:cs typeface="Calibri"/>
              </a:rPr>
              <a:t>can</a:t>
            </a:r>
            <a:r>
              <a:rPr sz="2160" spc="-36" dirty="0">
                <a:solidFill>
                  <a:srgbClr val="514843"/>
                </a:solidFill>
                <a:latin typeface="Calibri"/>
                <a:cs typeface="Calibri"/>
              </a:rPr>
              <a:t> </a:t>
            </a:r>
            <a:r>
              <a:rPr sz="2160" dirty="0">
                <a:solidFill>
                  <a:srgbClr val="514843"/>
                </a:solidFill>
                <a:latin typeface="Calibri"/>
                <a:cs typeface="Calibri"/>
              </a:rPr>
              <a:t>be</a:t>
            </a:r>
            <a:r>
              <a:rPr sz="2160" spc="-36" dirty="0">
                <a:solidFill>
                  <a:srgbClr val="514843"/>
                </a:solidFill>
                <a:latin typeface="Calibri"/>
                <a:cs typeface="Calibri"/>
              </a:rPr>
              <a:t> </a:t>
            </a:r>
            <a:r>
              <a:rPr sz="2160" spc="-12" dirty="0">
                <a:solidFill>
                  <a:srgbClr val="514843"/>
                </a:solidFill>
                <a:latin typeface="Calibri"/>
                <a:cs typeface="Calibri"/>
              </a:rPr>
              <a:t>configured.</a:t>
            </a:r>
            <a:endParaRPr sz="2160">
              <a:solidFill>
                <a:srgbClr val="514843"/>
              </a:solidFill>
              <a:latin typeface="Calibri"/>
              <a:cs typeface="Calibri"/>
            </a:endParaRPr>
          </a:p>
          <a:p>
            <a:pPr marL="289560" indent="-274320" algn="just" defTabSz="1097280">
              <a:spcBef>
                <a:spcPts val="678"/>
              </a:spcBef>
              <a:buFont typeface="Arial"/>
              <a:buChar char="•"/>
              <a:tabLst>
                <a:tab pos="289560" algn="l"/>
              </a:tabLst>
            </a:pPr>
            <a:r>
              <a:rPr sz="2160" b="1" u="sng" dirty="0">
                <a:solidFill>
                  <a:srgbClr val="514843"/>
                </a:solidFill>
                <a:uFill>
                  <a:solidFill>
                    <a:srgbClr val="000000"/>
                  </a:solidFill>
                </a:uFill>
                <a:latin typeface="Calibri"/>
                <a:cs typeface="Calibri"/>
              </a:rPr>
              <a:t>Other</a:t>
            </a:r>
            <a:r>
              <a:rPr sz="2160" b="1" u="sng" spc="-36" dirty="0">
                <a:solidFill>
                  <a:srgbClr val="514843"/>
                </a:solidFill>
                <a:uFill>
                  <a:solidFill>
                    <a:srgbClr val="000000"/>
                  </a:solidFill>
                </a:uFill>
                <a:latin typeface="Calibri"/>
                <a:cs typeface="Calibri"/>
              </a:rPr>
              <a:t> </a:t>
            </a:r>
            <a:r>
              <a:rPr sz="2160" b="1" u="sng" spc="-12" dirty="0">
                <a:solidFill>
                  <a:srgbClr val="514843"/>
                </a:solidFill>
                <a:uFill>
                  <a:solidFill>
                    <a:srgbClr val="000000"/>
                  </a:solidFill>
                </a:uFill>
                <a:latin typeface="Calibri"/>
                <a:cs typeface="Calibri"/>
              </a:rPr>
              <a:t>relevant</a:t>
            </a:r>
            <a:r>
              <a:rPr sz="2160" b="1" u="sng" spc="-42" dirty="0">
                <a:solidFill>
                  <a:srgbClr val="514843"/>
                </a:solidFill>
                <a:uFill>
                  <a:solidFill>
                    <a:srgbClr val="000000"/>
                  </a:solidFill>
                </a:uFill>
                <a:latin typeface="Calibri"/>
                <a:cs typeface="Calibri"/>
              </a:rPr>
              <a:t> </a:t>
            </a:r>
            <a:r>
              <a:rPr sz="2160" b="1" u="sng" spc="-12" dirty="0">
                <a:solidFill>
                  <a:srgbClr val="514843"/>
                </a:solidFill>
                <a:uFill>
                  <a:solidFill>
                    <a:srgbClr val="000000"/>
                  </a:solidFill>
                </a:uFill>
                <a:latin typeface="Calibri"/>
                <a:cs typeface="Calibri"/>
              </a:rPr>
              <a:t>decisions</a:t>
            </a:r>
            <a:endParaRPr sz="2160">
              <a:solidFill>
                <a:srgbClr val="514843"/>
              </a:solidFill>
              <a:latin typeface="Calibri"/>
              <a:cs typeface="Calibri"/>
            </a:endParaRPr>
          </a:p>
          <a:p>
            <a:pPr marL="837438" lvl="1" indent="-273558" algn="just" defTabSz="1097280">
              <a:spcBef>
                <a:spcPts val="84"/>
              </a:spcBef>
              <a:buFont typeface="Arial"/>
              <a:buChar char="•"/>
              <a:tabLst>
                <a:tab pos="837438" algn="l"/>
              </a:tabLst>
            </a:pPr>
            <a:r>
              <a:rPr sz="2160" dirty="0">
                <a:solidFill>
                  <a:srgbClr val="514843"/>
                </a:solidFill>
                <a:latin typeface="Calibri"/>
                <a:cs typeface="Calibri"/>
              </a:rPr>
              <a:t>Star</a:t>
            </a:r>
            <a:r>
              <a:rPr sz="2160" spc="-60" dirty="0">
                <a:solidFill>
                  <a:srgbClr val="514843"/>
                </a:solidFill>
                <a:latin typeface="Calibri"/>
                <a:cs typeface="Calibri"/>
              </a:rPr>
              <a:t> </a:t>
            </a:r>
            <a:r>
              <a:rPr sz="2160" dirty="0">
                <a:solidFill>
                  <a:srgbClr val="514843"/>
                </a:solidFill>
                <a:latin typeface="Calibri"/>
                <a:cs typeface="Calibri"/>
              </a:rPr>
              <a:t>Engineers</a:t>
            </a:r>
            <a:r>
              <a:rPr sz="2160" spc="-42" dirty="0">
                <a:solidFill>
                  <a:srgbClr val="514843"/>
                </a:solidFill>
                <a:latin typeface="Calibri"/>
                <a:cs typeface="Calibri"/>
              </a:rPr>
              <a:t> </a:t>
            </a:r>
            <a:r>
              <a:rPr sz="2160" dirty="0">
                <a:solidFill>
                  <a:srgbClr val="514843"/>
                </a:solidFill>
                <a:latin typeface="Calibri"/>
                <a:cs typeface="Calibri"/>
              </a:rPr>
              <a:t>(I)</a:t>
            </a:r>
            <a:r>
              <a:rPr sz="2160" spc="-48" dirty="0">
                <a:solidFill>
                  <a:srgbClr val="514843"/>
                </a:solidFill>
                <a:latin typeface="Calibri"/>
                <a:cs typeface="Calibri"/>
              </a:rPr>
              <a:t> </a:t>
            </a:r>
            <a:r>
              <a:rPr sz="2160" spc="-60" dirty="0">
                <a:solidFill>
                  <a:srgbClr val="514843"/>
                </a:solidFill>
                <a:latin typeface="Calibri"/>
                <a:cs typeface="Calibri"/>
              </a:rPr>
              <a:t>(P.)</a:t>
            </a:r>
            <a:r>
              <a:rPr sz="2160" spc="-30" dirty="0">
                <a:solidFill>
                  <a:srgbClr val="514843"/>
                </a:solidFill>
                <a:latin typeface="Calibri"/>
                <a:cs typeface="Calibri"/>
              </a:rPr>
              <a:t> </a:t>
            </a:r>
            <a:r>
              <a:rPr sz="2160" dirty="0">
                <a:solidFill>
                  <a:srgbClr val="514843"/>
                </a:solidFill>
                <a:latin typeface="Calibri"/>
                <a:cs typeface="Calibri"/>
              </a:rPr>
              <a:t>Ltd.</a:t>
            </a:r>
            <a:r>
              <a:rPr sz="2160" spc="-42" dirty="0">
                <a:solidFill>
                  <a:srgbClr val="514843"/>
                </a:solidFill>
                <a:latin typeface="Calibri"/>
                <a:cs typeface="Calibri"/>
              </a:rPr>
              <a:t> </a:t>
            </a:r>
            <a:r>
              <a:rPr sz="2160" spc="-66" dirty="0">
                <a:solidFill>
                  <a:srgbClr val="514843"/>
                </a:solidFill>
                <a:latin typeface="Calibri"/>
                <a:cs typeface="Calibri"/>
              </a:rPr>
              <a:t>v.</a:t>
            </a:r>
            <a:r>
              <a:rPr sz="2160" spc="-54" dirty="0">
                <a:solidFill>
                  <a:srgbClr val="514843"/>
                </a:solidFill>
                <a:latin typeface="Calibri"/>
                <a:cs typeface="Calibri"/>
              </a:rPr>
              <a:t> </a:t>
            </a:r>
            <a:r>
              <a:rPr sz="2160" dirty="0">
                <a:solidFill>
                  <a:srgbClr val="514843"/>
                </a:solidFill>
                <a:latin typeface="Calibri"/>
                <a:cs typeface="Calibri"/>
              </a:rPr>
              <a:t>Union</a:t>
            </a:r>
            <a:r>
              <a:rPr sz="2160" spc="-42" dirty="0">
                <a:solidFill>
                  <a:srgbClr val="514843"/>
                </a:solidFill>
                <a:latin typeface="Calibri"/>
                <a:cs typeface="Calibri"/>
              </a:rPr>
              <a:t> </a:t>
            </a:r>
            <a:r>
              <a:rPr sz="2160" dirty="0">
                <a:solidFill>
                  <a:srgbClr val="514843"/>
                </a:solidFill>
                <a:latin typeface="Calibri"/>
                <a:cs typeface="Calibri"/>
              </a:rPr>
              <a:t>of</a:t>
            </a:r>
            <a:r>
              <a:rPr sz="2160" spc="-30" dirty="0">
                <a:solidFill>
                  <a:srgbClr val="514843"/>
                </a:solidFill>
                <a:latin typeface="Calibri"/>
                <a:cs typeface="Calibri"/>
              </a:rPr>
              <a:t> </a:t>
            </a:r>
            <a:r>
              <a:rPr sz="2160" dirty="0">
                <a:solidFill>
                  <a:srgbClr val="514843"/>
                </a:solidFill>
                <a:latin typeface="Calibri"/>
                <a:cs typeface="Calibri"/>
              </a:rPr>
              <a:t>India</a:t>
            </a:r>
            <a:r>
              <a:rPr sz="2160" spc="-54" dirty="0">
                <a:solidFill>
                  <a:srgbClr val="514843"/>
                </a:solidFill>
                <a:latin typeface="Calibri"/>
                <a:cs typeface="Calibri"/>
              </a:rPr>
              <a:t> </a:t>
            </a:r>
            <a:r>
              <a:rPr sz="2160" dirty="0">
                <a:solidFill>
                  <a:srgbClr val="514843"/>
                </a:solidFill>
                <a:latin typeface="Calibri"/>
                <a:cs typeface="Calibri"/>
              </a:rPr>
              <a:t>2023</a:t>
            </a:r>
            <a:r>
              <a:rPr sz="2160" spc="-36" dirty="0">
                <a:solidFill>
                  <a:srgbClr val="514843"/>
                </a:solidFill>
                <a:latin typeface="Calibri"/>
                <a:cs typeface="Calibri"/>
              </a:rPr>
              <a:t> </a:t>
            </a:r>
            <a:r>
              <a:rPr sz="2160" dirty="0">
                <a:solidFill>
                  <a:srgbClr val="514843"/>
                </a:solidFill>
                <a:latin typeface="Calibri"/>
                <a:cs typeface="Calibri"/>
              </a:rPr>
              <a:t>SCC</a:t>
            </a:r>
            <a:r>
              <a:rPr sz="2160" spc="-54" dirty="0">
                <a:solidFill>
                  <a:srgbClr val="514843"/>
                </a:solidFill>
                <a:latin typeface="Calibri"/>
                <a:cs typeface="Calibri"/>
              </a:rPr>
              <a:t> </a:t>
            </a:r>
            <a:r>
              <a:rPr sz="2160" dirty="0">
                <a:solidFill>
                  <a:srgbClr val="514843"/>
                </a:solidFill>
                <a:latin typeface="Calibri"/>
                <a:cs typeface="Calibri"/>
              </a:rPr>
              <a:t>Online</a:t>
            </a:r>
            <a:r>
              <a:rPr sz="2160" spc="-24" dirty="0">
                <a:solidFill>
                  <a:srgbClr val="514843"/>
                </a:solidFill>
                <a:latin typeface="Calibri"/>
                <a:cs typeface="Calibri"/>
              </a:rPr>
              <a:t> </a:t>
            </a:r>
            <a:r>
              <a:rPr sz="2160" dirty="0">
                <a:solidFill>
                  <a:srgbClr val="514843"/>
                </a:solidFill>
                <a:latin typeface="Calibri"/>
                <a:cs typeface="Calibri"/>
              </a:rPr>
              <a:t>Bom</a:t>
            </a:r>
            <a:r>
              <a:rPr sz="2160" spc="-60" dirty="0">
                <a:solidFill>
                  <a:srgbClr val="514843"/>
                </a:solidFill>
                <a:latin typeface="Calibri"/>
                <a:cs typeface="Calibri"/>
              </a:rPr>
              <a:t> </a:t>
            </a:r>
            <a:r>
              <a:rPr sz="2160" spc="-24" dirty="0">
                <a:solidFill>
                  <a:srgbClr val="514843"/>
                </a:solidFill>
                <a:latin typeface="Calibri"/>
                <a:cs typeface="Calibri"/>
              </a:rPr>
              <a:t>2682</a:t>
            </a:r>
            <a:endParaRPr sz="2160">
              <a:solidFill>
                <a:srgbClr val="514843"/>
              </a:solidFill>
              <a:latin typeface="Calibri"/>
              <a:cs typeface="Calibri"/>
            </a:endParaRPr>
          </a:p>
          <a:p>
            <a:pPr marL="837438" lvl="1" indent="-273558" algn="just" defTabSz="1097280">
              <a:lnSpc>
                <a:spcPts val="2334"/>
              </a:lnSpc>
              <a:spcBef>
                <a:spcPts val="72"/>
              </a:spcBef>
              <a:buFont typeface="Arial"/>
              <a:buChar char="•"/>
              <a:tabLst>
                <a:tab pos="837438" algn="l"/>
              </a:tabLst>
            </a:pPr>
            <a:r>
              <a:rPr sz="2160" dirty="0">
                <a:solidFill>
                  <a:srgbClr val="514843"/>
                </a:solidFill>
                <a:latin typeface="Calibri"/>
                <a:cs typeface="Calibri"/>
              </a:rPr>
              <a:t>Union</a:t>
            </a:r>
            <a:r>
              <a:rPr sz="2160" spc="474" dirty="0">
                <a:solidFill>
                  <a:srgbClr val="514843"/>
                </a:solidFill>
                <a:latin typeface="Calibri"/>
                <a:cs typeface="Calibri"/>
              </a:rPr>
              <a:t> </a:t>
            </a:r>
            <a:r>
              <a:rPr sz="2160" dirty="0">
                <a:solidFill>
                  <a:srgbClr val="514843"/>
                </a:solidFill>
                <a:latin typeface="Calibri"/>
                <a:cs typeface="Calibri"/>
              </a:rPr>
              <a:t>of</a:t>
            </a:r>
            <a:r>
              <a:rPr sz="2160" spc="486" dirty="0">
                <a:solidFill>
                  <a:srgbClr val="514843"/>
                </a:solidFill>
                <a:latin typeface="Calibri"/>
                <a:cs typeface="Calibri"/>
              </a:rPr>
              <a:t> </a:t>
            </a:r>
            <a:r>
              <a:rPr sz="2160" dirty="0">
                <a:solidFill>
                  <a:srgbClr val="514843"/>
                </a:solidFill>
                <a:latin typeface="Calibri"/>
                <a:cs typeface="Calibri"/>
              </a:rPr>
              <a:t>India</a:t>
            </a:r>
            <a:r>
              <a:rPr sz="2160" spc="491" dirty="0">
                <a:solidFill>
                  <a:srgbClr val="514843"/>
                </a:solidFill>
                <a:latin typeface="Calibri"/>
                <a:cs typeface="Calibri"/>
              </a:rPr>
              <a:t> </a:t>
            </a:r>
            <a:r>
              <a:rPr sz="2160" dirty="0">
                <a:solidFill>
                  <a:srgbClr val="514843"/>
                </a:solidFill>
                <a:latin typeface="Calibri"/>
                <a:cs typeface="Calibri"/>
              </a:rPr>
              <a:t>vs.</a:t>
            </a:r>
            <a:r>
              <a:rPr sz="2160" spc="474" dirty="0">
                <a:solidFill>
                  <a:srgbClr val="514843"/>
                </a:solidFill>
                <a:latin typeface="Calibri"/>
                <a:cs typeface="Calibri"/>
              </a:rPr>
              <a:t> </a:t>
            </a:r>
            <a:r>
              <a:rPr sz="2160" dirty="0">
                <a:solidFill>
                  <a:srgbClr val="514843"/>
                </a:solidFill>
                <a:latin typeface="Calibri"/>
                <a:cs typeface="Calibri"/>
              </a:rPr>
              <a:t>Brij</a:t>
            </a:r>
            <a:r>
              <a:rPr sz="2160" spc="480" dirty="0">
                <a:solidFill>
                  <a:srgbClr val="514843"/>
                </a:solidFill>
                <a:latin typeface="Calibri"/>
                <a:cs typeface="Calibri"/>
              </a:rPr>
              <a:t> </a:t>
            </a:r>
            <a:r>
              <a:rPr sz="2160" dirty="0">
                <a:solidFill>
                  <a:srgbClr val="514843"/>
                </a:solidFill>
                <a:latin typeface="Calibri"/>
                <a:cs typeface="Calibri"/>
              </a:rPr>
              <a:t>Systems</a:t>
            </a:r>
            <a:r>
              <a:rPr sz="2160" spc="474" dirty="0">
                <a:solidFill>
                  <a:srgbClr val="514843"/>
                </a:solidFill>
                <a:latin typeface="Calibri"/>
                <a:cs typeface="Calibri"/>
              </a:rPr>
              <a:t> </a:t>
            </a:r>
            <a:r>
              <a:rPr sz="2160" dirty="0">
                <a:solidFill>
                  <a:srgbClr val="514843"/>
                </a:solidFill>
                <a:latin typeface="Calibri"/>
                <a:cs typeface="Calibri"/>
              </a:rPr>
              <a:t>Limited</a:t>
            </a:r>
            <a:r>
              <a:rPr sz="2160" spc="491" dirty="0">
                <a:solidFill>
                  <a:srgbClr val="514843"/>
                </a:solidFill>
                <a:latin typeface="Calibri"/>
                <a:cs typeface="Calibri"/>
              </a:rPr>
              <a:t> </a:t>
            </a:r>
            <a:r>
              <a:rPr sz="2160" dirty="0">
                <a:solidFill>
                  <a:srgbClr val="514843"/>
                </a:solidFill>
                <a:latin typeface="Calibri"/>
                <a:cs typeface="Calibri"/>
              </a:rPr>
              <a:t>(WRIT</a:t>
            </a:r>
            <a:r>
              <a:rPr sz="2160" spc="491" dirty="0">
                <a:solidFill>
                  <a:srgbClr val="514843"/>
                </a:solidFill>
                <a:latin typeface="Calibri"/>
                <a:cs typeface="Calibri"/>
              </a:rPr>
              <a:t> </a:t>
            </a:r>
            <a:r>
              <a:rPr sz="2160" dirty="0">
                <a:solidFill>
                  <a:srgbClr val="514843"/>
                </a:solidFill>
                <a:latin typeface="Calibri"/>
                <a:cs typeface="Calibri"/>
              </a:rPr>
              <a:t>PETITION</a:t>
            </a:r>
            <a:r>
              <a:rPr sz="2160" spc="474" dirty="0">
                <a:solidFill>
                  <a:srgbClr val="514843"/>
                </a:solidFill>
                <a:latin typeface="Calibri"/>
                <a:cs typeface="Calibri"/>
              </a:rPr>
              <a:t> </a:t>
            </a:r>
            <a:r>
              <a:rPr sz="2160" dirty="0">
                <a:solidFill>
                  <a:srgbClr val="514843"/>
                </a:solidFill>
                <a:latin typeface="Calibri"/>
                <a:cs typeface="Calibri"/>
              </a:rPr>
              <a:t>NO.783</a:t>
            </a:r>
            <a:r>
              <a:rPr sz="2160" spc="474" dirty="0">
                <a:solidFill>
                  <a:srgbClr val="514843"/>
                </a:solidFill>
                <a:latin typeface="Calibri"/>
                <a:cs typeface="Calibri"/>
              </a:rPr>
              <a:t> </a:t>
            </a:r>
            <a:r>
              <a:rPr sz="2160" dirty="0">
                <a:solidFill>
                  <a:srgbClr val="514843"/>
                </a:solidFill>
                <a:latin typeface="Calibri"/>
                <a:cs typeface="Calibri"/>
              </a:rPr>
              <a:t>OF</a:t>
            </a:r>
            <a:r>
              <a:rPr sz="2160" spc="486" dirty="0">
                <a:solidFill>
                  <a:srgbClr val="514843"/>
                </a:solidFill>
                <a:latin typeface="Calibri"/>
                <a:cs typeface="Calibri"/>
              </a:rPr>
              <a:t> </a:t>
            </a:r>
            <a:r>
              <a:rPr sz="2160" dirty="0">
                <a:solidFill>
                  <a:srgbClr val="514843"/>
                </a:solidFill>
                <a:latin typeface="Calibri"/>
                <a:cs typeface="Calibri"/>
              </a:rPr>
              <a:t>2022)</a:t>
            </a:r>
            <a:r>
              <a:rPr sz="2160" spc="486" dirty="0">
                <a:solidFill>
                  <a:srgbClr val="514843"/>
                </a:solidFill>
                <a:latin typeface="Calibri"/>
                <a:cs typeface="Calibri"/>
              </a:rPr>
              <a:t> </a:t>
            </a:r>
            <a:r>
              <a:rPr sz="2160" dirty="0">
                <a:solidFill>
                  <a:srgbClr val="514843"/>
                </a:solidFill>
                <a:latin typeface="Calibri"/>
                <a:cs typeface="Calibri"/>
              </a:rPr>
              <a:t>(Bom.)</a:t>
            </a:r>
            <a:r>
              <a:rPr sz="2160" spc="474" dirty="0">
                <a:solidFill>
                  <a:srgbClr val="514843"/>
                </a:solidFill>
                <a:latin typeface="Calibri"/>
                <a:cs typeface="Calibri"/>
              </a:rPr>
              <a:t> </a:t>
            </a:r>
            <a:r>
              <a:rPr sz="2160" dirty="0">
                <a:solidFill>
                  <a:srgbClr val="514843"/>
                </a:solidFill>
                <a:latin typeface="Calibri"/>
                <a:cs typeface="Calibri"/>
              </a:rPr>
              <a:t>(SPECIAL</a:t>
            </a:r>
            <a:r>
              <a:rPr sz="2160" spc="498" dirty="0">
                <a:solidFill>
                  <a:srgbClr val="514843"/>
                </a:solidFill>
                <a:latin typeface="Calibri"/>
                <a:cs typeface="Calibri"/>
              </a:rPr>
              <a:t> </a:t>
            </a:r>
            <a:r>
              <a:rPr sz="2160" spc="-12" dirty="0">
                <a:solidFill>
                  <a:srgbClr val="514843"/>
                </a:solidFill>
                <a:latin typeface="Calibri"/>
                <a:cs typeface="Calibri"/>
              </a:rPr>
              <a:t>LEAVE</a:t>
            </a:r>
            <a:endParaRPr sz="2160">
              <a:solidFill>
                <a:srgbClr val="514843"/>
              </a:solidFill>
              <a:latin typeface="Calibri"/>
              <a:cs typeface="Calibri"/>
            </a:endParaRPr>
          </a:p>
          <a:p>
            <a:pPr marL="838200" algn="just" defTabSz="1097280">
              <a:lnSpc>
                <a:spcPts val="2334"/>
              </a:lnSpc>
            </a:pPr>
            <a:r>
              <a:rPr sz="2160" dirty="0">
                <a:solidFill>
                  <a:srgbClr val="514843"/>
                </a:solidFill>
                <a:latin typeface="Calibri"/>
                <a:cs typeface="Calibri"/>
              </a:rPr>
              <a:t>PETITION</a:t>
            </a:r>
            <a:r>
              <a:rPr sz="2160" spc="-60" dirty="0">
                <a:solidFill>
                  <a:srgbClr val="514843"/>
                </a:solidFill>
                <a:latin typeface="Calibri"/>
                <a:cs typeface="Calibri"/>
              </a:rPr>
              <a:t> </a:t>
            </a:r>
            <a:r>
              <a:rPr sz="2160" dirty="0">
                <a:solidFill>
                  <a:srgbClr val="514843"/>
                </a:solidFill>
                <a:latin typeface="Calibri"/>
                <a:cs typeface="Calibri"/>
              </a:rPr>
              <a:t>(CIVIL)</a:t>
            </a:r>
            <a:r>
              <a:rPr sz="2160" spc="-24" dirty="0">
                <a:solidFill>
                  <a:srgbClr val="514843"/>
                </a:solidFill>
                <a:latin typeface="Calibri"/>
                <a:cs typeface="Calibri"/>
              </a:rPr>
              <a:t> </a:t>
            </a:r>
            <a:r>
              <a:rPr sz="2160" dirty="0">
                <a:solidFill>
                  <a:srgbClr val="514843"/>
                </a:solidFill>
                <a:latin typeface="Calibri"/>
                <a:cs typeface="Calibri"/>
              </a:rPr>
              <a:t>Diary</a:t>
            </a:r>
            <a:r>
              <a:rPr sz="2160" spc="-24" dirty="0">
                <a:solidFill>
                  <a:srgbClr val="514843"/>
                </a:solidFill>
                <a:latin typeface="Calibri"/>
                <a:cs typeface="Calibri"/>
              </a:rPr>
              <a:t> </a:t>
            </a:r>
            <a:r>
              <a:rPr sz="2160" dirty="0">
                <a:solidFill>
                  <a:srgbClr val="514843"/>
                </a:solidFill>
                <a:latin typeface="Calibri"/>
                <a:cs typeface="Calibri"/>
              </a:rPr>
              <a:t>No.</a:t>
            </a:r>
            <a:r>
              <a:rPr sz="2160" spc="-42" dirty="0">
                <a:solidFill>
                  <a:srgbClr val="514843"/>
                </a:solidFill>
                <a:latin typeface="Calibri"/>
                <a:cs typeface="Calibri"/>
              </a:rPr>
              <a:t> </a:t>
            </a:r>
            <a:r>
              <a:rPr sz="2160" dirty="0">
                <a:solidFill>
                  <a:srgbClr val="514843"/>
                </a:solidFill>
                <a:latin typeface="Calibri"/>
                <a:cs typeface="Calibri"/>
              </a:rPr>
              <a:t>6334/2025</a:t>
            </a:r>
            <a:r>
              <a:rPr sz="2160" spc="-30" dirty="0">
                <a:solidFill>
                  <a:srgbClr val="514843"/>
                </a:solidFill>
                <a:latin typeface="Calibri"/>
                <a:cs typeface="Calibri"/>
              </a:rPr>
              <a:t> </a:t>
            </a:r>
            <a:r>
              <a:rPr sz="2160" dirty="0">
                <a:solidFill>
                  <a:srgbClr val="514843"/>
                </a:solidFill>
                <a:latin typeface="Calibri"/>
                <a:cs typeface="Calibri"/>
              </a:rPr>
              <a:t>–</a:t>
            </a:r>
            <a:r>
              <a:rPr sz="2160" spc="-42" dirty="0">
                <a:solidFill>
                  <a:srgbClr val="514843"/>
                </a:solidFill>
                <a:latin typeface="Calibri"/>
                <a:cs typeface="Calibri"/>
              </a:rPr>
              <a:t> </a:t>
            </a:r>
            <a:r>
              <a:rPr sz="2160" dirty="0">
                <a:solidFill>
                  <a:srgbClr val="514843"/>
                </a:solidFill>
                <a:latin typeface="Calibri"/>
                <a:cs typeface="Calibri"/>
              </a:rPr>
              <a:t>notice</a:t>
            </a:r>
            <a:r>
              <a:rPr sz="2160" spc="-18" dirty="0">
                <a:solidFill>
                  <a:srgbClr val="514843"/>
                </a:solidFill>
                <a:latin typeface="Calibri"/>
                <a:cs typeface="Calibri"/>
              </a:rPr>
              <a:t> </a:t>
            </a:r>
            <a:r>
              <a:rPr sz="2160" dirty="0">
                <a:solidFill>
                  <a:srgbClr val="514843"/>
                </a:solidFill>
                <a:latin typeface="Calibri"/>
                <a:cs typeface="Calibri"/>
              </a:rPr>
              <a:t>issued</a:t>
            </a:r>
            <a:r>
              <a:rPr sz="2160" spc="-30" dirty="0">
                <a:solidFill>
                  <a:srgbClr val="514843"/>
                </a:solidFill>
                <a:latin typeface="Calibri"/>
                <a:cs typeface="Calibri"/>
              </a:rPr>
              <a:t> </a:t>
            </a:r>
            <a:r>
              <a:rPr sz="2160" dirty="0">
                <a:solidFill>
                  <a:srgbClr val="514843"/>
                </a:solidFill>
                <a:latin typeface="Calibri"/>
                <a:cs typeface="Calibri"/>
              </a:rPr>
              <a:t>to</a:t>
            </a:r>
            <a:r>
              <a:rPr sz="2160" spc="-48" dirty="0">
                <a:solidFill>
                  <a:srgbClr val="514843"/>
                </a:solidFill>
                <a:latin typeface="Calibri"/>
                <a:cs typeface="Calibri"/>
              </a:rPr>
              <a:t> </a:t>
            </a:r>
            <a:r>
              <a:rPr sz="2160" spc="-12" dirty="0">
                <a:solidFill>
                  <a:srgbClr val="514843"/>
                </a:solidFill>
                <a:latin typeface="Calibri"/>
                <a:cs typeface="Calibri"/>
              </a:rPr>
              <a:t>CBIC)</a:t>
            </a:r>
            <a:endParaRPr sz="2160">
              <a:solidFill>
                <a:srgbClr val="514843"/>
              </a:solidFill>
              <a:latin typeface="Calibri"/>
              <a:cs typeface="Calibri"/>
            </a:endParaRPr>
          </a:p>
        </p:txBody>
      </p:sp>
    </p:spTree>
    <p:extLst>
      <p:ext uri="{BB962C8B-B14F-4D97-AF65-F5344CB8AC3E}">
        <p14:creationId xmlns:p14="http://schemas.microsoft.com/office/powerpoint/2010/main" val="32965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5C7E-D085-FC34-F0BA-91A551DD0A5E}"/>
              </a:ext>
            </a:extLst>
          </p:cNvPr>
          <p:cNvSpPr>
            <a:spLocks noGrp="1"/>
          </p:cNvSpPr>
          <p:nvPr>
            <p:ph type="title"/>
          </p:nvPr>
        </p:nvSpPr>
        <p:spPr/>
        <p:txBody>
          <a:bodyPr/>
          <a:lstStyle/>
          <a:p>
            <a:r>
              <a:rPr lang="en-IN" dirty="0"/>
              <a:t>HIGH COURT NOTICES MERITS</a:t>
            </a:r>
          </a:p>
        </p:txBody>
      </p:sp>
      <p:sp>
        <p:nvSpPr>
          <p:cNvPr id="3" name="Text Placeholder 2">
            <a:extLst>
              <a:ext uri="{FF2B5EF4-FFF2-40B4-BE49-F238E27FC236}">
                <a16:creationId xmlns:a16="http://schemas.microsoft.com/office/drawing/2014/main" id="{18DDFA57-AF94-A94B-535F-1EB3A998D1E6}"/>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FDF8B857-751E-6709-029F-D057EA34132B}"/>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9DA974DA-A54C-2486-6977-B0DC9ED177D4}"/>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23</a:t>
            </a:fld>
            <a:endParaRPr lang="en-IN">
              <a:solidFill>
                <a:srgbClr val="514843">
                  <a:lumMod val="75000"/>
                </a:srgbClr>
              </a:solidFill>
              <a:latin typeface="Calibri"/>
            </a:endParaRPr>
          </a:p>
        </p:txBody>
      </p:sp>
    </p:spTree>
    <p:extLst>
      <p:ext uri="{BB962C8B-B14F-4D97-AF65-F5344CB8AC3E}">
        <p14:creationId xmlns:p14="http://schemas.microsoft.com/office/powerpoint/2010/main" val="337657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CB52-6B9A-F68D-E603-37F047DB9695}"/>
              </a:ext>
            </a:extLst>
          </p:cNvPr>
          <p:cNvSpPr>
            <a:spLocks noGrp="1"/>
          </p:cNvSpPr>
          <p:nvPr>
            <p:ph type="title"/>
          </p:nvPr>
        </p:nvSpPr>
        <p:spPr/>
        <p:txBody>
          <a:bodyPr>
            <a:normAutofit/>
          </a:bodyPr>
          <a:lstStyle/>
          <a:p>
            <a:r>
              <a:rPr lang="en-IN" dirty="0"/>
              <a:t>INSTAKART SERVICES PVT. LTD.- 2023 (74) G.S.T.L. 403 (Del.)</a:t>
            </a:r>
          </a:p>
        </p:txBody>
      </p:sp>
      <p:sp>
        <p:nvSpPr>
          <p:cNvPr id="3" name="Content Placeholder 2">
            <a:extLst>
              <a:ext uri="{FF2B5EF4-FFF2-40B4-BE49-F238E27FC236}">
                <a16:creationId xmlns:a16="http://schemas.microsoft.com/office/drawing/2014/main" id="{1C73F199-AF85-565F-344C-95752E1EA2CA}"/>
              </a:ext>
            </a:extLst>
          </p:cNvPr>
          <p:cNvSpPr>
            <a:spLocks noGrp="1"/>
          </p:cNvSpPr>
          <p:nvPr>
            <p:ph idx="1"/>
          </p:nvPr>
        </p:nvSpPr>
        <p:spPr/>
        <p:txBody>
          <a:bodyPr>
            <a:normAutofit lnSpcReduction="10000"/>
          </a:bodyPr>
          <a:lstStyle/>
          <a:p>
            <a:pPr algn="just"/>
            <a:r>
              <a:rPr lang="en-US" dirty="0"/>
              <a:t>Input Tax Credit - Matching, reversal and reclaim - Overstated tax liability - In its monthly return for September, 2017, assessee had erroneously typed its tax liability as ` 32.33 crore instead of ` 3.23 crore - Liability was discharged by using available balance of ITC of Rs. 29.10 crore which assessee claimed as an apparent error - Assessee stated that there was no defined mechanism to rectify submitted FORM GSTR-3B filed for September, 2017 - </a:t>
            </a:r>
            <a:r>
              <a:rPr lang="en-US" u="sng" dirty="0"/>
              <a:t>However, assessee reversed ITC that was used for discharging overstated liability and reported same in its monthly return filed for October, 2017 - Thereafter, assessee filed its return in form GSTR-1 for September, 2017 and correctly stated tax liability – </a:t>
            </a:r>
          </a:p>
          <a:p>
            <a:pPr algn="just"/>
            <a:r>
              <a:rPr lang="en-US" dirty="0"/>
              <a:t>Revenue informed assessee as to mismatch in FORM GSTR-2A and FORM GSTR-3B for relevant financial year - Assessee’s clarification to same was not considered and a demand was issued for tax and interest thereon </a:t>
            </a:r>
          </a:p>
          <a:p>
            <a:pPr algn="just"/>
            <a:r>
              <a:rPr lang="en-US" dirty="0"/>
              <a:t>- HELD : If there was an inadvertent or typographical error that had crept in any returns, taxpayer could not be mulcted with tax liability in excess of what was due and payable - </a:t>
            </a:r>
            <a:r>
              <a:rPr lang="en-US" b="1" u="sng" dirty="0"/>
              <a:t>It was apparent that explanation provided by assessee had not been considered and therefore, impugned show cause notice was to be quashed</a:t>
            </a:r>
            <a:r>
              <a:rPr lang="en-US" dirty="0"/>
              <a:t> - Section 42 of Central Goods and Services Tax Act, 2017 - Section 42 of Delhi Goods and Services Tax Act, 2017. [paras 12 to 16]</a:t>
            </a:r>
          </a:p>
          <a:p>
            <a:pPr algn="just"/>
            <a:endParaRPr lang="en-US" dirty="0"/>
          </a:p>
          <a:p>
            <a:pPr algn="just"/>
            <a:endParaRPr lang="en-IN" dirty="0"/>
          </a:p>
        </p:txBody>
      </p:sp>
      <p:sp>
        <p:nvSpPr>
          <p:cNvPr id="4" name="Footer Placeholder 3">
            <a:extLst>
              <a:ext uri="{FF2B5EF4-FFF2-40B4-BE49-F238E27FC236}">
                <a16:creationId xmlns:a16="http://schemas.microsoft.com/office/drawing/2014/main" id="{8EE4CA93-8487-2985-E6E1-CC2AE56A483F}"/>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04F300B2-B7DF-F82D-A383-4AFFA43D3590}"/>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24</a:t>
            </a:fld>
            <a:endParaRPr lang="en-IN">
              <a:solidFill>
                <a:srgbClr val="514843">
                  <a:lumMod val="75000"/>
                </a:srgbClr>
              </a:solidFill>
              <a:latin typeface="Calibri"/>
            </a:endParaRPr>
          </a:p>
        </p:txBody>
      </p:sp>
    </p:spTree>
    <p:extLst>
      <p:ext uri="{BB962C8B-B14F-4D97-AF65-F5344CB8AC3E}">
        <p14:creationId xmlns:p14="http://schemas.microsoft.com/office/powerpoint/2010/main" val="160678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3AE9-F2F7-3020-EC9D-E67A3E2909B7}"/>
              </a:ext>
            </a:extLst>
          </p:cNvPr>
          <p:cNvSpPr>
            <a:spLocks noGrp="1"/>
          </p:cNvSpPr>
          <p:nvPr>
            <p:ph type="title"/>
          </p:nvPr>
        </p:nvSpPr>
        <p:spPr/>
        <p:txBody>
          <a:bodyPr/>
          <a:lstStyle/>
          <a:p>
            <a:r>
              <a:rPr lang="en-IN" dirty="0"/>
              <a:t>SCRUNITY OF RETURNS</a:t>
            </a:r>
          </a:p>
        </p:txBody>
      </p:sp>
      <p:sp>
        <p:nvSpPr>
          <p:cNvPr id="3" name="Text Placeholder 2">
            <a:extLst>
              <a:ext uri="{FF2B5EF4-FFF2-40B4-BE49-F238E27FC236}">
                <a16:creationId xmlns:a16="http://schemas.microsoft.com/office/drawing/2014/main" id="{9BC4880A-4E07-F801-E8AC-C7038222B6E3}"/>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A83B53E0-9422-C2A4-49CA-E935FB05B13A}"/>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79003C26-B6CE-EB2B-231C-E27EF28ACE1B}"/>
              </a:ext>
            </a:extLst>
          </p:cNvPr>
          <p:cNvSpPr>
            <a:spLocks noGrp="1"/>
          </p:cNvSpPr>
          <p:nvPr>
            <p:ph type="sldNum" sz="quarter" idx="12"/>
          </p:nvPr>
        </p:nvSpPr>
        <p:spPr/>
        <p:txBody>
          <a:bodyPr/>
          <a:lstStyle/>
          <a:p>
            <a:fld id="{0FF54DE5-C571-48E8-A5BC-B369434E2F44}" type="slidenum">
              <a:rPr lang="en-IN" smtClean="0"/>
              <a:t>25</a:t>
            </a:fld>
            <a:endParaRPr lang="en-IN"/>
          </a:p>
        </p:txBody>
      </p:sp>
    </p:spTree>
    <p:extLst>
      <p:ext uri="{BB962C8B-B14F-4D97-AF65-F5344CB8AC3E}">
        <p14:creationId xmlns:p14="http://schemas.microsoft.com/office/powerpoint/2010/main" val="233214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8DE69-FE1A-4B0B-82E5-748154461742}"/>
              </a:ext>
            </a:extLst>
          </p:cNvPr>
          <p:cNvSpPr>
            <a:spLocks noGrp="1"/>
          </p:cNvSpPr>
          <p:nvPr>
            <p:ph type="title"/>
          </p:nvPr>
        </p:nvSpPr>
        <p:spPr/>
        <p:txBody>
          <a:bodyPr/>
          <a:lstStyle/>
          <a:p>
            <a:r>
              <a:rPr lang="en-IN" dirty="0"/>
              <a:t>Procedure for Scrutiny</a:t>
            </a:r>
          </a:p>
        </p:txBody>
      </p:sp>
      <p:sp>
        <p:nvSpPr>
          <p:cNvPr id="3" name="Content Placeholder 2">
            <a:extLst>
              <a:ext uri="{FF2B5EF4-FFF2-40B4-BE49-F238E27FC236}">
                <a16:creationId xmlns:a16="http://schemas.microsoft.com/office/drawing/2014/main" id="{14399AB0-AF7C-4A95-813B-C5D743375B38}"/>
              </a:ext>
            </a:extLst>
          </p:cNvPr>
          <p:cNvSpPr>
            <a:spLocks noGrp="1"/>
          </p:cNvSpPr>
          <p:nvPr>
            <p:ph idx="1"/>
          </p:nvPr>
        </p:nvSpPr>
        <p:spPr/>
        <p:txBody>
          <a:bodyPr/>
          <a:lstStyle/>
          <a:p>
            <a:r>
              <a:rPr lang="en-IN" b="1" dirty="0"/>
              <a:t>SECTION 61. Scrutiny of returns. </a:t>
            </a:r>
            <a:r>
              <a:rPr lang="en-IN" dirty="0"/>
              <a:t>— (1) The proper </a:t>
            </a:r>
            <a:r>
              <a:rPr lang="en-IN" b="1" dirty="0">
                <a:solidFill>
                  <a:srgbClr val="FF0000"/>
                </a:solidFill>
              </a:rPr>
              <a:t>officer may scrutinize the return and related particulars </a:t>
            </a:r>
            <a:r>
              <a:rPr lang="en-IN" dirty="0"/>
              <a:t>furnished by the registered person </a:t>
            </a:r>
            <a:r>
              <a:rPr lang="en-IN" b="1" dirty="0">
                <a:solidFill>
                  <a:srgbClr val="00B050"/>
                </a:solidFill>
              </a:rPr>
              <a:t>to verify the correctness of the return </a:t>
            </a:r>
            <a:r>
              <a:rPr lang="en-IN" dirty="0"/>
              <a:t>and inform him of the discrepancies noticed</a:t>
            </a:r>
          </a:p>
          <a:p>
            <a:endParaRPr lang="en-IN" b="1" dirty="0"/>
          </a:p>
          <a:p>
            <a:r>
              <a:rPr lang="en-IN" b="1" dirty="0"/>
              <a:t>99. Scrutiny of returns.- </a:t>
            </a:r>
            <a:r>
              <a:rPr lang="en-IN" dirty="0"/>
              <a:t>(1) Where any </a:t>
            </a:r>
            <a:r>
              <a:rPr lang="en-IN" b="1" dirty="0">
                <a:solidFill>
                  <a:srgbClr val="FF0000"/>
                </a:solidFill>
              </a:rPr>
              <a:t>return furnished by a registered person is selected </a:t>
            </a:r>
            <a:r>
              <a:rPr lang="en-IN" dirty="0"/>
              <a:t>for scrutiny, the proper officer shall scrutinize the same in accordance with the provisions of section 61 </a:t>
            </a:r>
            <a:r>
              <a:rPr lang="en-IN" b="1" dirty="0">
                <a:solidFill>
                  <a:srgbClr val="00B0F0"/>
                </a:solidFill>
              </a:rPr>
              <a:t>with reference to the information available with him.</a:t>
            </a:r>
          </a:p>
        </p:txBody>
      </p:sp>
      <p:sp>
        <p:nvSpPr>
          <p:cNvPr id="4" name="Footer Placeholder 3">
            <a:extLst>
              <a:ext uri="{FF2B5EF4-FFF2-40B4-BE49-F238E27FC236}">
                <a16:creationId xmlns:a16="http://schemas.microsoft.com/office/drawing/2014/main" id="{6B729DED-3FB1-4CB3-B3AB-1E47F701B331}"/>
              </a:ext>
            </a:extLst>
          </p:cNvPr>
          <p:cNvSpPr>
            <a:spLocks noGrp="1"/>
          </p:cNvSpPr>
          <p:nvPr>
            <p:ph type="ftr" sz="quarter" idx="11"/>
          </p:nvPr>
        </p:nvSpPr>
        <p:spPr/>
        <p:txBody>
          <a:bodyPr/>
          <a:lstStyle/>
          <a:p>
            <a:r>
              <a:rPr lang="en-US"/>
              <a:t>© Yash Dhadda</a:t>
            </a:r>
            <a:endParaRPr lang="en-US" dirty="0"/>
          </a:p>
        </p:txBody>
      </p:sp>
      <p:graphicFrame>
        <p:nvGraphicFramePr>
          <p:cNvPr id="5" name="Diagram 4">
            <a:extLst>
              <a:ext uri="{FF2B5EF4-FFF2-40B4-BE49-F238E27FC236}">
                <a16:creationId xmlns:a16="http://schemas.microsoft.com/office/drawing/2014/main" id="{F1E1F845-0A86-42CE-B209-4C21A409029C}"/>
              </a:ext>
            </a:extLst>
          </p:cNvPr>
          <p:cNvGraphicFramePr/>
          <p:nvPr/>
        </p:nvGraphicFramePr>
        <p:xfrm>
          <a:off x="2064035" y="3154978"/>
          <a:ext cx="9753600" cy="650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12035DBA-E744-4F08-B2C8-96C5B6EAAB6E}"/>
              </a:ext>
            </a:extLst>
          </p:cNvPr>
          <p:cNvSpPr>
            <a:spLocks noGrp="1"/>
          </p:cNvSpPr>
          <p:nvPr>
            <p:ph type="sldNum" sz="quarter" idx="12"/>
          </p:nvPr>
        </p:nvSpPr>
        <p:spPr/>
        <p:txBody>
          <a:bodyPr/>
          <a:lstStyle/>
          <a:p>
            <a:fld id="{0FF54DE5-C571-48E8-A5BC-B369434E2F44}" type="slidenum">
              <a:rPr lang="en-IN" smtClean="0"/>
              <a:pPr/>
              <a:t>26</a:t>
            </a:fld>
            <a:endParaRPr lang="en-IN"/>
          </a:p>
        </p:txBody>
      </p:sp>
    </p:spTree>
    <p:extLst>
      <p:ext uri="{BB962C8B-B14F-4D97-AF65-F5344CB8AC3E}">
        <p14:creationId xmlns:p14="http://schemas.microsoft.com/office/powerpoint/2010/main" val="205490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7D55C-55B0-9473-E07D-C7C5CAE47B99}"/>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4ACFBB2B-ECFF-0521-5ADC-43423715993F}"/>
              </a:ext>
            </a:extLst>
          </p:cNvPr>
          <p:cNvSpPr txBox="1"/>
          <p:nvPr/>
        </p:nvSpPr>
        <p:spPr>
          <a:xfrm>
            <a:off x="541021" y="286355"/>
            <a:ext cx="269168" cy="578707"/>
          </a:xfrm>
          <a:prstGeom prst="rect">
            <a:avLst/>
          </a:prstGeom>
          <a:solidFill>
            <a:srgbClr val="157267"/>
          </a:solidFill>
        </p:spPr>
        <p:txBody>
          <a:bodyPr vert="horz" wrap="square" lIns="0" tIns="9015" rIns="0" bIns="0" rtlCol="0">
            <a:spAutoFit/>
          </a:bodyPr>
          <a:lstStyle/>
          <a:p>
            <a:pPr>
              <a:spcBef>
                <a:spcPts val="71"/>
              </a:spcBef>
            </a:pPr>
            <a:r>
              <a:rPr sz="1825" u="heavy" spc="-25" dirty="0">
                <a:solidFill>
                  <a:srgbClr val="EFF6F7"/>
                </a:solidFill>
                <a:uFill>
                  <a:solidFill>
                    <a:srgbClr val="EFF6F7"/>
                  </a:solidFill>
                </a:uFill>
                <a:latin typeface="Arial Black" panose="020B0A04020102020204" pitchFamily="34" charset="0"/>
                <a:cs typeface="Arial"/>
              </a:rPr>
              <a:t>04</a:t>
            </a:r>
            <a:endParaRPr sz="1825">
              <a:latin typeface="Arial Black" panose="020B0A04020102020204" pitchFamily="34" charset="0"/>
              <a:cs typeface="Arial"/>
            </a:endParaRPr>
          </a:p>
        </p:txBody>
      </p:sp>
      <p:sp>
        <p:nvSpPr>
          <p:cNvPr id="6" name="object 6">
            <a:extLst>
              <a:ext uri="{FF2B5EF4-FFF2-40B4-BE49-F238E27FC236}">
                <a16:creationId xmlns:a16="http://schemas.microsoft.com/office/drawing/2014/main" id="{4D17A91B-3D14-FC57-144A-0C9F5B254B22}"/>
              </a:ext>
            </a:extLst>
          </p:cNvPr>
          <p:cNvSpPr/>
          <p:nvPr/>
        </p:nvSpPr>
        <p:spPr>
          <a:xfrm>
            <a:off x="0" y="10732"/>
            <a:ext cx="14630400" cy="1098659"/>
          </a:xfrm>
          <a:custGeom>
            <a:avLst/>
            <a:gdLst/>
            <a:ahLst/>
            <a:cxnLst/>
            <a:rect l="l" t="t" r="r" b="b"/>
            <a:pathLst>
              <a:path w="5898515" h="374015">
                <a:moveTo>
                  <a:pt x="5898520" y="373960"/>
                </a:moveTo>
                <a:lnTo>
                  <a:pt x="0" y="373960"/>
                </a:lnTo>
                <a:lnTo>
                  <a:pt x="0" y="0"/>
                </a:lnTo>
                <a:lnTo>
                  <a:pt x="5898520" y="0"/>
                </a:lnTo>
                <a:lnTo>
                  <a:pt x="5898520" y="373960"/>
                </a:lnTo>
                <a:close/>
              </a:path>
            </a:pathLst>
          </a:custGeom>
          <a:solidFill>
            <a:schemeClr val="accent1">
              <a:lumMod val="75000"/>
            </a:schemeClr>
          </a:solidFill>
        </p:spPr>
        <p:txBody>
          <a:bodyPr wrap="square" lIns="0" tIns="0" rIns="0" bIns="0" rtlCol="0"/>
          <a:lstStyle/>
          <a:p>
            <a:endParaRPr sz="2028">
              <a:latin typeface="Arial Black" panose="020B0A04020102020204" pitchFamily="34" charset="0"/>
            </a:endParaRPr>
          </a:p>
        </p:txBody>
      </p:sp>
      <p:sp>
        <p:nvSpPr>
          <p:cNvPr id="9" name="object 9">
            <a:extLst>
              <a:ext uri="{FF2B5EF4-FFF2-40B4-BE49-F238E27FC236}">
                <a16:creationId xmlns:a16="http://schemas.microsoft.com/office/drawing/2014/main" id="{7881257F-2D25-4BB6-CECC-E610F6D9C6D1}"/>
              </a:ext>
            </a:extLst>
          </p:cNvPr>
          <p:cNvSpPr txBox="1"/>
          <p:nvPr/>
        </p:nvSpPr>
        <p:spPr>
          <a:xfrm>
            <a:off x="378861" y="188056"/>
            <a:ext cx="12909278" cy="456073"/>
          </a:xfrm>
          <a:prstGeom prst="rect">
            <a:avLst/>
          </a:prstGeom>
        </p:spPr>
        <p:txBody>
          <a:bodyPr vert="horz" wrap="square" lIns="0" tIns="12879" rIns="0" bIns="0" rtlCol="0">
            <a:spAutoFit/>
          </a:bodyPr>
          <a:lstStyle/>
          <a:p>
            <a:pPr marL="12879">
              <a:spcBef>
                <a:spcPts val="101"/>
              </a:spcBef>
            </a:pPr>
            <a:r>
              <a:rPr lang="en-US" sz="2839" b="1" spc="-61" dirty="0">
                <a:solidFill>
                  <a:srgbClr val="EDF7F7"/>
                </a:solidFill>
                <a:latin typeface="Arial Black" panose="020B0A04020102020204" pitchFamily="34" charset="0"/>
                <a:cs typeface="Arial"/>
              </a:rPr>
              <a:t>Legal Framework of Scrutiny u/s 61</a:t>
            </a:r>
            <a:endParaRPr sz="1065" dirty="0">
              <a:latin typeface="Arial Black" panose="020B0A04020102020204" pitchFamily="34" charset="0"/>
              <a:cs typeface="Arial"/>
            </a:endParaRPr>
          </a:p>
        </p:txBody>
      </p:sp>
      <p:sp>
        <p:nvSpPr>
          <p:cNvPr id="27" name="object 27">
            <a:extLst>
              <a:ext uri="{FF2B5EF4-FFF2-40B4-BE49-F238E27FC236}">
                <a16:creationId xmlns:a16="http://schemas.microsoft.com/office/drawing/2014/main" id="{9B5EFA93-73CF-0B5F-29EF-086DAC6DF00C}"/>
              </a:ext>
            </a:extLst>
          </p:cNvPr>
          <p:cNvSpPr txBox="1"/>
          <p:nvPr/>
        </p:nvSpPr>
        <p:spPr>
          <a:xfrm>
            <a:off x="378861" y="1286715"/>
            <a:ext cx="12963652" cy="1641382"/>
          </a:xfrm>
          <a:prstGeom prst="rect">
            <a:avLst/>
          </a:prstGeom>
        </p:spPr>
        <p:txBody>
          <a:bodyPr vert="horz" wrap="square" lIns="0" tIns="12879" rIns="0" bIns="0" rtlCol="0">
            <a:spAutoFit/>
          </a:bodyPr>
          <a:lstStyle/>
          <a:p>
            <a:pPr marL="12234" marR="5152">
              <a:lnSpc>
                <a:spcPct val="115700"/>
              </a:lnSpc>
              <a:spcBef>
                <a:spcPts val="101"/>
              </a:spcBef>
              <a:buClr>
                <a:srgbClr val="130F16"/>
              </a:buClr>
              <a:buSzPct val="80769"/>
              <a:tabLst>
                <a:tab pos="230534" algn="l"/>
              </a:tabLst>
            </a:pPr>
            <a:endParaRPr lang="en-IN" sz="1623" dirty="0">
              <a:solidFill>
                <a:srgbClr val="38383F"/>
              </a:solidFill>
              <a:latin typeface="Arial Black" panose="020B0A04020102020204" pitchFamily="34" charset="0"/>
              <a:cs typeface="Arial"/>
            </a:endParaRPr>
          </a:p>
          <a:p>
            <a:pPr marL="12234" marR="5152">
              <a:lnSpc>
                <a:spcPct val="115700"/>
              </a:lnSpc>
              <a:spcBef>
                <a:spcPts val="101"/>
              </a:spcBef>
              <a:buClr>
                <a:srgbClr val="130F16"/>
              </a:buClr>
              <a:buSzPct val="80769"/>
              <a:tabLst>
                <a:tab pos="230534" algn="l"/>
              </a:tabLst>
            </a:pPr>
            <a:endParaRPr lang="en-IN" sz="1420" spc="-10" dirty="0">
              <a:solidFill>
                <a:srgbClr val="38383F"/>
              </a:solidFill>
              <a:latin typeface="Arial Black" panose="020B0A04020102020204" pitchFamily="34" charset="0"/>
              <a:cs typeface="Arial"/>
            </a:endParaRPr>
          </a:p>
          <a:p>
            <a:pPr marL="227315" marR="5152" indent="-215080">
              <a:lnSpc>
                <a:spcPct val="115700"/>
              </a:lnSpc>
              <a:spcBef>
                <a:spcPts val="101"/>
              </a:spcBef>
              <a:buClr>
                <a:srgbClr val="130F16"/>
              </a:buClr>
              <a:buSzPct val="80769"/>
              <a:buChar char="►"/>
              <a:tabLst>
                <a:tab pos="230534" algn="l"/>
              </a:tabLst>
            </a:pPr>
            <a:endParaRPr lang="en-IN" sz="1420" spc="-10" dirty="0">
              <a:solidFill>
                <a:srgbClr val="38383F"/>
              </a:solidFill>
              <a:latin typeface="Arial Black" panose="020B0A04020102020204" pitchFamily="34" charset="0"/>
              <a:cs typeface="Arial"/>
            </a:endParaRPr>
          </a:p>
          <a:p>
            <a:pPr marL="227315" marR="5152" indent="-215080">
              <a:lnSpc>
                <a:spcPct val="115700"/>
              </a:lnSpc>
              <a:spcBef>
                <a:spcPts val="101"/>
              </a:spcBef>
              <a:buClr>
                <a:srgbClr val="130F16"/>
              </a:buClr>
              <a:buSzPct val="80769"/>
              <a:buChar char="►"/>
              <a:tabLst>
                <a:tab pos="230534" algn="l"/>
              </a:tabLst>
            </a:pPr>
            <a:endParaRPr lang="en-IN" sz="1420" spc="-10" dirty="0">
              <a:solidFill>
                <a:srgbClr val="38383F"/>
              </a:solidFill>
              <a:latin typeface="Arial Black" panose="020B0A04020102020204" pitchFamily="34" charset="0"/>
              <a:cs typeface="Arial"/>
            </a:endParaRPr>
          </a:p>
          <a:p>
            <a:pPr marL="227315" marR="5152" indent="-215080">
              <a:lnSpc>
                <a:spcPct val="115700"/>
              </a:lnSpc>
              <a:spcBef>
                <a:spcPts val="101"/>
              </a:spcBef>
              <a:buClr>
                <a:srgbClr val="130F16"/>
              </a:buClr>
              <a:buSzPct val="80769"/>
              <a:buChar char="►"/>
              <a:tabLst>
                <a:tab pos="230534" algn="l"/>
              </a:tabLst>
            </a:pPr>
            <a:endParaRPr lang="en-IN" sz="1420" spc="-10" dirty="0">
              <a:solidFill>
                <a:srgbClr val="38383F"/>
              </a:solidFill>
              <a:latin typeface="Arial Black" panose="020B0A04020102020204" pitchFamily="34" charset="0"/>
              <a:cs typeface="Arial"/>
            </a:endParaRPr>
          </a:p>
          <a:p>
            <a:pPr marL="227315" marR="5152" indent="-215080">
              <a:lnSpc>
                <a:spcPct val="115700"/>
              </a:lnSpc>
              <a:spcBef>
                <a:spcPts val="101"/>
              </a:spcBef>
              <a:buClr>
                <a:srgbClr val="130F16"/>
              </a:buClr>
              <a:buSzPct val="80769"/>
              <a:buChar char="►"/>
              <a:tabLst>
                <a:tab pos="230534" algn="l"/>
              </a:tabLst>
            </a:pPr>
            <a:endParaRPr sz="1420" dirty="0">
              <a:latin typeface="Arial Black" panose="020B0A04020102020204" pitchFamily="34" charset="0"/>
              <a:cs typeface="Arial"/>
            </a:endParaRPr>
          </a:p>
        </p:txBody>
      </p:sp>
      <p:graphicFrame>
        <p:nvGraphicFramePr>
          <p:cNvPr id="16" name="Diagram 15">
            <a:extLst>
              <a:ext uri="{FF2B5EF4-FFF2-40B4-BE49-F238E27FC236}">
                <a16:creationId xmlns:a16="http://schemas.microsoft.com/office/drawing/2014/main" id="{E57756EC-D1AB-80A4-0FBF-59AB26A7DFD5}"/>
              </a:ext>
            </a:extLst>
          </p:cNvPr>
          <p:cNvGraphicFramePr/>
          <p:nvPr>
            <p:extLst>
              <p:ext uri="{D42A27DB-BD31-4B8C-83A1-F6EECF244321}">
                <p14:modId xmlns:p14="http://schemas.microsoft.com/office/powerpoint/2010/main" val="90675998"/>
              </p:ext>
            </p:extLst>
          </p:nvPr>
        </p:nvGraphicFramePr>
        <p:xfrm>
          <a:off x="969071" y="1845724"/>
          <a:ext cx="11303139" cy="6195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03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971DE-CDAB-1F8D-CC32-73B66FB1FB56}"/>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CD8FC6F0-D5F3-3F00-EFDB-D40D491A0B56}"/>
              </a:ext>
            </a:extLst>
          </p:cNvPr>
          <p:cNvSpPr txBox="1"/>
          <p:nvPr/>
        </p:nvSpPr>
        <p:spPr>
          <a:xfrm>
            <a:off x="541021" y="286355"/>
            <a:ext cx="269168" cy="578707"/>
          </a:xfrm>
          <a:prstGeom prst="rect">
            <a:avLst/>
          </a:prstGeom>
          <a:solidFill>
            <a:srgbClr val="157267"/>
          </a:solidFill>
        </p:spPr>
        <p:txBody>
          <a:bodyPr vert="horz" wrap="square" lIns="0" tIns="9015" rIns="0" bIns="0" rtlCol="0">
            <a:spAutoFit/>
          </a:bodyPr>
          <a:lstStyle/>
          <a:p>
            <a:pPr>
              <a:spcBef>
                <a:spcPts val="71"/>
              </a:spcBef>
            </a:pPr>
            <a:r>
              <a:rPr sz="1825" u="heavy" spc="-25" dirty="0">
                <a:solidFill>
                  <a:srgbClr val="EFF6F7"/>
                </a:solidFill>
                <a:uFill>
                  <a:solidFill>
                    <a:srgbClr val="EFF6F7"/>
                  </a:solidFill>
                </a:uFill>
                <a:latin typeface="Arial Black" panose="020B0A04020102020204" pitchFamily="34" charset="0"/>
                <a:cs typeface="Arial"/>
              </a:rPr>
              <a:t>04</a:t>
            </a:r>
            <a:endParaRPr sz="1825">
              <a:latin typeface="Arial Black" panose="020B0A04020102020204" pitchFamily="34" charset="0"/>
              <a:cs typeface="Arial"/>
            </a:endParaRPr>
          </a:p>
        </p:txBody>
      </p:sp>
      <p:sp>
        <p:nvSpPr>
          <p:cNvPr id="6" name="object 6">
            <a:extLst>
              <a:ext uri="{FF2B5EF4-FFF2-40B4-BE49-F238E27FC236}">
                <a16:creationId xmlns:a16="http://schemas.microsoft.com/office/drawing/2014/main" id="{CDB5DB72-E8AD-EA14-D1E3-57B5DD1306D4}"/>
              </a:ext>
            </a:extLst>
          </p:cNvPr>
          <p:cNvSpPr/>
          <p:nvPr/>
        </p:nvSpPr>
        <p:spPr>
          <a:xfrm>
            <a:off x="0" y="-7261"/>
            <a:ext cx="14630400" cy="1098659"/>
          </a:xfrm>
          <a:custGeom>
            <a:avLst/>
            <a:gdLst/>
            <a:ahLst/>
            <a:cxnLst/>
            <a:rect l="l" t="t" r="r" b="b"/>
            <a:pathLst>
              <a:path w="5898515" h="374015">
                <a:moveTo>
                  <a:pt x="5898520" y="373960"/>
                </a:moveTo>
                <a:lnTo>
                  <a:pt x="0" y="373960"/>
                </a:lnTo>
                <a:lnTo>
                  <a:pt x="0" y="0"/>
                </a:lnTo>
                <a:lnTo>
                  <a:pt x="5898520" y="0"/>
                </a:lnTo>
                <a:lnTo>
                  <a:pt x="5898520" y="373960"/>
                </a:lnTo>
                <a:close/>
              </a:path>
            </a:pathLst>
          </a:custGeom>
          <a:solidFill>
            <a:schemeClr val="accent1">
              <a:lumMod val="75000"/>
            </a:schemeClr>
          </a:solidFill>
        </p:spPr>
        <p:txBody>
          <a:bodyPr wrap="square" lIns="0" tIns="0" rIns="0" bIns="0" rtlCol="0"/>
          <a:lstStyle/>
          <a:p>
            <a:endParaRPr sz="2028">
              <a:latin typeface="Arial Black" panose="020B0A04020102020204" pitchFamily="34" charset="0"/>
            </a:endParaRPr>
          </a:p>
        </p:txBody>
      </p:sp>
      <p:sp>
        <p:nvSpPr>
          <p:cNvPr id="9" name="object 9">
            <a:extLst>
              <a:ext uri="{FF2B5EF4-FFF2-40B4-BE49-F238E27FC236}">
                <a16:creationId xmlns:a16="http://schemas.microsoft.com/office/drawing/2014/main" id="{31133761-DAC2-66FC-D30E-1C663C5E28E6}"/>
              </a:ext>
            </a:extLst>
          </p:cNvPr>
          <p:cNvSpPr txBox="1"/>
          <p:nvPr/>
        </p:nvSpPr>
        <p:spPr>
          <a:xfrm>
            <a:off x="378861" y="188056"/>
            <a:ext cx="12909278" cy="456073"/>
          </a:xfrm>
          <a:prstGeom prst="rect">
            <a:avLst/>
          </a:prstGeom>
        </p:spPr>
        <p:txBody>
          <a:bodyPr vert="horz" wrap="square" lIns="0" tIns="12879" rIns="0" bIns="0" rtlCol="0">
            <a:spAutoFit/>
          </a:bodyPr>
          <a:lstStyle/>
          <a:p>
            <a:pPr marL="12879">
              <a:spcBef>
                <a:spcPts val="101"/>
              </a:spcBef>
            </a:pPr>
            <a:r>
              <a:rPr lang="en-US" sz="2839" b="1" spc="-61" dirty="0">
                <a:solidFill>
                  <a:srgbClr val="EDF7F7"/>
                </a:solidFill>
                <a:latin typeface="Arial Black" panose="020B0A04020102020204" pitchFamily="34" charset="0"/>
                <a:cs typeface="Arial"/>
              </a:rPr>
              <a:t>Scrutiny of Returns u/s 61 </a:t>
            </a:r>
          </a:p>
        </p:txBody>
      </p:sp>
      <p:sp>
        <p:nvSpPr>
          <p:cNvPr id="27" name="object 27">
            <a:extLst>
              <a:ext uri="{FF2B5EF4-FFF2-40B4-BE49-F238E27FC236}">
                <a16:creationId xmlns:a16="http://schemas.microsoft.com/office/drawing/2014/main" id="{B785A9B5-816D-AB84-0D0E-00FC897BDBE9}"/>
              </a:ext>
            </a:extLst>
          </p:cNvPr>
          <p:cNvSpPr txBox="1"/>
          <p:nvPr/>
        </p:nvSpPr>
        <p:spPr>
          <a:xfrm>
            <a:off x="675605" y="2020642"/>
            <a:ext cx="12963652" cy="5483605"/>
          </a:xfrm>
          <a:prstGeom prst="rect">
            <a:avLst/>
          </a:prstGeom>
        </p:spPr>
        <p:txBody>
          <a:bodyPr vert="horz" wrap="square" lIns="0" tIns="12879" rIns="0" bIns="0" rtlCol="0">
            <a:spAutoFit/>
          </a:bodyPr>
          <a:lstStyle/>
          <a:p>
            <a:pPr marL="12234" marR="5152">
              <a:lnSpc>
                <a:spcPct val="115700"/>
              </a:lnSpc>
              <a:spcBef>
                <a:spcPts val="101"/>
              </a:spcBef>
              <a:buClr>
                <a:srgbClr val="130F16"/>
              </a:buClr>
              <a:buSzPct val="80769"/>
              <a:tabLst>
                <a:tab pos="230534" algn="l"/>
              </a:tabLst>
            </a:pPr>
            <a:r>
              <a:rPr lang="en-IN" sz="1825" dirty="0">
                <a:solidFill>
                  <a:srgbClr val="38383F"/>
                </a:solidFill>
                <a:latin typeface="Arial Black" panose="020B0A04020102020204" pitchFamily="34" charset="0"/>
                <a:cs typeface="Arial"/>
              </a:rPr>
              <a:t>Section 61 – Scrutiny of Returns</a:t>
            </a:r>
          </a:p>
          <a:p>
            <a:pPr marL="12234" marR="5152">
              <a:lnSpc>
                <a:spcPct val="115700"/>
              </a:lnSpc>
              <a:spcBef>
                <a:spcPts val="101"/>
              </a:spcBef>
              <a:buClr>
                <a:srgbClr val="130F16"/>
              </a:buClr>
              <a:buSzPct val="80769"/>
              <a:tabLst>
                <a:tab pos="230534" algn="l"/>
              </a:tabLst>
            </a:pPr>
            <a:endParaRPr lang="en-IN" sz="1623" dirty="0">
              <a:solidFill>
                <a:srgbClr val="38383F"/>
              </a:solidFill>
              <a:latin typeface="Arial Black" panose="020B0A04020102020204" pitchFamily="34" charset="0"/>
              <a:cs typeface="Arial"/>
            </a:endParaRPr>
          </a:p>
          <a:p>
            <a:pPr marL="12234" marR="5152" algn="just">
              <a:lnSpc>
                <a:spcPct val="115700"/>
              </a:lnSpc>
              <a:spcBef>
                <a:spcPts val="101"/>
              </a:spcBef>
              <a:buClr>
                <a:srgbClr val="130F16"/>
              </a:buClr>
              <a:buSzPct val="80769"/>
              <a:tabLst>
                <a:tab pos="230534" algn="l"/>
              </a:tabLst>
            </a:pPr>
            <a:r>
              <a:rPr lang="en-US" sz="1825" i="1" dirty="0"/>
              <a:t>61. (1) The proper officer may </a:t>
            </a:r>
            <a:r>
              <a:rPr lang="en-US" sz="1825" b="1" i="1" u="sng" dirty="0"/>
              <a:t>scrutinize the return and related particulars furnished by the registered person</a:t>
            </a:r>
            <a:r>
              <a:rPr lang="en-US" sz="1825" i="1" dirty="0"/>
              <a:t> to verify the correctness of the return and inform him of the discrepancies noticed, if any, in such manner as may be prescribed and seek his explanation thereto.</a:t>
            </a:r>
          </a:p>
          <a:p>
            <a:pPr marL="12234" marR="5152" algn="just">
              <a:lnSpc>
                <a:spcPct val="115700"/>
              </a:lnSpc>
              <a:spcBef>
                <a:spcPts val="101"/>
              </a:spcBef>
              <a:buClr>
                <a:srgbClr val="130F16"/>
              </a:buClr>
              <a:buSzPct val="80769"/>
              <a:tabLst>
                <a:tab pos="230534" algn="l"/>
              </a:tabLst>
            </a:pPr>
            <a:endParaRPr lang="en-US" sz="1825" i="1" dirty="0"/>
          </a:p>
          <a:p>
            <a:pPr marL="12234" marR="5152" algn="just">
              <a:lnSpc>
                <a:spcPct val="115700"/>
              </a:lnSpc>
              <a:spcBef>
                <a:spcPts val="101"/>
              </a:spcBef>
              <a:buClr>
                <a:srgbClr val="130F16"/>
              </a:buClr>
              <a:buSzPct val="80769"/>
              <a:tabLst>
                <a:tab pos="230534" algn="l"/>
              </a:tabLst>
            </a:pPr>
            <a:r>
              <a:rPr lang="en-US" sz="1825" i="1" dirty="0"/>
              <a:t>(2) In case the explanation is found acceptable, the registered person shall be informed accordingly and no further action shall be taken in this regard.</a:t>
            </a:r>
          </a:p>
          <a:p>
            <a:pPr marL="12234" marR="5152" algn="just">
              <a:lnSpc>
                <a:spcPct val="115700"/>
              </a:lnSpc>
              <a:spcBef>
                <a:spcPts val="101"/>
              </a:spcBef>
              <a:buClr>
                <a:srgbClr val="130F16"/>
              </a:buClr>
              <a:buSzPct val="80769"/>
              <a:tabLst>
                <a:tab pos="230534" algn="l"/>
              </a:tabLst>
            </a:pPr>
            <a:endParaRPr lang="en-US" sz="1825" i="1" dirty="0"/>
          </a:p>
          <a:p>
            <a:pPr marL="12234" marR="5152" algn="just">
              <a:lnSpc>
                <a:spcPct val="115700"/>
              </a:lnSpc>
              <a:spcBef>
                <a:spcPts val="101"/>
              </a:spcBef>
              <a:buClr>
                <a:srgbClr val="130F16"/>
              </a:buClr>
              <a:buSzPct val="80769"/>
              <a:tabLst>
                <a:tab pos="230534" algn="l"/>
              </a:tabLst>
            </a:pPr>
            <a:r>
              <a:rPr lang="en-US" sz="1825" i="1" dirty="0"/>
              <a:t>(3) In case no satisfactory explanation is furnished within a period of thirty days of being informed by the proper officer or such further period as may be permitted by him or where the registered person, after accepting the discrepancies, fails to take the corrective measure in his return for the month in which the discrepancy is accepted, the proper officer may initiate appropriate action including those under section 65 or section 66 or section 67, or proceed to determine the tax and other dues under section 73 or section 74 or section 74A.</a:t>
            </a:r>
          </a:p>
          <a:p>
            <a:pPr marL="12234" marR="5152">
              <a:lnSpc>
                <a:spcPct val="115700"/>
              </a:lnSpc>
              <a:spcBef>
                <a:spcPts val="101"/>
              </a:spcBef>
              <a:buClr>
                <a:srgbClr val="130F16"/>
              </a:buClr>
              <a:buSzPct val="80769"/>
              <a:tabLst>
                <a:tab pos="230534" algn="l"/>
              </a:tabLst>
            </a:pPr>
            <a:endParaRPr lang="en-IN" sz="1825" b="1" i="1" dirty="0"/>
          </a:p>
          <a:p>
            <a:pPr marL="12234" marR="5152">
              <a:lnSpc>
                <a:spcPct val="115700"/>
              </a:lnSpc>
              <a:spcBef>
                <a:spcPts val="101"/>
              </a:spcBef>
              <a:buClr>
                <a:srgbClr val="130F16"/>
              </a:buClr>
              <a:buSzPct val="80769"/>
              <a:tabLst>
                <a:tab pos="230534" algn="l"/>
              </a:tabLst>
            </a:pPr>
            <a:r>
              <a:rPr lang="en-US" sz="1825" dirty="0">
                <a:solidFill>
                  <a:srgbClr val="38383F"/>
                </a:solidFill>
                <a:latin typeface="Arial Black" panose="020B0A04020102020204" pitchFamily="34" charset="0"/>
                <a:cs typeface="Arial"/>
              </a:rPr>
              <a:t>Rule 99 of the CGST/SGST Rules 2017 provides the procedure for scrutiny of GST returns under Section 61.</a:t>
            </a:r>
            <a:endParaRPr lang="en-IN" sz="1825" dirty="0">
              <a:solidFill>
                <a:srgbClr val="38383F"/>
              </a:solidFill>
              <a:latin typeface="Arial Black" panose="020B0A04020102020204" pitchFamily="34" charset="0"/>
              <a:cs typeface="Arial"/>
            </a:endParaRPr>
          </a:p>
          <a:p>
            <a:pPr marL="12234" marR="5152">
              <a:lnSpc>
                <a:spcPct val="115700"/>
              </a:lnSpc>
              <a:spcBef>
                <a:spcPts val="101"/>
              </a:spcBef>
              <a:buClr>
                <a:srgbClr val="130F16"/>
              </a:buClr>
              <a:buSzPct val="80769"/>
              <a:tabLst>
                <a:tab pos="230534" algn="l"/>
              </a:tabLst>
            </a:pPr>
            <a:endParaRPr lang="en-IN" sz="1420" spc="-10" dirty="0">
              <a:solidFill>
                <a:srgbClr val="38383F"/>
              </a:solidFill>
              <a:latin typeface="Arial Black" panose="020B0A04020102020204" pitchFamily="34" charset="0"/>
              <a:cs typeface="Arial"/>
            </a:endParaRPr>
          </a:p>
          <a:p>
            <a:pPr marL="227315" marR="5152" indent="-215080">
              <a:lnSpc>
                <a:spcPct val="115700"/>
              </a:lnSpc>
              <a:spcBef>
                <a:spcPts val="101"/>
              </a:spcBef>
              <a:buClr>
                <a:srgbClr val="130F16"/>
              </a:buClr>
              <a:buSzPct val="80769"/>
              <a:buChar char="►"/>
              <a:tabLst>
                <a:tab pos="230534" algn="l"/>
              </a:tabLst>
            </a:pPr>
            <a:endParaRPr sz="1420" dirty="0">
              <a:latin typeface="Arial Black" panose="020B0A04020102020204" pitchFamily="34" charset="0"/>
              <a:cs typeface="Arial"/>
            </a:endParaRPr>
          </a:p>
        </p:txBody>
      </p:sp>
    </p:spTree>
    <p:extLst>
      <p:ext uri="{BB962C8B-B14F-4D97-AF65-F5344CB8AC3E}">
        <p14:creationId xmlns:p14="http://schemas.microsoft.com/office/powerpoint/2010/main" val="84796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2278D-E0BA-4DE4-94CE-892B65547C88}"/>
              </a:ext>
            </a:extLst>
          </p:cNvPr>
          <p:cNvSpPr>
            <a:spLocks noGrp="1"/>
          </p:cNvSpPr>
          <p:nvPr>
            <p:ph type="title"/>
          </p:nvPr>
        </p:nvSpPr>
        <p:spPr/>
        <p:txBody>
          <a:bodyPr/>
          <a:lstStyle/>
          <a:p>
            <a:r>
              <a:rPr lang="en-IN" dirty="0"/>
              <a:t>Section 61 (</a:t>
            </a:r>
            <a:r>
              <a:rPr lang="en-IN" dirty="0" err="1"/>
              <a:t>r.w.</a:t>
            </a:r>
            <a:r>
              <a:rPr lang="en-IN" dirty="0"/>
              <a:t> R. 99): Scrutiny Assessment</a:t>
            </a:r>
          </a:p>
        </p:txBody>
      </p:sp>
      <p:sp>
        <p:nvSpPr>
          <p:cNvPr id="3" name="Content Placeholder 2">
            <a:extLst>
              <a:ext uri="{FF2B5EF4-FFF2-40B4-BE49-F238E27FC236}">
                <a16:creationId xmlns:a16="http://schemas.microsoft.com/office/drawing/2014/main" id="{43F36BC1-2EB7-44D5-A03C-CFD0E59FFE4E}"/>
              </a:ext>
            </a:extLst>
          </p:cNvPr>
          <p:cNvSpPr>
            <a:spLocks noGrp="1"/>
          </p:cNvSpPr>
          <p:nvPr>
            <p:ph idx="1"/>
          </p:nvPr>
        </p:nvSpPr>
        <p:spPr/>
        <p:txBody>
          <a:bodyPr/>
          <a:lstStyle/>
          <a:p>
            <a:r>
              <a:rPr lang="en-IN" dirty="0"/>
              <a:t>Only on Registered Persons</a:t>
            </a:r>
          </a:p>
          <a:p>
            <a:r>
              <a:rPr lang="en-IN" dirty="0"/>
              <a:t>Proper Officer may scrutinize the return and related particulars to </a:t>
            </a:r>
            <a:r>
              <a:rPr lang="en-IN" b="1" u="sng" dirty="0">
                <a:solidFill>
                  <a:srgbClr val="FF0000"/>
                </a:solidFill>
              </a:rPr>
              <a:t>verify correctness of return </a:t>
            </a:r>
            <a:r>
              <a:rPr lang="en-IN" dirty="0"/>
              <a:t>and inform discrepancies in ASMT-10. </a:t>
            </a:r>
            <a:r>
              <a:rPr lang="en-IN" b="1" i="1" u="sng" dirty="0">
                <a:solidFill>
                  <a:srgbClr val="00B050"/>
                </a:solidFill>
              </a:rPr>
              <a:t>(need not be electronically</a:t>
            </a:r>
            <a:r>
              <a:rPr lang="en-IN" b="1" i="1" u="sng" dirty="0"/>
              <a:t>)</a:t>
            </a:r>
          </a:p>
          <a:p>
            <a:r>
              <a:rPr lang="en-IN" dirty="0"/>
              <a:t>The officer cannot determine the demand amount after issuance of ASMT-10.</a:t>
            </a:r>
          </a:p>
          <a:p>
            <a:r>
              <a:rPr lang="en-IN" dirty="0"/>
              <a:t>It cannot be based on what is not in the return and should have been in written based on assumption</a:t>
            </a:r>
          </a:p>
          <a:p>
            <a:r>
              <a:rPr lang="en-IN" dirty="0"/>
              <a:t>The doubt of correctness should be apparent in the notice</a:t>
            </a:r>
          </a:p>
          <a:p>
            <a:r>
              <a:rPr lang="en-IN" dirty="0"/>
              <a:t>The Term Correctness means “Legal and Factually True”</a:t>
            </a:r>
          </a:p>
          <a:p>
            <a:endParaRPr lang="en-IN" dirty="0"/>
          </a:p>
        </p:txBody>
      </p:sp>
      <p:sp>
        <p:nvSpPr>
          <p:cNvPr id="4" name="Footer Placeholder 3">
            <a:extLst>
              <a:ext uri="{FF2B5EF4-FFF2-40B4-BE49-F238E27FC236}">
                <a16:creationId xmlns:a16="http://schemas.microsoft.com/office/drawing/2014/main" id="{9EAEFCDB-33F6-4CD8-9690-AD708A0A1815}"/>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F78DFFC8-37FC-4074-B316-3B70D2992B14}"/>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29</a:t>
            </a:fld>
            <a:endParaRPr lang="en-IN">
              <a:solidFill>
                <a:srgbClr val="514843">
                  <a:lumMod val="75000"/>
                </a:srgbClr>
              </a:solidFill>
              <a:latin typeface="Calibri"/>
            </a:endParaRPr>
          </a:p>
        </p:txBody>
      </p:sp>
    </p:spTree>
    <p:extLst>
      <p:ext uri="{BB962C8B-B14F-4D97-AF65-F5344CB8AC3E}">
        <p14:creationId xmlns:p14="http://schemas.microsoft.com/office/powerpoint/2010/main" val="132828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F6A6F-A68B-F8E8-3FCA-A46F1890749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144AAB-D68B-E0C6-BD2E-1FED749A5B5A}"/>
              </a:ext>
            </a:extLst>
          </p:cNvPr>
          <p:cNvSpPr>
            <a:spLocks noGrp="1"/>
          </p:cNvSpPr>
          <p:nvPr>
            <p:ph type="ftr" sz="quarter" idx="11"/>
          </p:nvPr>
        </p:nvSpPr>
        <p:spPr/>
        <p:txBody>
          <a:bodyPr/>
          <a:lstStyle/>
          <a:p>
            <a:r>
              <a:rPr lang="en-US"/>
              <a:t>© YaSh Dhadda</a:t>
            </a:r>
          </a:p>
        </p:txBody>
      </p:sp>
      <p:sp>
        <p:nvSpPr>
          <p:cNvPr id="3" name="Slide Number Placeholder 2">
            <a:extLst>
              <a:ext uri="{FF2B5EF4-FFF2-40B4-BE49-F238E27FC236}">
                <a16:creationId xmlns:a16="http://schemas.microsoft.com/office/drawing/2014/main" id="{6E73023C-F825-AEB9-D318-5FD917710451}"/>
              </a:ext>
            </a:extLst>
          </p:cNvPr>
          <p:cNvSpPr>
            <a:spLocks noGrp="1"/>
          </p:cNvSpPr>
          <p:nvPr>
            <p:ph type="sldNum" sz="quarter" idx="12"/>
          </p:nvPr>
        </p:nvSpPr>
        <p:spPr/>
        <p:txBody>
          <a:bodyPr/>
          <a:lstStyle/>
          <a:p>
            <a:fld id="{0FF54DE5-C571-48E8-A5BC-B369434E2F44}" type="slidenum">
              <a:rPr lang="en-IN" smtClean="0"/>
              <a:t>3</a:t>
            </a:fld>
            <a:endParaRPr lang="en-IN"/>
          </a:p>
        </p:txBody>
      </p:sp>
      <p:pic>
        <p:nvPicPr>
          <p:cNvPr id="7" name="Picture 6">
            <a:extLst>
              <a:ext uri="{FF2B5EF4-FFF2-40B4-BE49-F238E27FC236}">
                <a16:creationId xmlns:a16="http://schemas.microsoft.com/office/drawing/2014/main" id="{2A68AFF9-AE66-D37D-282D-1C13A068B8E9}"/>
              </a:ext>
            </a:extLst>
          </p:cNvPr>
          <p:cNvPicPr>
            <a:picLocks noChangeAspect="1"/>
          </p:cNvPicPr>
          <p:nvPr/>
        </p:nvPicPr>
        <p:blipFill>
          <a:blip r:embed="rId2"/>
          <a:stretch>
            <a:fillRect/>
          </a:stretch>
        </p:blipFill>
        <p:spPr>
          <a:xfrm>
            <a:off x="1143000" y="0"/>
            <a:ext cx="12344400" cy="8229600"/>
          </a:xfrm>
          <a:prstGeom prst="rect">
            <a:avLst/>
          </a:prstGeom>
        </p:spPr>
      </p:pic>
      <p:pic>
        <p:nvPicPr>
          <p:cNvPr id="4" name="Picture 3">
            <a:extLst>
              <a:ext uri="{FF2B5EF4-FFF2-40B4-BE49-F238E27FC236}">
                <a16:creationId xmlns:a16="http://schemas.microsoft.com/office/drawing/2014/main" id="{949523FD-C57F-C291-F823-675894C11024}"/>
              </a:ext>
            </a:extLst>
          </p:cNvPr>
          <p:cNvPicPr>
            <a:picLocks noChangeAspect="1"/>
          </p:cNvPicPr>
          <p:nvPr/>
        </p:nvPicPr>
        <p:blipFill>
          <a:blip r:embed="rId2"/>
          <a:srcRect l="36842" t="85672" r="42592" b="1991"/>
          <a:stretch>
            <a:fillRect/>
          </a:stretch>
        </p:blipFill>
        <p:spPr>
          <a:xfrm>
            <a:off x="2995864" y="7119986"/>
            <a:ext cx="2538664" cy="1015267"/>
          </a:xfrm>
          <a:prstGeom prst="rect">
            <a:avLst/>
          </a:prstGeom>
        </p:spPr>
      </p:pic>
    </p:spTree>
    <p:extLst>
      <p:ext uri="{BB962C8B-B14F-4D97-AF65-F5344CB8AC3E}">
        <p14:creationId xmlns:p14="http://schemas.microsoft.com/office/powerpoint/2010/main" val="270902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8AC7-098D-39BD-3488-A758C17AA006}"/>
              </a:ext>
            </a:extLst>
          </p:cNvPr>
          <p:cNvSpPr>
            <a:spLocks noGrp="1"/>
          </p:cNvSpPr>
          <p:nvPr>
            <p:ph type="title"/>
          </p:nvPr>
        </p:nvSpPr>
        <p:spPr/>
        <p:txBody>
          <a:bodyPr/>
          <a:lstStyle/>
          <a:p>
            <a:r>
              <a:rPr lang="en-US" dirty="0"/>
              <a:t>Current Triggers</a:t>
            </a:r>
            <a:endParaRPr lang="en-IN" dirty="0"/>
          </a:p>
        </p:txBody>
      </p:sp>
      <p:sp>
        <p:nvSpPr>
          <p:cNvPr id="3" name="Content Placeholder 2">
            <a:extLst>
              <a:ext uri="{FF2B5EF4-FFF2-40B4-BE49-F238E27FC236}">
                <a16:creationId xmlns:a16="http://schemas.microsoft.com/office/drawing/2014/main" id="{A350914E-516E-94E2-DFFA-F4A3D63A3341}"/>
              </a:ext>
            </a:extLst>
          </p:cNvPr>
          <p:cNvSpPr>
            <a:spLocks noGrp="1"/>
          </p:cNvSpPr>
          <p:nvPr>
            <p:ph idx="1"/>
          </p:nvPr>
        </p:nvSpPr>
        <p:spPr/>
        <p:txBody>
          <a:bodyPr/>
          <a:lstStyle/>
          <a:p>
            <a:r>
              <a:rPr lang="en-US" dirty="0"/>
              <a:t>• GSTR-1 ≠ GSTR-3B</a:t>
            </a:r>
            <a:br>
              <a:rPr lang="en-US" dirty="0"/>
            </a:br>
            <a:r>
              <a:rPr lang="en-US" dirty="0"/>
              <a:t>• </a:t>
            </a:r>
            <a:r>
              <a:rPr lang="en-US" dirty="0">
                <a:solidFill>
                  <a:srgbClr val="FF0000"/>
                </a:solidFill>
              </a:rPr>
              <a:t>ITC &gt; sector average ?</a:t>
            </a:r>
            <a:br>
              <a:rPr lang="en-US" dirty="0">
                <a:solidFill>
                  <a:srgbClr val="FF0000"/>
                </a:solidFill>
              </a:rPr>
            </a:br>
            <a:r>
              <a:rPr lang="en-US" dirty="0">
                <a:solidFill>
                  <a:srgbClr val="FF0000"/>
                </a:solidFill>
              </a:rPr>
              <a:t>• Negative cash ratio ?</a:t>
            </a:r>
            <a:br>
              <a:rPr lang="en-US" dirty="0">
                <a:solidFill>
                  <a:srgbClr val="FF0000"/>
                </a:solidFill>
              </a:rPr>
            </a:br>
            <a:r>
              <a:rPr lang="en-US" dirty="0">
                <a:solidFill>
                  <a:srgbClr val="FF0000"/>
                </a:solidFill>
              </a:rPr>
              <a:t>• High amendments ?</a:t>
            </a:r>
            <a:br>
              <a:rPr lang="en-US" dirty="0"/>
            </a:br>
            <a:r>
              <a:rPr lang="en-US" dirty="0"/>
              <a:t>• E-way bill &gt; turnover</a:t>
            </a:r>
            <a:br>
              <a:rPr lang="en-US" dirty="0"/>
            </a:br>
            <a:r>
              <a:rPr lang="en-US" dirty="0"/>
              <a:t>•</a:t>
            </a:r>
            <a:r>
              <a:rPr lang="en-US" dirty="0">
                <a:solidFill>
                  <a:srgbClr val="FF0000"/>
                </a:solidFill>
              </a:rPr>
              <a:t> Refund heavy taxpayers ?</a:t>
            </a:r>
          </a:p>
          <a:p>
            <a:r>
              <a:rPr lang="en-US" dirty="0"/>
              <a:t>These are system generated RMS alerts.</a:t>
            </a:r>
          </a:p>
          <a:p>
            <a:r>
              <a:rPr lang="en-US" dirty="0"/>
              <a:t>By the time ASMT-10 comes, </a:t>
            </a:r>
            <a:r>
              <a:rPr lang="en-US" b="1" dirty="0"/>
              <a:t>department already has computed difference</a:t>
            </a:r>
            <a:r>
              <a:rPr lang="en-US" dirty="0"/>
              <a:t>.</a:t>
            </a:r>
          </a:p>
          <a:p>
            <a:endParaRPr lang="en-IN" dirty="0"/>
          </a:p>
        </p:txBody>
      </p:sp>
      <p:sp>
        <p:nvSpPr>
          <p:cNvPr id="4" name="Footer Placeholder 3">
            <a:extLst>
              <a:ext uri="{FF2B5EF4-FFF2-40B4-BE49-F238E27FC236}">
                <a16:creationId xmlns:a16="http://schemas.microsoft.com/office/drawing/2014/main" id="{3E4AA3C9-DED4-D54D-9A3B-A80BA5BD2CB6}"/>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15D87138-114E-1BA8-82F7-B2DA527FE526}"/>
              </a:ext>
            </a:extLst>
          </p:cNvPr>
          <p:cNvSpPr>
            <a:spLocks noGrp="1"/>
          </p:cNvSpPr>
          <p:nvPr>
            <p:ph type="sldNum" sz="quarter" idx="12"/>
          </p:nvPr>
        </p:nvSpPr>
        <p:spPr/>
        <p:txBody>
          <a:bodyPr/>
          <a:lstStyle/>
          <a:p>
            <a:fld id="{0FF54DE5-C571-48E8-A5BC-B369434E2F44}" type="slidenum">
              <a:rPr lang="en-IN" smtClean="0"/>
              <a:t>30</a:t>
            </a:fld>
            <a:endParaRPr lang="en-IN"/>
          </a:p>
        </p:txBody>
      </p:sp>
      <p:sp>
        <p:nvSpPr>
          <p:cNvPr id="6" name="Rectangle 5">
            <a:extLst>
              <a:ext uri="{FF2B5EF4-FFF2-40B4-BE49-F238E27FC236}">
                <a16:creationId xmlns:a16="http://schemas.microsoft.com/office/drawing/2014/main" id="{B7C5E9E0-F734-0A30-F531-6E61FE5923ED}"/>
              </a:ext>
            </a:extLst>
          </p:cNvPr>
          <p:cNvSpPr/>
          <p:nvPr/>
        </p:nvSpPr>
        <p:spPr>
          <a:xfrm>
            <a:off x="2273968" y="6039853"/>
            <a:ext cx="842210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Our job is to dismantle computation.</a:t>
            </a:r>
            <a:endParaRPr lang="en-IN" sz="2800" dirty="0"/>
          </a:p>
        </p:txBody>
      </p:sp>
    </p:spTree>
    <p:extLst>
      <p:ext uri="{BB962C8B-B14F-4D97-AF65-F5344CB8AC3E}">
        <p14:creationId xmlns:p14="http://schemas.microsoft.com/office/powerpoint/2010/main" val="140762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46D2-6246-1711-0C87-DEBC428C591C}"/>
              </a:ext>
            </a:extLst>
          </p:cNvPr>
          <p:cNvSpPr>
            <a:spLocks noGrp="1"/>
          </p:cNvSpPr>
          <p:nvPr>
            <p:ph type="title"/>
          </p:nvPr>
        </p:nvSpPr>
        <p:spPr/>
        <p:txBody>
          <a:bodyPr/>
          <a:lstStyle/>
          <a:p>
            <a:r>
              <a:rPr lang="en-IN" dirty="0"/>
              <a:t>Scrutiny U/s 61 of the Act</a:t>
            </a:r>
          </a:p>
        </p:txBody>
      </p:sp>
      <p:sp>
        <p:nvSpPr>
          <p:cNvPr id="3" name="Content Placeholder 2">
            <a:extLst>
              <a:ext uri="{FF2B5EF4-FFF2-40B4-BE49-F238E27FC236}">
                <a16:creationId xmlns:a16="http://schemas.microsoft.com/office/drawing/2014/main" id="{E9BF3D64-5A7B-BF6A-BBF2-3D89913FAAAE}"/>
              </a:ext>
            </a:extLst>
          </p:cNvPr>
          <p:cNvSpPr>
            <a:spLocks noGrp="1"/>
          </p:cNvSpPr>
          <p:nvPr>
            <p:ph idx="1"/>
          </p:nvPr>
        </p:nvSpPr>
        <p:spPr/>
        <p:txBody>
          <a:bodyPr/>
          <a:lstStyle/>
          <a:p>
            <a:pPr algn="l"/>
            <a:r>
              <a:rPr lang="en-US" sz="2160" dirty="0">
                <a:latin typeface="CIDFont+F3"/>
              </a:rPr>
              <a:t>Under section 61: Scrutiny of Returns;</a:t>
            </a:r>
          </a:p>
          <a:p>
            <a:pPr algn="l"/>
            <a:r>
              <a:rPr lang="en-US" sz="2160" dirty="0">
                <a:latin typeface="CIDFont+F3"/>
              </a:rPr>
              <a:t>a. What can be checked by PO -&gt; GSTR-3B, GSTR-1, GSTR-2A/2B, E-way Bills, Returns of 3rd party.</a:t>
            </a:r>
          </a:p>
          <a:p>
            <a:pPr algn="l"/>
            <a:r>
              <a:rPr lang="en-US" sz="2160" dirty="0">
                <a:latin typeface="CIDFont+F3"/>
              </a:rPr>
              <a:t>b. Whether scope of S. 61 includes amount undetermined at the end of the PO? Also, whether mismatch of E-way Bills vs. GSTR-2A. E-way Bill vs. GSTR-1 is covered under Scrutiny of Returns, i.e. whether EWB is return?</a:t>
            </a:r>
            <a:endParaRPr lang="en-IN" dirty="0"/>
          </a:p>
        </p:txBody>
      </p:sp>
      <p:sp>
        <p:nvSpPr>
          <p:cNvPr id="4" name="Footer Placeholder 3">
            <a:extLst>
              <a:ext uri="{FF2B5EF4-FFF2-40B4-BE49-F238E27FC236}">
                <a16:creationId xmlns:a16="http://schemas.microsoft.com/office/drawing/2014/main" id="{3DA815C4-A605-6843-DE3F-5076B6AC6861}"/>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95BF488C-B5DE-D356-EF8F-EE8D1F50C19A}"/>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31</a:t>
            </a:fld>
            <a:endParaRPr lang="en-IN">
              <a:solidFill>
                <a:srgbClr val="514843">
                  <a:lumMod val="75000"/>
                </a:srgbClr>
              </a:solidFill>
              <a:latin typeface="Calibri"/>
            </a:endParaRPr>
          </a:p>
        </p:txBody>
      </p:sp>
      <p:pic>
        <p:nvPicPr>
          <p:cNvPr id="7" name="Picture 6">
            <a:extLst>
              <a:ext uri="{FF2B5EF4-FFF2-40B4-BE49-F238E27FC236}">
                <a16:creationId xmlns:a16="http://schemas.microsoft.com/office/drawing/2014/main" id="{5A59440D-1940-3E52-7485-5485740AAE89}"/>
              </a:ext>
            </a:extLst>
          </p:cNvPr>
          <p:cNvPicPr>
            <a:picLocks noChangeAspect="1"/>
          </p:cNvPicPr>
          <p:nvPr/>
        </p:nvPicPr>
        <p:blipFill>
          <a:blip r:embed="rId2"/>
          <a:stretch>
            <a:fillRect/>
          </a:stretch>
        </p:blipFill>
        <p:spPr>
          <a:xfrm>
            <a:off x="1443346" y="4125896"/>
            <a:ext cx="11301984" cy="3762757"/>
          </a:xfrm>
          <a:prstGeom prst="rect">
            <a:avLst/>
          </a:prstGeom>
        </p:spPr>
      </p:pic>
    </p:spTree>
    <p:extLst>
      <p:ext uri="{BB962C8B-B14F-4D97-AF65-F5344CB8AC3E}">
        <p14:creationId xmlns:p14="http://schemas.microsoft.com/office/powerpoint/2010/main" val="246165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BC9DE-2752-F442-FA56-BA47C85B657F}"/>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38EB0F62-0DAB-AF1E-0D91-2B470F72909F}"/>
              </a:ext>
            </a:extLst>
          </p:cNvPr>
          <p:cNvSpPr txBox="1"/>
          <p:nvPr/>
        </p:nvSpPr>
        <p:spPr>
          <a:xfrm>
            <a:off x="541021" y="286355"/>
            <a:ext cx="269168" cy="578707"/>
          </a:xfrm>
          <a:prstGeom prst="rect">
            <a:avLst/>
          </a:prstGeom>
          <a:solidFill>
            <a:srgbClr val="157267"/>
          </a:solidFill>
        </p:spPr>
        <p:txBody>
          <a:bodyPr vert="horz" wrap="square" lIns="0" tIns="9015" rIns="0" bIns="0" rtlCol="0">
            <a:spAutoFit/>
          </a:bodyPr>
          <a:lstStyle/>
          <a:p>
            <a:pPr>
              <a:spcBef>
                <a:spcPts val="71"/>
              </a:spcBef>
            </a:pPr>
            <a:r>
              <a:rPr sz="1825" u="heavy" spc="-25" dirty="0">
                <a:solidFill>
                  <a:srgbClr val="EFF6F7"/>
                </a:solidFill>
                <a:uFill>
                  <a:solidFill>
                    <a:srgbClr val="EFF6F7"/>
                  </a:solidFill>
                </a:uFill>
                <a:latin typeface="Arial Black" panose="020B0A04020102020204" pitchFamily="34" charset="0"/>
                <a:cs typeface="Arial"/>
              </a:rPr>
              <a:t>04</a:t>
            </a:r>
            <a:endParaRPr sz="1825">
              <a:latin typeface="Arial Black" panose="020B0A04020102020204" pitchFamily="34" charset="0"/>
              <a:cs typeface="Arial"/>
            </a:endParaRPr>
          </a:p>
        </p:txBody>
      </p:sp>
      <p:sp>
        <p:nvSpPr>
          <p:cNvPr id="6" name="object 6">
            <a:extLst>
              <a:ext uri="{FF2B5EF4-FFF2-40B4-BE49-F238E27FC236}">
                <a16:creationId xmlns:a16="http://schemas.microsoft.com/office/drawing/2014/main" id="{8A1BC14E-1273-F657-8A0F-2E733D5AE5AF}"/>
              </a:ext>
            </a:extLst>
          </p:cNvPr>
          <p:cNvSpPr/>
          <p:nvPr/>
        </p:nvSpPr>
        <p:spPr>
          <a:xfrm>
            <a:off x="0" y="-7261"/>
            <a:ext cx="14630400" cy="1098659"/>
          </a:xfrm>
          <a:custGeom>
            <a:avLst/>
            <a:gdLst/>
            <a:ahLst/>
            <a:cxnLst/>
            <a:rect l="l" t="t" r="r" b="b"/>
            <a:pathLst>
              <a:path w="5898515" h="374015">
                <a:moveTo>
                  <a:pt x="5898520" y="373960"/>
                </a:moveTo>
                <a:lnTo>
                  <a:pt x="0" y="373960"/>
                </a:lnTo>
                <a:lnTo>
                  <a:pt x="0" y="0"/>
                </a:lnTo>
                <a:lnTo>
                  <a:pt x="5898520" y="0"/>
                </a:lnTo>
                <a:lnTo>
                  <a:pt x="5898520" y="373960"/>
                </a:lnTo>
                <a:close/>
              </a:path>
            </a:pathLst>
          </a:custGeom>
          <a:solidFill>
            <a:schemeClr val="accent1">
              <a:lumMod val="75000"/>
            </a:schemeClr>
          </a:solidFill>
        </p:spPr>
        <p:txBody>
          <a:bodyPr wrap="square" lIns="0" tIns="0" rIns="0" bIns="0" rtlCol="0"/>
          <a:lstStyle/>
          <a:p>
            <a:endParaRPr sz="2028">
              <a:latin typeface="Arial Black" panose="020B0A04020102020204" pitchFamily="34" charset="0"/>
            </a:endParaRPr>
          </a:p>
        </p:txBody>
      </p:sp>
      <p:sp>
        <p:nvSpPr>
          <p:cNvPr id="9" name="object 9">
            <a:extLst>
              <a:ext uri="{FF2B5EF4-FFF2-40B4-BE49-F238E27FC236}">
                <a16:creationId xmlns:a16="http://schemas.microsoft.com/office/drawing/2014/main" id="{23C50D18-2498-78FD-5194-26E70F1496E3}"/>
              </a:ext>
            </a:extLst>
          </p:cNvPr>
          <p:cNvSpPr txBox="1"/>
          <p:nvPr/>
        </p:nvSpPr>
        <p:spPr>
          <a:xfrm>
            <a:off x="378861" y="188056"/>
            <a:ext cx="12909278" cy="456073"/>
          </a:xfrm>
          <a:prstGeom prst="rect">
            <a:avLst/>
          </a:prstGeom>
        </p:spPr>
        <p:txBody>
          <a:bodyPr vert="horz" wrap="square" lIns="0" tIns="12879" rIns="0" bIns="0" rtlCol="0">
            <a:spAutoFit/>
          </a:bodyPr>
          <a:lstStyle/>
          <a:p>
            <a:pPr marL="12879">
              <a:spcBef>
                <a:spcPts val="101"/>
              </a:spcBef>
            </a:pPr>
            <a:r>
              <a:rPr lang="en-US" sz="2839" b="1" spc="-61" dirty="0">
                <a:solidFill>
                  <a:srgbClr val="EDF7F7"/>
                </a:solidFill>
                <a:latin typeface="Arial Black" panose="020B0A04020102020204" pitchFamily="34" charset="0"/>
                <a:cs typeface="Arial"/>
              </a:rPr>
              <a:t>Scope of Section 61 </a:t>
            </a:r>
          </a:p>
        </p:txBody>
      </p:sp>
      <p:sp>
        <p:nvSpPr>
          <p:cNvPr id="27" name="object 27">
            <a:extLst>
              <a:ext uri="{FF2B5EF4-FFF2-40B4-BE49-F238E27FC236}">
                <a16:creationId xmlns:a16="http://schemas.microsoft.com/office/drawing/2014/main" id="{D6B2DF4E-D35F-AAAD-25F6-867B3765DAB5}"/>
              </a:ext>
            </a:extLst>
          </p:cNvPr>
          <p:cNvSpPr txBox="1"/>
          <p:nvPr/>
        </p:nvSpPr>
        <p:spPr>
          <a:xfrm>
            <a:off x="524281" y="1645144"/>
            <a:ext cx="13581838" cy="4709803"/>
          </a:xfrm>
          <a:prstGeom prst="rect">
            <a:avLst/>
          </a:prstGeom>
        </p:spPr>
        <p:txBody>
          <a:bodyPr vert="horz" wrap="square" lIns="0" tIns="12879" rIns="0" bIns="0" rtlCol="0">
            <a:spAutoFit/>
          </a:bodyPr>
          <a:lstStyle/>
          <a:p>
            <a:pPr marL="12234" marR="5152">
              <a:lnSpc>
                <a:spcPct val="115700"/>
              </a:lnSpc>
              <a:spcBef>
                <a:spcPts val="101"/>
              </a:spcBef>
              <a:buClr>
                <a:srgbClr val="130F16"/>
              </a:buClr>
              <a:buSzPct val="80769"/>
              <a:tabLst>
                <a:tab pos="230534" algn="l"/>
              </a:tabLst>
            </a:pPr>
            <a:r>
              <a:rPr lang="en-IN" sz="2400" dirty="0">
                <a:solidFill>
                  <a:srgbClr val="38383F"/>
                </a:solidFill>
                <a:latin typeface="Arial Black" panose="020B0A04020102020204" pitchFamily="34" charset="0"/>
                <a:cs typeface="Arial"/>
              </a:rPr>
              <a:t>Scrutiny of Returns</a:t>
            </a:r>
            <a:endParaRPr lang="en-US" sz="2400" dirty="0"/>
          </a:p>
          <a:p>
            <a:pPr marL="12234" marR="5152">
              <a:lnSpc>
                <a:spcPct val="115700"/>
              </a:lnSpc>
              <a:spcBef>
                <a:spcPts val="101"/>
              </a:spcBef>
              <a:buClr>
                <a:srgbClr val="130F16"/>
              </a:buClr>
              <a:buSzPct val="80769"/>
              <a:tabLst>
                <a:tab pos="230534" algn="l"/>
              </a:tabLst>
            </a:pPr>
            <a:r>
              <a:rPr lang="en-US" sz="2400" dirty="0"/>
              <a:t>The term </a:t>
            </a:r>
            <a:r>
              <a:rPr lang="en-US" sz="2400" b="1" u="sng" dirty="0"/>
              <a:t>“scrutiny” is not defined</a:t>
            </a:r>
            <a:r>
              <a:rPr lang="en-US" sz="2400" dirty="0"/>
              <a:t> in the CGST Act, 2017. However, Section 61 provides for scrutiny of returns.</a:t>
            </a:r>
          </a:p>
          <a:p>
            <a:pPr marL="12234" marR="5152">
              <a:lnSpc>
                <a:spcPct val="115700"/>
              </a:lnSpc>
              <a:spcBef>
                <a:spcPts val="101"/>
              </a:spcBef>
              <a:buClr>
                <a:srgbClr val="130F16"/>
              </a:buClr>
              <a:buSzPct val="80769"/>
              <a:tabLst>
                <a:tab pos="230534" algn="l"/>
              </a:tabLst>
            </a:pPr>
            <a:endParaRPr lang="en-US" sz="2400" dirty="0"/>
          </a:p>
          <a:p>
            <a:pPr marL="302013" marR="5152" indent="-289779">
              <a:lnSpc>
                <a:spcPct val="115700"/>
              </a:lnSpc>
              <a:spcBef>
                <a:spcPts val="101"/>
              </a:spcBef>
              <a:buClr>
                <a:srgbClr val="130F16"/>
              </a:buClr>
              <a:buSzPct val="80769"/>
              <a:buFont typeface="Arial" panose="020B0604020202020204" pitchFamily="34" charset="0"/>
              <a:buChar char="•"/>
              <a:tabLst>
                <a:tab pos="230534" algn="l"/>
              </a:tabLst>
            </a:pPr>
            <a:endParaRPr lang="en-US" sz="2400" b="1" i="1" dirty="0"/>
          </a:p>
          <a:p>
            <a:pPr marL="12234" marR="5152">
              <a:lnSpc>
                <a:spcPct val="115700"/>
              </a:lnSpc>
              <a:spcBef>
                <a:spcPts val="101"/>
              </a:spcBef>
              <a:buClr>
                <a:srgbClr val="130F16"/>
              </a:buClr>
              <a:buSzPct val="80769"/>
              <a:tabLst>
                <a:tab pos="230534" algn="l"/>
              </a:tabLst>
            </a:pPr>
            <a:r>
              <a:rPr lang="en-US" sz="2400" b="1" i="1" dirty="0"/>
              <a:t>Sri Ram Stone Works vs. State of Jharkhand [2025] 174 taxmann.com 475 (Jharkhand)/[2025] 98 GSTL 424 (Jharkhand)[09-05-2025] Jharkhand High Court </a:t>
            </a:r>
            <a:r>
              <a:rPr lang="en-US" sz="2400" b="1" i="1" dirty="0">
                <a:solidFill>
                  <a:srgbClr val="00B050"/>
                </a:solidFill>
              </a:rPr>
              <a:t>(In favour of Taxpayer)</a:t>
            </a:r>
          </a:p>
          <a:p>
            <a:pPr marL="12234" marR="5152">
              <a:lnSpc>
                <a:spcPct val="115700"/>
              </a:lnSpc>
              <a:spcBef>
                <a:spcPts val="101"/>
              </a:spcBef>
              <a:buClr>
                <a:srgbClr val="130F16"/>
              </a:buClr>
              <a:buSzPct val="80769"/>
              <a:tabLst>
                <a:tab pos="230534" algn="l"/>
              </a:tabLst>
            </a:pPr>
            <a:r>
              <a:rPr lang="en-US" sz="2400" dirty="0"/>
              <a:t>section 61 is to enable an Assessing Officer to point out discrepancies and errors which are occurring in return filed by a registered person with that of related particulars; notice under s</a:t>
            </a:r>
            <a:r>
              <a:rPr lang="en-US" sz="2400" u="sng" dirty="0">
                <a:solidFill>
                  <a:srgbClr val="FF0000"/>
                </a:solidFill>
              </a:rPr>
              <a:t>ection 61 cannot be issued comparing particulars at which assessee has sold its goods with that of prevalent market price</a:t>
            </a:r>
          </a:p>
          <a:p>
            <a:pPr marL="227315" marR="5152" indent="-215080">
              <a:lnSpc>
                <a:spcPct val="115700"/>
              </a:lnSpc>
              <a:spcBef>
                <a:spcPts val="101"/>
              </a:spcBef>
              <a:buClr>
                <a:srgbClr val="130F16"/>
              </a:buClr>
              <a:buSzPct val="80769"/>
              <a:buChar char="►"/>
              <a:tabLst>
                <a:tab pos="230534" algn="l"/>
              </a:tabLst>
            </a:pPr>
            <a:endParaRPr dirty="0">
              <a:latin typeface="Arial Black" panose="020B0A04020102020204" pitchFamily="34" charset="0"/>
              <a:cs typeface="Arial"/>
            </a:endParaRPr>
          </a:p>
        </p:txBody>
      </p:sp>
    </p:spTree>
    <p:extLst>
      <p:ext uri="{BB962C8B-B14F-4D97-AF65-F5344CB8AC3E}">
        <p14:creationId xmlns:p14="http://schemas.microsoft.com/office/powerpoint/2010/main" val="273190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890A-B84D-3CC7-27B4-27117B2C8D61}"/>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8E032709-345F-1926-5B57-B285E67A1294}"/>
              </a:ext>
            </a:extLst>
          </p:cNvPr>
          <p:cNvSpPr txBox="1"/>
          <p:nvPr/>
        </p:nvSpPr>
        <p:spPr>
          <a:xfrm>
            <a:off x="541021" y="286355"/>
            <a:ext cx="269168" cy="578707"/>
          </a:xfrm>
          <a:prstGeom prst="rect">
            <a:avLst/>
          </a:prstGeom>
          <a:solidFill>
            <a:srgbClr val="157267"/>
          </a:solidFill>
        </p:spPr>
        <p:txBody>
          <a:bodyPr vert="horz" wrap="square" lIns="0" tIns="9015" rIns="0" bIns="0" rtlCol="0">
            <a:spAutoFit/>
          </a:bodyPr>
          <a:lstStyle/>
          <a:p>
            <a:pPr>
              <a:spcBef>
                <a:spcPts val="71"/>
              </a:spcBef>
            </a:pPr>
            <a:r>
              <a:rPr sz="1825" u="heavy" spc="-25" dirty="0">
                <a:solidFill>
                  <a:srgbClr val="EFF6F7"/>
                </a:solidFill>
                <a:uFill>
                  <a:solidFill>
                    <a:srgbClr val="EFF6F7"/>
                  </a:solidFill>
                </a:uFill>
                <a:latin typeface="Arial Black" panose="020B0A04020102020204" pitchFamily="34" charset="0"/>
                <a:cs typeface="Arial"/>
              </a:rPr>
              <a:t>04</a:t>
            </a:r>
            <a:endParaRPr sz="1825">
              <a:latin typeface="Arial Black" panose="020B0A04020102020204" pitchFamily="34" charset="0"/>
              <a:cs typeface="Arial"/>
            </a:endParaRPr>
          </a:p>
        </p:txBody>
      </p:sp>
      <p:sp>
        <p:nvSpPr>
          <p:cNvPr id="6" name="object 6">
            <a:extLst>
              <a:ext uri="{FF2B5EF4-FFF2-40B4-BE49-F238E27FC236}">
                <a16:creationId xmlns:a16="http://schemas.microsoft.com/office/drawing/2014/main" id="{94F9B239-9D4F-0420-3626-83889EAF8084}"/>
              </a:ext>
            </a:extLst>
          </p:cNvPr>
          <p:cNvSpPr/>
          <p:nvPr/>
        </p:nvSpPr>
        <p:spPr>
          <a:xfrm>
            <a:off x="-3223" y="94799"/>
            <a:ext cx="14630400" cy="1098659"/>
          </a:xfrm>
          <a:custGeom>
            <a:avLst/>
            <a:gdLst/>
            <a:ahLst/>
            <a:cxnLst/>
            <a:rect l="l" t="t" r="r" b="b"/>
            <a:pathLst>
              <a:path w="5898515" h="374015">
                <a:moveTo>
                  <a:pt x="5898520" y="373960"/>
                </a:moveTo>
                <a:lnTo>
                  <a:pt x="0" y="373960"/>
                </a:lnTo>
                <a:lnTo>
                  <a:pt x="0" y="0"/>
                </a:lnTo>
                <a:lnTo>
                  <a:pt x="5898520" y="0"/>
                </a:lnTo>
                <a:lnTo>
                  <a:pt x="5898520" y="373960"/>
                </a:lnTo>
                <a:close/>
              </a:path>
            </a:pathLst>
          </a:custGeom>
          <a:solidFill>
            <a:schemeClr val="accent1">
              <a:lumMod val="75000"/>
            </a:schemeClr>
          </a:solidFill>
        </p:spPr>
        <p:txBody>
          <a:bodyPr wrap="square" lIns="0" tIns="0" rIns="0" bIns="0" rtlCol="0"/>
          <a:lstStyle/>
          <a:p>
            <a:endParaRPr sz="2028">
              <a:latin typeface="Arial Black" panose="020B0A04020102020204" pitchFamily="34" charset="0"/>
            </a:endParaRPr>
          </a:p>
        </p:txBody>
      </p:sp>
      <p:sp>
        <p:nvSpPr>
          <p:cNvPr id="9" name="object 9">
            <a:extLst>
              <a:ext uri="{FF2B5EF4-FFF2-40B4-BE49-F238E27FC236}">
                <a16:creationId xmlns:a16="http://schemas.microsoft.com/office/drawing/2014/main" id="{4C2BAC6F-D3C1-27AA-C59A-EE2FF700DE20}"/>
              </a:ext>
            </a:extLst>
          </p:cNvPr>
          <p:cNvSpPr txBox="1"/>
          <p:nvPr/>
        </p:nvSpPr>
        <p:spPr>
          <a:xfrm>
            <a:off x="378861" y="188056"/>
            <a:ext cx="12909278" cy="456073"/>
          </a:xfrm>
          <a:prstGeom prst="rect">
            <a:avLst/>
          </a:prstGeom>
        </p:spPr>
        <p:txBody>
          <a:bodyPr vert="horz" wrap="square" lIns="0" tIns="12879" rIns="0" bIns="0" rtlCol="0">
            <a:spAutoFit/>
          </a:bodyPr>
          <a:lstStyle/>
          <a:p>
            <a:pPr marL="12879">
              <a:spcBef>
                <a:spcPts val="101"/>
              </a:spcBef>
            </a:pPr>
            <a:r>
              <a:rPr lang="en-US" sz="2839" b="1" spc="-61" dirty="0">
                <a:solidFill>
                  <a:srgbClr val="EDF7F7"/>
                </a:solidFill>
                <a:latin typeface="Arial Black" panose="020B0A04020102020204" pitchFamily="34" charset="0"/>
                <a:cs typeface="Arial"/>
              </a:rPr>
              <a:t>Is Section 61 pre-condition for issuing notice u/s 74 ?</a:t>
            </a:r>
          </a:p>
        </p:txBody>
      </p:sp>
      <p:sp>
        <p:nvSpPr>
          <p:cNvPr id="27" name="object 27">
            <a:extLst>
              <a:ext uri="{FF2B5EF4-FFF2-40B4-BE49-F238E27FC236}">
                <a16:creationId xmlns:a16="http://schemas.microsoft.com/office/drawing/2014/main" id="{EADDF340-F833-2EA3-A318-2176C7E09639}"/>
              </a:ext>
            </a:extLst>
          </p:cNvPr>
          <p:cNvSpPr txBox="1"/>
          <p:nvPr/>
        </p:nvSpPr>
        <p:spPr>
          <a:xfrm>
            <a:off x="675605" y="1972515"/>
            <a:ext cx="13272745" cy="5422351"/>
          </a:xfrm>
          <a:prstGeom prst="rect">
            <a:avLst/>
          </a:prstGeom>
        </p:spPr>
        <p:txBody>
          <a:bodyPr vert="horz" wrap="square" lIns="0" tIns="12879" rIns="0" bIns="0" rtlCol="0">
            <a:spAutoFit/>
          </a:bodyPr>
          <a:lstStyle/>
          <a:p>
            <a:pPr marL="12234" marR="5152">
              <a:lnSpc>
                <a:spcPct val="115700"/>
              </a:lnSpc>
              <a:spcBef>
                <a:spcPts val="101"/>
              </a:spcBef>
              <a:buClr>
                <a:srgbClr val="130F16"/>
              </a:buClr>
              <a:buSzPct val="80769"/>
              <a:tabLst>
                <a:tab pos="230534" algn="l"/>
              </a:tabLst>
            </a:pPr>
            <a:r>
              <a:rPr lang="en-US" sz="1724" b="1" i="1" dirty="0"/>
              <a:t>Vadivel </a:t>
            </a:r>
            <a:r>
              <a:rPr lang="en-US" sz="1724" b="1" i="1" dirty="0" err="1"/>
              <a:t>Pyrotech</a:t>
            </a:r>
            <a:r>
              <a:rPr lang="en-US" sz="1724" b="1" i="1" dirty="0"/>
              <a:t> (P.) Ltd. vs. Assistant Commissioner (ST) [2022] 144 taxmann.com 179 (Madras)/[2023] 95 GST 10 (Madras)/[2023] 68 GSTL 120 (Madras)[27-09-2022] – Madras High Court </a:t>
            </a:r>
            <a:r>
              <a:rPr lang="en-US" sz="1724" b="1" i="1" dirty="0">
                <a:solidFill>
                  <a:srgbClr val="00B050"/>
                </a:solidFill>
              </a:rPr>
              <a:t>(in favour of Taxpayer)</a:t>
            </a:r>
          </a:p>
          <a:p>
            <a:pPr marL="12234" marR="5152">
              <a:lnSpc>
                <a:spcPct val="115700"/>
              </a:lnSpc>
              <a:spcBef>
                <a:spcPts val="101"/>
              </a:spcBef>
              <a:buClr>
                <a:srgbClr val="130F16"/>
              </a:buClr>
              <a:buSzPct val="80769"/>
              <a:tabLst>
                <a:tab pos="230534" algn="l"/>
              </a:tabLst>
            </a:pPr>
            <a:endParaRPr lang="en-US" sz="1724" b="1" i="1" dirty="0"/>
          </a:p>
          <a:p>
            <a:pPr marL="12234" marR="5152">
              <a:lnSpc>
                <a:spcPct val="115700"/>
              </a:lnSpc>
              <a:spcBef>
                <a:spcPts val="101"/>
              </a:spcBef>
              <a:buClr>
                <a:srgbClr val="130F16"/>
              </a:buClr>
              <a:buSzPct val="80769"/>
              <a:tabLst>
                <a:tab pos="230534" algn="l"/>
              </a:tabLst>
            </a:pPr>
            <a:r>
              <a:rPr lang="en-US" sz="1724" i="1" dirty="0"/>
              <a:t>Scrutiny notice was issued under section 61 in Form ASMT-10 for certain discrepancies but show cause notice in Form DRC-01 and consequential order had been issued/passed for different discrepancies.</a:t>
            </a:r>
          </a:p>
          <a:p>
            <a:pPr marL="12234" marR="5152">
              <a:lnSpc>
                <a:spcPct val="115700"/>
              </a:lnSpc>
              <a:spcBef>
                <a:spcPts val="101"/>
              </a:spcBef>
              <a:buClr>
                <a:srgbClr val="130F16"/>
              </a:buClr>
              <a:buSzPct val="80769"/>
              <a:tabLst>
                <a:tab pos="230534" algn="l"/>
              </a:tabLst>
            </a:pPr>
            <a:r>
              <a:rPr lang="en-US" sz="1724" b="1" i="1" dirty="0"/>
              <a:t>HELD : </a:t>
            </a:r>
            <a:r>
              <a:rPr lang="en-US" sz="1724" b="1" i="1" u="sng" dirty="0"/>
              <a:t>ASMT-10 notice is mandatory before issuing DRC-01</a:t>
            </a:r>
            <a:r>
              <a:rPr lang="en-US" sz="1724" i="1" dirty="0"/>
              <a:t> if same is pursuant to scrutiny under section 61 and not issuing DRC-01 in accordance with ASMT-10 will vitiate entire proceedings - Matter was remanded to Assessing Officer for redoing-assessment</a:t>
            </a:r>
          </a:p>
          <a:p>
            <a:pPr marL="12234" marR="5152" algn="just">
              <a:lnSpc>
                <a:spcPct val="115700"/>
              </a:lnSpc>
              <a:spcBef>
                <a:spcPts val="101"/>
              </a:spcBef>
              <a:buClr>
                <a:srgbClr val="130F16"/>
              </a:buClr>
              <a:buSzPct val="80769"/>
              <a:tabLst>
                <a:tab pos="230534" algn="l"/>
              </a:tabLst>
            </a:pPr>
            <a:endParaRPr lang="en-US" sz="1825" b="1" i="1" dirty="0"/>
          </a:p>
          <a:p>
            <a:pPr marL="12234" marR="5152" algn="just">
              <a:lnSpc>
                <a:spcPct val="115700"/>
              </a:lnSpc>
              <a:spcBef>
                <a:spcPts val="101"/>
              </a:spcBef>
              <a:buClr>
                <a:srgbClr val="130F16"/>
              </a:buClr>
              <a:buSzPct val="80769"/>
              <a:tabLst>
                <a:tab pos="230534" algn="l"/>
              </a:tabLst>
            </a:pPr>
            <a:r>
              <a:rPr lang="en-US" sz="1724" b="1" i="1" dirty="0"/>
              <a:t>Nagarjuna </a:t>
            </a:r>
            <a:r>
              <a:rPr lang="en-US" sz="1724" b="1" i="1" dirty="0" err="1"/>
              <a:t>Agro</a:t>
            </a:r>
            <a:r>
              <a:rPr lang="en-US" sz="1724" b="1" i="1" dirty="0"/>
              <a:t> Chemicals (P.) Ltd. vs.  State of U.P. [2023] 153 taxmann.com 8 (Allahabad)/[2023] 99 GST 140 (Allahabad)/[2023] 76 GSTL 333 (Allahabad)[25-07-2023] – Allahabad High Court </a:t>
            </a:r>
            <a:r>
              <a:rPr lang="en-US" sz="1724" b="1" i="1" dirty="0">
                <a:solidFill>
                  <a:srgbClr val="FF0000"/>
                </a:solidFill>
              </a:rPr>
              <a:t>(In favour of Revenue)</a:t>
            </a:r>
          </a:p>
          <a:p>
            <a:pPr marL="12234" marR="5152" algn="just">
              <a:lnSpc>
                <a:spcPct val="115700"/>
              </a:lnSpc>
              <a:spcBef>
                <a:spcPts val="101"/>
              </a:spcBef>
              <a:buClr>
                <a:srgbClr val="130F16"/>
              </a:buClr>
              <a:buSzPct val="80769"/>
              <a:tabLst>
                <a:tab pos="230534" algn="l"/>
              </a:tabLst>
            </a:pPr>
            <a:endParaRPr lang="en-US" sz="1724" b="1" i="1" dirty="0">
              <a:solidFill>
                <a:srgbClr val="00B050"/>
              </a:solidFill>
            </a:endParaRPr>
          </a:p>
          <a:p>
            <a:pPr marL="12234" marR="5152" algn="just">
              <a:lnSpc>
                <a:spcPct val="115700"/>
              </a:lnSpc>
              <a:spcBef>
                <a:spcPts val="101"/>
              </a:spcBef>
              <a:buClr>
                <a:srgbClr val="130F16"/>
              </a:buClr>
              <a:buSzPct val="80769"/>
              <a:tabLst>
                <a:tab pos="230534" algn="l"/>
              </a:tabLst>
            </a:pPr>
            <a:r>
              <a:rPr lang="en-US" sz="1724" dirty="0"/>
              <a:t>ASMT was not issued for FY 18-19 - It was later at stage of consideration of return that department found that proper tax was not deposited and, consequently, proceedings under section 74 was initiated and concluded against petitioner.</a:t>
            </a:r>
          </a:p>
          <a:p>
            <a:pPr marL="12234" marR="5152" algn="just">
              <a:lnSpc>
                <a:spcPct val="115700"/>
              </a:lnSpc>
              <a:spcBef>
                <a:spcPts val="101"/>
              </a:spcBef>
              <a:buClr>
                <a:srgbClr val="130F16"/>
              </a:buClr>
              <a:buSzPct val="80769"/>
              <a:tabLst>
                <a:tab pos="230534" algn="l"/>
              </a:tabLst>
            </a:pPr>
            <a:r>
              <a:rPr lang="en-US" sz="1724" b="1" dirty="0"/>
              <a:t>HELD : </a:t>
            </a:r>
            <a:r>
              <a:rPr lang="en-US" sz="1724" b="1" u="sng" dirty="0"/>
              <a:t>Scrutiny proceedings of return as well as proceeding under section 74 are two separate and distinct exigencies </a:t>
            </a:r>
            <a:r>
              <a:rPr lang="en-US" sz="1724" dirty="0"/>
              <a:t>and issuance of notice under section 61(3), therefore, cannot be construed as a condition precedent for initiation of action under section 74 - Merely because no notices were issued under section 61 of GST Act would not mean that issues of classification or short payment of tax cannot be dealt with under section 74 as exercise of such power is </a:t>
            </a:r>
            <a:r>
              <a:rPr lang="en-US" sz="1724" b="1" u="sng" dirty="0"/>
              <a:t>not dependent upon issuance of notice under section 61</a:t>
            </a:r>
            <a:endParaRPr sz="1724" dirty="0">
              <a:latin typeface="Arial Black" panose="020B0A04020102020204" pitchFamily="34" charset="0"/>
              <a:cs typeface="Arial"/>
            </a:endParaRPr>
          </a:p>
        </p:txBody>
      </p:sp>
    </p:spTree>
    <p:extLst>
      <p:ext uri="{BB962C8B-B14F-4D97-AF65-F5344CB8AC3E}">
        <p14:creationId xmlns:p14="http://schemas.microsoft.com/office/powerpoint/2010/main" val="294915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BA0B4-A336-AA0E-7337-0CBEF06E7600}"/>
              </a:ext>
            </a:extLst>
          </p:cNvPr>
          <p:cNvSpPr>
            <a:spLocks noGrp="1"/>
          </p:cNvSpPr>
          <p:nvPr>
            <p:ph type="title"/>
          </p:nvPr>
        </p:nvSpPr>
        <p:spPr/>
        <p:txBody>
          <a:bodyPr>
            <a:normAutofit/>
          </a:bodyPr>
          <a:lstStyle/>
          <a:p>
            <a:br>
              <a:rPr lang="en-US" dirty="0"/>
            </a:br>
            <a:r>
              <a:rPr lang="en-US" dirty="0"/>
              <a:t>DEVI TRADERS Versus STATE OF ANDHRA PRADESH</a:t>
            </a:r>
            <a:endParaRPr lang="en-IN" dirty="0"/>
          </a:p>
        </p:txBody>
      </p:sp>
      <p:sp>
        <p:nvSpPr>
          <p:cNvPr id="3" name="Content Placeholder 2">
            <a:extLst>
              <a:ext uri="{FF2B5EF4-FFF2-40B4-BE49-F238E27FC236}">
                <a16:creationId xmlns:a16="http://schemas.microsoft.com/office/drawing/2014/main" id="{9DE318A9-BD3D-7C5A-56E3-3D5D5EE2BBCE}"/>
              </a:ext>
            </a:extLst>
          </p:cNvPr>
          <p:cNvSpPr>
            <a:spLocks noGrp="1"/>
          </p:cNvSpPr>
          <p:nvPr>
            <p:ph idx="1"/>
          </p:nvPr>
        </p:nvSpPr>
        <p:spPr/>
        <p:txBody>
          <a:bodyPr>
            <a:normAutofit/>
          </a:bodyPr>
          <a:lstStyle/>
          <a:p>
            <a:pPr algn="just"/>
            <a:r>
              <a:rPr lang="en-IN" dirty="0"/>
              <a:t>2023 (75) G.S.T.L. 134 (A.P.)</a:t>
            </a:r>
          </a:p>
          <a:p>
            <a:pPr algn="just"/>
            <a:r>
              <a:rPr lang="en-US" dirty="0"/>
              <a:t>Demand and recovery - Scrutiny of returns - Period 1-4-2018 to 31-03-2019 - Demand of tax was raised under Section 74 of CGST Act, 2017 without having recourse to scrutiny under Section 61 ibid - Assessee contended that proper officer should first conduct scrutiny of returns and if any discrepancies were found, notice should be issued and if there was failure to give satisfactory explanation then he should proceed to take action under Section 74 ibid - Department contended that proper officer could directly invoke Section 74 ibid - HELD : Sections 73 and 74 ibid are not controlled by Section 61 ibid as reference to same is absent - Section 74 ibid uses </a:t>
            </a:r>
            <a:r>
              <a:rPr lang="en-US" b="1" u="sng" dirty="0">
                <a:solidFill>
                  <a:srgbClr val="FF0000"/>
                </a:solidFill>
              </a:rPr>
              <a:t>“where it appears” conferring wide scope as information may be from any credible source </a:t>
            </a:r>
            <a:r>
              <a:rPr lang="en-US" dirty="0"/>
              <a:t>- Proper officer may proceed under Section 74 ibid based on action under Section 61 ibid on scrutiny of returns or Section 65 ibid on audit or some other fact - Argument against initiation of proceedings by show cause notice under Section 74 ibid without scrutiny of returns under Section 61 ibid was to be rejected - Section 74 read with Section 61 of Central Goods and Services Tax Act, 2017 - Section 74 read with Section 61 of Andhra Pradesh Goods and Services Tax Act, 2017. [para 11] </a:t>
            </a:r>
            <a:endParaRPr lang="en-IN" dirty="0"/>
          </a:p>
        </p:txBody>
      </p:sp>
      <p:sp>
        <p:nvSpPr>
          <p:cNvPr id="4" name="Footer Placeholder 3">
            <a:extLst>
              <a:ext uri="{FF2B5EF4-FFF2-40B4-BE49-F238E27FC236}">
                <a16:creationId xmlns:a16="http://schemas.microsoft.com/office/drawing/2014/main" id="{B74629E3-6131-0877-3A1A-AE160FA720D9}"/>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4017612B-877E-8E47-3793-3723B0166AB7}"/>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34</a:t>
            </a:fld>
            <a:endParaRPr lang="en-IN">
              <a:solidFill>
                <a:srgbClr val="514843">
                  <a:lumMod val="75000"/>
                </a:srgbClr>
              </a:solidFill>
              <a:latin typeface="Calibri"/>
            </a:endParaRPr>
          </a:p>
        </p:txBody>
      </p:sp>
    </p:spTree>
    <p:extLst>
      <p:ext uri="{BB962C8B-B14F-4D97-AF65-F5344CB8AC3E}">
        <p14:creationId xmlns:p14="http://schemas.microsoft.com/office/powerpoint/2010/main" val="111103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8A99-312F-6DDC-70CF-9E1C672D9DEB}"/>
              </a:ext>
            </a:extLst>
          </p:cNvPr>
          <p:cNvSpPr>
            <a:spLocks noGrp="1"/>
          </p:cNvSpPr>
          <p:nvPr>
            <p:ph type="title"/>
          </p:nvPr>
        </p:nvSpPr>
        <p:spPr/>
        <p:txBody>
          <a:bodyPr/>
          <a:lstStyle/>
          <a:p>
            <a:r>
              <a:rPr lang="en-US" dirty="0"/>
              <a:t>Instruction No. 02/2022-GST dated 22.03.2022</a:t>
            </a:r>
            <a:endParaRPr lang="en-IN" dirty="0"/>
          </a:p>
        </p:txBody>
      </p:sp>
      <p:sp>
        <p:nvSpPr>
          <p:cNvPr id="3" name="Text Placeholder 2">
            <a:extLst>
              <a:ext uri="{FF2B5EF4-FFF2-40B4-BE49-F238E27FC236}">
                <a16:creationId xmlns:a16="http://schemas.microsoft.com/office/drawing/2014/main" id="{0EDCBF24-1A66-C251-935F-FA2B993FDD64}"/>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371D4F68-0117-393D-381E-ED7210882E65}"/>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7D129A66-191F-3A79-93A5-4D03183BE6D7}"/>
              </a:ext>
            </a:extLst>
          </p:cNvPr>
          <p:cNvSpPr>
            <a:spLocks noGrp="1"/>
          </p:cNvSpPr>
          <p:nvPr>
            <p:ph type="sldNum" sz="quarter" idx="12"/>
          </p:nvPr>
        </p:nvSpPr>
        <p:spPr/>
        <p:txBody>
          <a:bodyPr/>
          <a:lstStyle/>
          <a:p>
            <a:fld id="{0FF54DE5-C571-48E8-A5BC-B369434E2F44}" type="slidenum">
              <a:rPr lang="en-IN" smtClean="0"/>
              <a:t>35</a:t>
            </a:fld>
            <a:endParaRPr lang="en-IN"/>
          </a:p>
        </p:txBody>
      </p:sp>
    </p:spTree>
    <p:extLst>
      <p:ext uri="{BB962C8B-B14F-4D97-AF65-F5344CB8AC3E}">
        <p14:creationId xmlns:p14="http://schemas.microsoft.com/office/powerpoint/2010/main" val="407438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ED31-41D1-47A2-92F6-9FC35D7F92DB}"/>
              </a:ext>
            </a:extLst>
          </p:cNvPr>
          <p:cNvSpPr>
            <a:spLocks noGrp="1"/>
          </p:cNvSpPr>
          <p:nvPr>
            <p:ph type="title"/>
          </p:nvPr>
        </p:nvSpPr>
        <p:spPr/>
        <p:txBody>
          <a:bodyPr/>
          <a:lstStyle/>
          <a:p>
            <a:r>
              <a:rPr lang="en-US" dirty="0"/>
              <a:t>Instruction No. 02/2022-GST dated 22.03.2022</a:t>
            </a:r>
          </a:p>
        </p:txBody>
      </p:sp>
      <p:sp>
        <p:nvSpPr>
          <p:cNvPr id="3" name="Content Placeholder 2">
            <a:extLst>
              <a:ext uri="{FF2B5EF4-FFF2-40B4-BE49-F238E27FC236}">
                <a16:creationId xmlns:a16="http://schemas.microsoft.com/office/drawing/2014/main" id="{003D286E-0CFE-4ED3-8C70-17377545A991}"/>
              </a:ext>
            </a:extLst>
          </p:cNvPr>
          <p:cNvSpPr>
            <a:spLocks noGrp="1"/>
          </p:cNvSpPr>
          <p:nvPr>
            <p:ph idx="1"/>
          </p:nvPr>
        </p:nvSpPr>
        <p:spPr/>
        <p:txBody>
          <a:bodyPr/>
          <a:lstStyle/>
          <a:p>
            <a:r>
              <a:rPr lang="en-US" dirty="0"/>
              <a:t>Superintendent shall conduct scrutiny of returns</a:t>
            </a:r>
          </a:p>
          <a:p>
            <a:r>
              <a:rPr lang="en-US" dirty="0"/>
              <a:t>Minimum 3 GSTINs per month</a:t>
            </a:r>
          </a:p>
          <a:p>
            <a:r>
              <a:rPr lang="en-US" dirty="0"/>
              <a:t>Scrutiny of all returns for relevant financial year and single ASMT-10 to be issued for FY</a:t>
            </a:r>
          </a:p>
          <a:p>
            <a:r>
              <a:rPr lang="en-US"/>
              <a:t> Information </a:t>
            </a:r>
            <a:r>
              <a:rPr lang="en-US" dirty="0"/>
              <a:t>from DGARM, ADVAIT, GSTN, E-Way Bill Portal, to be relied upon</a:t>
            </a:r>
          </a:p>
          <a:p>
            <a:r>
              <a:rPr lang="en-US" dirty="0"/>
              <a:t>Scrutiny of returns should have minimal interface between the proper officer and the registered person and, there should normally not be any need for seeking documents/ records from the taxpayers before issuance of FORM GST ASMT-10.</a:t>
            </a:r>
          </a:p>
          <a:p>
            <a:endParaRPr lang="en-US" dirty="0"/>
          </a:p>
        </p:txBody>
      </p:sp>
      <p:sp>
        <p:nvSpPr>
          <p:cNvPr id="4" name="Footer Placeholder 3">
            <a:extLst>
              <a:ext uri="{FF2B5EF4-FFF2-40B4-BE49-F238E27FC236}">
                <a16:creationId xmlns:a16="http://schemas.microsoft.com/office/drawing/2014/main" id="{EF4208DA-28DE-4731-B848-B86EF86D90E9}"/>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8E2BF955-790E-42C3-B4D4-DB33134C8F01}"/>
              </a:ext>
            </a:extLst>
          </p:cNvPr>
          <p:cNvSpPr>
            <a:spLocks noGrp="1"/>
          </p:cNvSpPr>
          <p:nvPr>
            <p:ph type="sldNum" sz="quarter" idx="12"/>
          </p:nvPr>
        </p:nvSpPr>
        <p:spPr/>
        <p:txBody>
          <a:bodyPr/>
          <a:lstStyle/>
          <a:p>
            <a:fld id="{0FF54DE5-C571-48E8-A5BC-B369434E2F44}" type="slidenum">
              <a:rPr lang="en-US" smtClean="0"/>
              <a:t>36</a:t>
            </a:fld>
            <a:endParaRPr lang="en-US"/>
          </a:p>
        </p:txBody>
      </p:sp>
    </p:spTree>
    <p:extLst>
      <p:ext uri="{BB962C8B-B14F-4D97-AF65-F5344CB8AC3E}">
        <p14:creationId xmlns:p14="http://schemas.microsoft.com/office/powerpoint/2010/main" val="188481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DA52D-BC6C-BCB9-F45C-68A5224BCE9D}"/>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2C0CA37D-7066-60D0-E0DC-194ADE1D07E7}"/>
              </a:ext>
            </a:extLst>
          </p:cNvPr>
          <p:cNvSpPr txBox="1"/>
          <p:nvPr/>
        </p:nvSpPr>
        <p:spPr>
          <a:xfrm>
            <a:off x="541021" y="286355"/>
            <a:ext cx="269168" cy="578707"/>
          </a:xfrm>
          <a:prstGeom prst="rect">
            <a:avLst/>
          </a:prstGeom>
          <a:solidFill>
            <a:srgbClr val="157267"/>
          </a:solidFill>
        </p:spPr>
        <p:txBody>
          <a:bodyPr vert="horz" wrap="square" lIns="0" tIns="9015" rIns="0" bIns="0" rtlCol="0">
            <a:spAutoFit/>
          </a:bodyPr>
          <a:lstStyle/>
          <a:p>
            <a:pPr>
              <a:spcBef>
                <a:spcPts val="71"/>
              </a:spcBef>
            </a:pPr>
            <a:r>
              <a:rPr sz="1825" u="heavy" spc="-25" dirty="0">
                <a:solidFill>
                  <a:srgbClr val="EFF6F7"/>
                </a:solidFill>
                <a:uFill>
                  <a:solidFill>
                    <a:srgbClr val="EFF6F7"/>
                  </a:solidFill>
                </a:uFill>
                <a:latin typeface="Arial Black" panose="020B0A04020102020204" pitchFamily="34" charset="0"/>
                <a:cs typeface="Arial"/>
              </a:rPr>
              <a:t>04</a:t>
            </a:r>
            <a:endParaRPr sz="1825">
              <a:latin typeface="Arial Black" panose="020B0A04020102020204" pitchFamily="34" charset="0"/>
              <a:cs typeface="Arial"/>
            </a:endParaRPr>
          </a:p>
        </p:txBody>
      </p:sp>
      <p:sp>
        <p:nvSpPr>
          <p:cNvPr id="6" name="object 6">
            <a:extLst>
              <a:ext uri="{FF2B5EF4-FFF2-40B4-BE49-F238E27FC236}">
                <a16:creationId xmlns:a16="http://schemas.microsoft.com/office/drawing/2014/main" id="{30F1C52A-75E8-EA7C-7364-B79AC911509D}"/>
              </a:ext>
            </a:extLst>
          </p:cNvPr>
          <p:cNvSpPr/>
          <p:nvPr/>
        </p:nvSpPr>
        <p:spPr>
          <a:xfrm>
            <a:off x="0" y="-7261"/>
            <a:ext cx="14630400" cy="1098659"/>
          </a:xfrm>
          <a:custGeom>
            <a:avLst/>
            <a:gdLst/>
            <a:ahLst/>
            <a:cxnLst/>
            <a:rect l="l" t="t" r="r" b="b"/>
            <a:pathLst>
              <a:path w="5898515" h="374015">
                <a:moveTo>
                  <a:pt x="5898520" y="373960"/>
                </a:moveTo>
                <a:lnTo>
                  <a:pt x="0" y="373960"/>
                </a:lnTo>
                <a:lnTo>
                  <a:pt x="0" y="0"/>
                </a:lnTo>
                <a:lnTo>
                  <a:pt x="5898520" y="0"/>
                </a:lnTo>
                <a:lnTo>
                  <a:pt x="5898520" y="373960"/>
                </a:lnTo>
                <a:close/>
              </a:path>
            </a:pathLst>
          </a:custGeom>
          <a:solidFill>
            <a:schemeClr val="accent1">
              <a:lumMod val="75000"/>
            </a:schemeClr>
          </a:solidFill>
        </p:spPr>
        <p:txBody>
          <a:bodyPr wrap="square" lIns="0" tIns="0" rIns="0" bIns="0" rtlCol="0"/>
          <a:lstStyle/>
          <a:p>
            <a:endParaRPr sz="2028">
              <a:latin typeface="Arial Black" panose="020B0A04020102020204" pitchFamily="34" charset="0"/>
            </a:endParaRPr>
          </a:p>
        </p:txBody>
      </p:sp>
      <p:sp>
        <p:nvSpPr>
          <p:cNvPr id="9" name="object 9">
            <a:extLst>
              <a:ext uri="{FF2B5EF4-FFF2-40B4-BE49-F238E27FC236}">
                <a16:creationId xmlns:a16="http://schemas.microsoft.com/office/drawing/2014/main" id="{093B4A40-271A-95E3-B4BB-990641B132D5}"/>
              </a:ext>
            </a:extLst>
          </p:cNvPr>
          <p:cNvSpPr txBox="1"/>
          <p:nvPr/>
        </p:nvSpPr>
        <p:spPr>
          <a:xfrm>
            <a:off x="378861" y="188055"/>
            <a:ext cx="12909278" cy="690677"/>
          </a:xfrm>
          <a:prstGeom prst="rect">
            <a:avLst/>
          </a:prstGeom>
        </p:spPr>
        <p:txBody>
          <a:bodyPr vert="horz" wrap="square" lIns="0" tIns="12879" rIns="0" bIns="0" rtlCol="0">
            <a:spAutoFit/>
          </a:bodyPr>
          <a:lstStyle/>
          <a:p>
            <a:pPr marL="12879">
              <a:spcBef>
                <a:spcPts val="101"/>
              </a:spcBef>
            </a:pPr>
            <a:r>
              <a:rPr lang="en-US" sz="2839" b="1" spc="-61" dirty="0">
                <a:solidFill>
                  <a:srgbClr val="EDF7F7"/>
                </a:solidFill>
                <a:latin typeface="Arial Black" panose="020B0A04020102020204" pitchFamily="34" charset="0"/>
                <a:cs typeface="Arial"/>
              </a:rPr>
              <a:t>Scrutiny Selection Parameters </a:t>
            </a:r>
          </a:p>
          <a:p>
            <a:pPr marL="12879">
              <a:spcBef>
                <a:spcPts val="101"/>
              </a:spcBef>
            </a:pPr>
            <a:r>
              <a:rPr lang="en-US" sz="1420" b="1" spc="-61" dirty="0">
                <a:solidFill>
                  <a:srgbClr val="EDF7F7"/>
                </a:solidFill>
                <a:latin typeface="Arial Black" panose="020B0A04020102020204" pitchFamily="34" charset="0"/>
                <a:cs typeface="Arial"/>
              </a:rPr>
              <a:t>CBIC Instruction No. 02/2022-GST dated 22-03-2022</a:t>
            </a:r>
          </a:p>
        </p:txBody>
      </p:sp>
      <p:graphicFrame>
        <p:nvGraphicFramePr>
          <p:cNvPr id="12" name="Diagram 11">
            <a:extLst>
              <a:ext uri="{FF2B5EF4-FFF2-40B4-BE49-F238E27FC236}">
                <a16:creationId xmlns:a16="http://schemas.microsoft.com/office/drawing/2014/main" id="{E6BF7943-EC4D-CBB5-4BEC-485D9431F6D7}"/>
              </a:ext>
            </a:extLst>
          </p:cNvPr>
          <p:cNvGraphicFramePr/>
          <p:nvPr/>
        </p:nvGraphicFramePr>
        <p:xfrm>
          <a:off x="396033" y="1410237"/>
          <a:ext cx="13224991" cy="6079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6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B3F1C-3664-1741-0DA4-76265CE00BA4}"/>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B4CF2745-2D66-2865-5451-504969102BC9}"/>
              </a:ext>
            </a:extLst>
          </p:cNvPr>
          <p:cNvSpPr txBox="1"/>
          <p:nvPr/>
        </p:nvSpPr>
        <p:spPr>
          <a:xfrm>
            <a:off x="541021" y="286355"/>
            <a:ext cx="269168" cy="578707"/>
          </a:xfrm>
          <a:prstGeom prst="rect">
            <a:avLst/>
          </a:prstGeom>
          <a:solidFill>
            <a:srgbClr val="157267"/>
          </a:solidFill>
        </p:spPr>
        <p:txBody>
          <a:bodyPr vert="horz" wrap="square" lIns="0" tIns="9015" rIns="0" bIns="0" rtlCol="0">
            <a:spAutoFit/>
          </a:bodyPr>
          <a:lstStyle/>
          <a:p>
            <a:pPr>
              <a:spcBef>
                <a:spcPts val="71"/>
              </a:spcBef>
            </a:pPr>
            <a:r>
              <a:rPr sz="1825" u="heavy" spc="-25" dirty="0">
                <a:solidFill>
                  <a:srgbClr val="EFF6F7"/>
                </a:solidFill>
                <a:uFill>
                  <a:solidFill>
                    <a:srgbClr val="EFF6F7"/>
                  </a:solidFill>
                </a:uFill>
                <a:latin typeface="Arial Black" panose="020B0A04020102020204" pitchFamily="34" charset="0"/>
                <a:cs typeface="Arial"/>
              </a:rPr>
              <a:t>04</a:t>
            </a:r>
            <a:endParaRPr sz="1825">
              <a:latin typeface="Arial Black" panose="020B0A04020102020204" pitchFamily="34" charset="0"/>
              <a:cs typeface="Arial"/>
            </a:endParaRPr>
          </a:p>
        </p:txBody>
      </p:sp>
      <p:sp>
        <p:nvSpPr>
          <p:cNvPr id="6" name="object 6">
            <a:extLst>
              <a:ext uri="{FF2B5EF4-FFF2-40B4-BE49-F238E27FC236}">
                <a16:creationId xmlns:a16="http://schemas.microsoft.com/office/drawing/2014/main" id="{D5139F51-6770-8921-6C73-BCC65B3B5B18}"/>
              </a:ext>
            </a:extLst>
          </p:cNvPr>
          <p:cNvSpPr/>
          <p:nvPr/>
        </p:nvSpPr>
        <p:spPr>
          <a:xfrm>
            <a:off x="0" y="-7261"/>
            <a:ext cx="14630400" cy="1098659"/>
          </a:xfrm>
          <a:custGeom>
            <a:avLst/>
            <a:gdLst/>
            <a:ahLst/>
            <a:cxnLst/>
            <a:rect l="l" t="t" r="r" b="b"/>
            <a:pathLst>
              <a:path w="5898515" h="374015">
                <a:moveTo>
                  <a:pt x="5898520" y="373960"/>
                </a:moveTo>
                <a:lnTo>
                  <a:pt x="0" y="373960"/>
                </a:lnTo>
                <a:lnTo>
                  <a:pt x="0" y="0"/>
                </a:lnTo>
                <a:lnTo>
                  <a:pt x="5898520" y="0"/>
                </a:lnTo>
                <a:lnTo>
                  <a:pt x="5898520" y="373960"/>
                </a:lnTo>
                <a:close/>
              </a:path>
            </a:pathLst>
          </a:custGeom>
          <a:solidFill>
            <a:schemeClr val="accent1">
              <a:lumMod val="75000"/>
            </a:schemeClr>
          </a:solidFill>
        </p:spPr>
        <p:txBody>
          <a:bodyPr wrap="square" lIns="0" tIns="0" rIns="0" bIns="0" rtlCol="0"/>
          <a:lstStyle/>
          <a:p>
            <a:endParaRPr sz="2028">
              <a:latin typeface="Arial Black" panose="020B0A04020102020204" pitchFamily="34" charset="0"/>
            </a:endParaRPr>
          </a:p>
        </p:txBody>
      </p:sp>
      <p:sp>
        <p:nvSpPr>
          <p:cNvPr id="9" name="object 9">
            <a:extLst>
              <a:ext uri="{FF2B5EF4-FFF2-40B4-BE49-F238E27FC236}">
                <a16:creationId xmlns:a16="http://schemas.microsoft.com/office/drawing/2014/main" id="{0D40C0BB-50A3-CD37-8BA4-DF331F7A4795}"/>
              </a:ext>
            </a:extLst>
          </p:cNvPr>
          <p:cNvSpPr txBox="1"/>
          <p:nvPr/>
        </p:nvSpPr>
        <p:spPr>
          <a:xfrm>
            <a:off x="378861" y="188055"/>
            <a:ext cx="12909278" cy="1133744"/>
          </a:xfrm>
          <a:prstGeom prst="rect">
            <a:avLst/>
          </a:prstGeom>
        </p:spPr>
        <p:txBody>
          <a:bodyPr vert="horz" wrap="square" lIns="0" tIns="12879" rIns="0" bIns="0" rtlCol="0">
            <a:spAutoFit/>
          </a:bodyPr>
          <a:lstStyle/>
          <a:p>
            <a:pPr marL="12879">
              <a:spcBef>
                <a:spcPts val="101"/>
              </a:spcBef>
            </a:pPr>
            <a:r>
              <a:rPr lang="en-US" sz="2839" b="1" spc="-61" dirty="0">
                <a:solidFill>
                  <a:srgbClr val="EDF7F7"/>
                </a:solidFill>
                <a:latin typeface="Arial Black" panose="020B0A04020102020204" pitchFamily="34" charset="0"/>
                <a:cs typeface="Arial"/>
              </a:rPr>
              <a:t>Scrutiny Selection Parameters</a:t>
            </a:r>
          </a:p>
          <a:p>
            <a:pPr rtl="0"/>
            <a:r>
              <a:rPr lang="en-US" sz="1420" b="1" dirty="0">
                <a:solidFill>
                  <a:srgbClr val="EDF7F7"/>
                </a:solidFill>
                <a:latin typeface="Arial Black" panose="020B0A04020102020204" pitchFamily="34" charset="0"/>
              </a:rPr>
              <a:t>CBIC Instruction No. 02/2022-GST dated 22-03-2022</a:t>
            </a:r>
          </a:p>
          <a:p>
            <a:pPr marL="12879">
              <a:spcBef>
                <a:spcPts val="101"/>
              </a:spcBef>
            </a:pPr>
            <a:r>
              <a:rPr lang="en-US" sz="2839" b="1" spc="-61" dirty="0">
                <a:solidFill>
                  <a:srgbClr val="EDF7F7"/>
                </a:solidFill>
                <a:latin typeface="Arial Black" panose="020B0A04020102020204" pitchFamily="34" charset="0"/>
                <a:cs typeface="Arial"/>
              </a:rPr>
              <a:t> </a:t>
            </a:r>
          </a:p>
        </p:txBody>
      </p:sp>
      <p:graphicFrame>
        <p:nvGraphicFramePr>
          <p:cNvPr id="12" name="Diagram 11">
            <a:extLst>
              <a:ext uri="{FF2B5EF4-FFF2-40B4-BE49-F238E27FC236}">
                <a16:creationId xmlns:a16="http://schemas.microsoft.com/office/drawing/2014/main" id="{C6816C68-B97E-CA1C-AA3A-1F1305FFDC3A}"/>
              </a:ext>
            </a:extLst>
          </p:cNvPr>
          <p:cNvGraphicFramePr/>
          <p:nvPr/>
        </p:nvGraphicFramePr>
        <p:xfrm>
          <a:off x="396033" y="1410238"/>
          <a:ext cx="13224991" cy="4018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14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E4BFF3-430F-4CE1-7C04-AD913DAA7CF2}"/>
              </a:ext>
            </a:extLst>
          </p:cNvPr>
          <p:cNvSpPr>
            <a:spLocks noGrp="1"/>
          </p:cNvSpPr>
          <p:nvPr>
            <p:ph type="title"/>
          </p:nvPr>
        </p:nvSpPr>
        <p:spPr/>
        <p:txBody>
          <a:bodyPr/>
          <a:lstStyle/>
          <a:p>
            <a:r>
              <a:rPr lang="en-IN" dirty="0"/>
              <a:t>Types of Mismatches</a:t>
            </a:r>
          </a:p>
        </p:txBody>
      </p:sp>
      <p:sp>
        <p:nvSpPr>
          <p:cNvPr id="7" name="Content Placeholder 6">
            <a:extLst>
              <a:ext uri="{FF2B5EF4-FFF2-40B4-BE49-F238E27FC236}">
                <a16:creationId xmlns:a16="http://schemas.microsoft.com/office/drawing/2014/main" id="{50D5A04D-46CE-E24E-9828-2D49F0E4722B}"/>
              </a:ext>
            </a:extLst>
          </p:cNvPr>
          <p:cNvSpPr>
            <a:spLocks noGrp="1"/>
          </p:cNvSpPr>
          <p:nvPr>
            <p:ph sz="half" idx="1"/>
          </p:nvPr>
        </p:nvSpPr>
        <p:spPr/>
        <p:txBody>
          <a:bodyPr/>
          <a:lstStyle/>
          <a:p>
            <a:r>
              <a:rPr lang="en-US" b="1" dirty="0"/>
              <a:t>GSTR-1 vs GSTR-3B mismatch</a:t>
            </a:r>
          </a:p>
          <a:p>
            <a:r>
              <a:rPr lang="en-US" dirty="0"/>
              <a:t>Most common reasons:</a:t>
            </a:r>
          </a:p>
          <a:p>
            <a:r>
              <a:rPr lang="en-US" dirty="0"/>
              <a:t>• Amendments</a:t>
            </a:r>
            <a:br>
              <a:rPr lang="en-US" dirty="0"/>
            </a:br>
            <a:r>
              <a:rPr lang="en-US" dirty="0"/>
              <a:t>• Credit notes</a:t>
            </a:r>
            <a:br>
              <a:rPr lang="en-US" dirty="0"/>
            </a:br>
            <a:r>
              <a:rPr lang="en-US" dirty="0"/>
              <a:t>• Time lag</a:t>
            </a:r>
            <a:br>
              <a:rPr lang="en-US" dirty="0"/>
            </a:br>
            <a:r>
              <a:rPr lang="en-US" dirty="0"/>
              <a:t>• advances</a:t>
            </a:r>
          </a:p>
          <a:p>
            <a:r>
              <a:rPr lang="en-US" dirty="0"/>
              <a:t>Always provide:</a:t>
            </a:r>
          </a:p>
          <a:p>
            <a:r>
              <a:rPr lang="en-US" dirty="0"/>
              <a:t>✓ month-wise reconciliation</a:t>
            </a:r>
            <a:br>
              <a:rPr lang="en-US" dirty="0"/>
            </a:br>
            <a:r>
              <a:rPr lang="en-US" dirty="0"/>
              <a:t>✓ invoice mapping</a:t>
            </a:r>
            <a:br>
              <a:rPr lang="en-US" dirty="0"/>
            </a:br>
            <a:r>
              <a:rPr lang="en-US" dirty="0"/>
              <a:t>✓ amendment trail</a:t>
            </a:r>
          </a:p>
          <a:p>
            <a:endParaRPr lang="en-IN" dirty="0"/>
          </a:p>
        </p:txBody>
      </p:sp>
      <p:sp>
        <p:nvSpPr>
          <p:cNvPr id="8" name="Content Placeholder 7">
            <a:extLst>
              <a:ext uri="{FF2B5EF4-FFF2-40B4-BE49-F238E27FC236}">
                <a16:creationId xmlns:a16="http://schemas.microsoft.com/office/drawing/2014/main" id="{7A0257E3-1046-E5C0-D4E8-51F99E9A6359}"/>
              </a:ext>
            </a:extLst>
          </p:cNvPr>
          <p:cNvSpPr>
            <a:spLocks noGrp="1"/>
          </p:cNvSpPr>
          <p:nvPr>
            <p:ph sz="half" idx="2"/>
          </p:nvPr>
        </p:nvSpPr>
        <p:spPr/>
        <p:txBody>
          <a:bodyPr/>
          <a:lstStyle/>
          <a:p>
            <a:r>
              <a:rPr lang="en-US" b="1" dirty="0"/>
              <a:t>ITC mismatch with 2B</a:t>
            </a:r>
          </a:p>
          <a:p>
            <a:r>
              <a:rPr lang="en-US" dirty="0"/>
              <a:t>Explain:</a:t>
            </a:r>
          </a:p>
          <a:p>
            <a:r>
              <a:rPr lang="en-US" dirty="0"/>
              <a:t>• Timing difference</a:t>
            </a:r>
            <a:br>
              <a:rPr lang="en-US" dirty="0"/>
            </a:br>
            <a:r>
              <a:rPr lang="en-US" dirty="0"/>
              <a:t>• ISD credits</a:t>
            </a:r>
            <a:br>
              <a:rPr lang="en-US" dirty="0"/>
            </a:br>
            <a:r>
              <a:rPr lang="en-US" dirty="0"/>
              <a:t>• Imports</a:t>
            </a:r>
            <a:br>
              <a:rPr lang="en-US" dirty="0"/>
            </a:br>
            <a:r>
              <a:rPr lang="en-US" dirty="0"/>
              <a:t>• transitional credits</a:t>
            </a:r>
          </a:p>
          <a:p>
            <a:r>
              <a:rPr lang="en-US" dirty="0"/>
              <a:t>Attach vendor ledger + Invoices + Line Item level reconciliation.</a:t>
            </a:r>
          </a:p>
          <a:p>
            <a:endParaRPr lang="en-IN" dirty="0"/>
          </a:p>
        </p:txBody>
      </p:sp>
      <p:sp>
        <p:nvSpPr>
          <p:cNvPr id="4" name="Footer Placeholder 3">
            <a:extLst>
              <a:ext uri="{FF2B5EF4-FFF2-40B4-BE49-F238E27FC236}">
                <a16:creationId xmlns:a16="http://schemas.microsoft.com/office/drawing/2014/main" id="{B038E1D8-A878-7469-006C-08C75DC8459D}"/>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C18EB6E1-51C1-56CE-70B7-9B1A8E7DCEB6}"/>
              </a:ext>
            </a:extLst>
          </p:cNvPr>
          <p:cNvSpPr>
            <a:spLocks noGrp="1"/>
          </p:cNvSpPr>
          <p:nvPr>
            <p:ph type="sldNum" sz="quarter" idx="12"/>
          </p:nvPr>
        </p:nvSpPr>
        <p:spPr/>
        <p:txBody>
          <a:bodyPr/>
          <a:lstStyle/>
          <a:p>
            <a:fld id="{0FF54DE5-C571-48E8-A5BC-B369434E2F44}" type="slidenum">
              <a:rPr lang="en-IN" smtClean="0"/>
              <a:t>39</a:t>
            </a:fld>
            <a:endParaRPr lang="en-IN"/>
          </a:p>
        </p:txBody>
      </p:sp>
    </p:spTree>
    <p:extLst>
      <p:ext uri="{BB962C8B-B14F-4D97-AF65-F5344CB8AC3E}">
        <p14:creationId xmlns:p14="http://schemas.microsoft.com/office/powerpoint/2010/main" val="127177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8B1E-B263-EC2B-D2E2-48693C1EED2F}"/>
              </a:ext>
            </a:extLst>
          </p:cNvPr>
          <p:cNvSpPr>
            <a:spLocks noGrp="1"/>
          </p:cNvSpPr>
          <p:nvPr>
            <p:ph type="title"/>
          </p:nvPr>
        </p:nvSpPr>
        <p:spPr/>
        <p:txBody>
          <a:bodyPr/>
          <a:lstStyle/>
          <a:p>
            <a:r>
              <a:rPr lang="en-IN" dirty="0"/>
              <a:t>WHAT DO YOU NEED NOW?</a:t>
            </a:r>
          </a:p>
        </p:txBody>
      </p:sp>
      <p:sp>
        <p:nvSpPr>
          <p:cNvPr id="3" name="Text Placeholder 2">
            <a:extLst>
              <a:ext uri="{FF2B5EF4-FFF2-40B4-BE49-F238E27FC236}">
                <a16:creationId xmlns:a16="http://schemas.microsoft.com/office/drawing/2014/main" id="{B5D5C2E6-454E-0F15-58E1-8B9D0C1DEEB7}"/>
              </a:ext>
            </a:extLst>
          </p:cNvPr>
          <p:cNvSpPr>
            <a:spLocks noGrp="1"/>
          </p:cNvSpPr>
          <p:nvPr>
            <p:ph type="body" idx="1"/>
          </p:nvPr>
        </p:nvSpPr>
        <p:spPr/>
        <p:txBody>
          <a:bodyPr/>
          <a:lstStyle/>
          <a:p>
            <a:endParaRPr lang="en-IN" dirty="0"/>
          </a:p>
        </p:txBody>
      </p:sp>
      <p:sp>
        <p:nvSpPr>
          <p:cNvPr id="4" name="Footer Placeholder 3">
            <a:extLst>
              <a:ext uri="{FF2B5EF4-FFF2-40B4-BE49-F238E27FC236}">
                <a16:creationId xmlns:a16="http://schemas.microsoft.com/office/drawing/2014/main" id="{410B8343-EECB-CF8E-DB30-7C9F35C55678}"/>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B99E4D17-1B99-A71B-60C7-B9FA37A215F0}"/>
              </a:ext>
            </a:extLst>
          </p:cNvPr>
          <p:cNvSpPr>
            <a:spLocks noGrp="1"/>
          </p:cNvSpPr>
          <p:nvPr>
            <p:ph type="sldNum" sz="quarter" idx="12"/>
          </p:nvPr>
        </p:nvSpPr>
        <p:spPr/>
        <p:txBody>
          <a:bodyPr/>
          <a:lstStyle/>
          <a:p>
            <a:fld id="{0FF54DE5-C571-48E8-A5BC-B369434E2F44}" type="slidenum">
              <a:rPr lang="en-IN" smtClean="0"/>
              <a:t>4</a:t>
            </a:fld>
            <a:endParaRPr lang="en-IN"/>
          </a:p>
        </p:txBody>
      </p:sp>
    </p:spTree>
    <p:extLst>
      <p:ext uri="{BB962C8B-B14F-4D97-AF65-F5344CB8AC3E}">
        <p14:creationId xmlns:p14="http://schemas.microsoft.com/office/powerpoint/2010/main" val="193928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0B1A-69F0-9BE2-5981-7D54A57E1EEA}"/>
              </a:ext>
            </a:extLst>
          </p:cNvPr>
          <p:cNvSpPr>
            <a:spLocks noGrp="1"/>
          </p:cNvSpPr>
          <p:nvPr>
            <p:ph type="title"/>
          </p:nvPr>
        </p:nvSpPr>
        <p:spPr/>
        <p:txBody>
          <a:bodyPr/>
          <a:lstStyle/>
          <a:p>
            <a:r>
              <a:rPr lang="en-IN" dirty="0"/>
              <a:t>Interest notice u/s 61?</a:t>
            </a:r>
          </a:p>
        </p:txBody>
      </p:sp>
      <p:sp>
        <p:nvSpPr>
          <p:cNvPr id="3" name="Text Placeholder 2">
            <a:extLst>
              <a:ext uri="{FF2B5EF4-FFF2-40B4-BE49-F238E27FC236}">
                <a16:creationId xmlns:a16="http://schemas.microsoft.com/office/drawing/2014/main" id="{7A05B961-0DF8-6B44-8EA7-6ED14E340EE7}"/>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D40AE5C1-84E8-58E2-3A2E-6ABEC3473B31}"/>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69AD9CFA-A1D5-E513-168A-617AD113E9FA}"/>
              </a:ext>
            </a:extLst>
          </p:cNvPr>
          <p:cNvSpPr>
            <a:spLocks noGrp="1"/>
          </p:cNvSpPr>
          <p:nvPr>
            <p:ph type="sldNum" sz="quarter" idx="12"/>
          </p:nvPr>
        </p:nvSpPr>
        <p:spPr/>
        <p:txBody>
          <a:bodyPr/>
          <a:lstStyle/>
          <a:p>
            <a:fld id="{0FF54DE5-C571-48E8-A5BC-B369434E2F44}" type="slidenum">
              <a:rPr lang="en-IN" smtClean="0"/>
              <a:t>40</a:t>
            </a:fld>
            <a:endParaRPr lang="en-IN"/>
          </a:p>
        </p:txBody>
      </p:sp>
    </p:spTree>
    <p:extLst>
      <p:ext uri="{BB962C8B-B14F-4D97-AF65-F5344CB8AC3E}">
        <p14:creationId xmlns:p14="http://schemas.microsoft.com/office/powerpoint/2010/main" val="69857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816D-1BD1-406A-A7B0-5069CADA33EB}"/>
              </a:ext>
            </a:extLst>
          </p:cNvPr>
          <p:cNvSpPr>
            <a:spLocks noGrp="1"/>
          </p:cNvSpPr>
          <p:nvPr>
            <p:ph type="title"/>
          </p:nvPr>
        </p:nvSpPr>
        <p:spPr/>
        <p:txBody>
          <a:bodyPr/>
          <a:lstStyle/>
          <a:p>
            <a:r>
              <a:rPr lang="en-IN" dirty="0"/>
              <a:t>What will happen if Self Assessed Tax is not paid?</a:t>
            </a:r>
          </a:p>
        </p:txBody>
      </p:sp>
      <p:sp>
        <p:nvSpPr>
          <p:cNvPr id="3" name="Content Placeholder 2">
            <a:extLst>
              <a:ext uri="{FF2B5EF4-FFF2-40B4-BE49-F238E27FC236}">
                <a16:creationId xmlns:a16="http://schemas.microsoft.com/office/drawing/2014/main" id="{0A236708-D9C4-4A74-B61E-2EB565B76594}"/>
              </a:ext>
            </a:extLst>
          </p:cNvPr>
          <p:cNvSpPr>
            <a:spLocks noGrp="1"/>
          </p:cNvSpPr>
          <p:nvPr>
            <p:ph idx="1"/>
          </p:nvPr>
        </p:nvSpPr>
        <p:spPr/>
        <p:txBody>
          <a:bodyPr/>
          <a:lstStyle/>
          <a:p>
            <a:r>
              <a:rPr lang="en-IN" dirty="0"/>
              <a:t>Section 73(11): 10% of tax of Rs 10000/- whichever is higher.</a:t>
            </a:r>
          </a:p>
          <a:p>
            <a:endParaRPr lang="en-IN" dirty="0"/>
          </a:p>
          <a:p>
            <a:endParaRPr lang="en-IN" dirty="0"/>
          </a:p>
          <a:p>
            <a:endParaRPr lang="en-IN" dirty="0">
              <a:hlinkClick r:id="" action="ppaction://hlinkfile"/>
            </a:endParaRPr>
          </a:p>
          <a:p>
            <a:r>
              <a:rPr lang="en-IN" dirty="0">
                <a:hlinkClick r:id="" action="ppaction://hlinkfile"/>
              </a:rPr>
              <a:t>Circular 76/50/2018 dated 31/12/2018 (</a:t>
            </a:r>
            <a:r>
              <a:rPr lang="en-IN" dirty="0" err="1">
                <a:hlinkClick r:id="rId2" action="ppaction://hlinkfile"/>
              </a:rPr>
              <a:t>S.No</a:t>
            </a:r>
            <a:r>
              <a:rPr lang="en-IN" dirty="0">
                <a:hlinkClick r:id="rId2" action="ppaction://hlinkfile"/>
              </a:rPr>
              <a:t> 2)</a:t>
            </a:r>
            <a:r>
              <a:rPr lang="en-IN" dirty="0"/>
              <a:t> gives relief for late filing of GSTR-3B.</a:t>
            </a:r>
          </a:p>
          <a:p>
            <a:r>
              <a:rPr lang="en-IN" dirty="0"/>
              <a:t>Recovery Proceedings for self assessed tax [Section 75(12)]</a:t>
            </a:r>
          </a:p>
        </p:txBody>
      </p:sp>
      <p:sp>
        <p:nvSpPr>
          <p:cNvPr id="4" name="Footer Placeholder 3">
            <a:extLst>
              <a:ext uri="{FF2B5EF4-FFF2-40B4-BE49-F238E27FC236}">
                <a16:creationId xmlns:a16="http://schemas.microsoft.com/office/drawing/2014/main" id="{4334E8A3-2F0A-4111-A4B1-E18D4D598B9B}"/>
              </a:ext>
            </a:extLst>
          </p:cNvPr>
          <p:cNvSpPr>
            <a:spLocks noGrp="1"/>
          </p:cNvSpPr>
          <p:nvPr>
            <p:ph type="ftr" sz="quarter" idx="11"/>
          </p:nvPr>
        </p:nvSpPr>
        <p:spPr/>
        <p:txBody>
          <a:bodyPr/>
          <a:lstStyle/>
          <a:p>
            <a:r>
              <a:rPr lang="en-US"/>
              <a:t>© Yash Dhadda</a:t>
            </a:r>
            <a:endParaRPr lang="en-US" dirty="0"/>
          </a:p>
        </p:txBody>
      </p:sp>
      <p:pic>
        <p:nvPicPr>
          <p:cNvPr id="6" name="Picture 5">
            <a:extLst>
              <a:ext uri="{FF2B5EF4-FFF2-40B4-BE49-F238E27FC236}">
                <a16:creationId xmlns:a16="http://schemas.microsoft.com/office/drawing/2014/main" id="{2E2F2DC7-0A35-4565-B288-0281398953FA}"/>
              </a:ext>
            </a:extLst>
          </p:cNvPr>
          <p:cNvPicPr>
            <a:picLocks noChangeAspect="1"/>
          </p:cNvPicPr>
          <p:nvPr/>
        </p:nvPicPr>
        <p:blipFill rotWithShape="1">
          <a:blip r:embed="rId3"/>
          <a:srcRect l="747" b="35521"/>
          <a:stretch/>
        </p:blipFill>
        <p:spPr>
          <a:xfrm>
            <a:off x="1407102" y="2336562"/>
            <a:ext cx="11663441" cy="1336099"/>
          </a:xfrm>
          <a:prstGeom prst="rect">
            <a:avLst/>
          </a:prstGeom>
        </p:spPr>
      </p:pic>
      <p:pic>
        <p:nvPicPr>
          <p:cNvPr id="7" name="Picture 6">
            <a:extLst>
              <a:ext uri="{FF2B5EF4-FFF2-40B4-BE49-F238E27FC236}">
                <a16:creationId xmlns:a16="http://schemas.microsoft.com/office/drawing/2014/main" id="{87D52F59-05EB-476A-8AA7-C4C0D5FE2D01}"/>
              </a:ext>
            </a:extLst>
          </p:cNvPr>
          <p:cNvPicPr>
            <a:picLocks noChangeAspect="1"/>
          </p:cNvPicPr>
          <p:nvPr/>
        </p:nvPicPr>
        <p:blipFill>
          <a:blip r:embed="rId4"/>
          <a:stretch>
            <a:fillRect/>
          </a:stretch>
        </p:blipFill>
        <p:spPr>
          <a:xfrm>
            <a:off x="1502158" y="5457358"/>
            <a:ext cx="11084288" cy="1855692"/>
          </a:xfrm>
          <a:prstGeom prst="rect">
            <a:avLst/>
          </a:prstGeom>
        </p:spPr>
      </p:pic>
      <p:sp>
        <p:nvSpPr>
          <p:cNvPr id="5" name="Slide Number Placeholder 4">
            <a:extLst>
              <a:ext uri="{FF2B5EF4-FFF2-40B4-BE49-F238E27FC236}">
                <a16:creationId xmlns:a16="http://schemas.microsoft.com/office/drawing/2014/main" id="{EBC4F750-8704-459D-BEC5-41F94FECCABE}"/>
              </a:ext>
            </a:extLst>
          </p:cNvPr>
          <p:cNvSpPr>
            <a:spLocks noGrp="1"/>
          </p:cNvSpPr>
          <p:nvPr>
            <p:ph type="sldNum" sz="quarter" idx="12"/>
          </p:nvPr>
        </p:nvSpPr>
        <p:spPr/>
        <p:txBody>
          <a:bodyPr/>
          <a:lstStyle/>
          <a:p>
            <a:fld id="{0FF54DE5-C571-48E8-A5BC-B369434E2F44}" type="slidenum">
              <a:rPr lang="en-IN" smtClean="0"/>
              <a:pPr/>
              <a:t>41</a:t>
            </a:fld>
            <a:endParaRPr lang="en-IN"/>
          </a:p>
        </p:txBody>
      </p:sp>
    </p:spTree>
    <p:extLst>
      <p:ext uri="{BB962C8B-B14F-4D97-AF65-F5344CB8AC3E}">
        <p14:creationId xmlns:p14="http://schemas.microsoft.com/office/powerpoint/2010/main" val="236178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DC44-4091-4122-9135-80BDCECEC456}"/>
              </a:ext>
            </a:extLst>
          </p:cNvPr>
          <p:cNvSpPr>
            <a:spLocks noGrp="1"/>
          </p:cNvSpPr>
          <p:nvPr>
            <p:ph type="title"/>
          </p:nvPr>
        </p:nvSpPr>
        <p:spPr/>
        <p:txBody>
          <a:bodyPr/>
          <a:lstStyle/>
          <a:p>
            <a:r>
              <a:rPr lang="en-IN" dirty="0"/>
              <a:t>L.C. Infra Projects Pvt Ltd- 2019 (28) G.S.T.L. 3 (Kar)</a:t>
            </a:r>
          </a:p>
        </p:txBody>
      </p:sp>
      <p:sp>
        <p:nvSpPr>
          <p:cNvPr id="3" name="Content Placeholder 2">
            <a:extLst>
              <a:ext uri="{FF2B5EF4-FFF2-40B4-BE49-F238E27FC236}">
                <a16:creationId xmlns:a16="http://schemas.microsoft.com/office/drawing/2014/main" id="{03ECC294-A34E-4252-9DFD-546D9CA27B98}"/>
              </a:ext>
            </a:extLst>
          </p:cNvPr>
          <p:cNvSpPr>
            <a:spLocks noGrp="1"/>
          </p:cNvSpPr>
          <p:nvPr>
            <p:ph idx="1"/>
          </p:nvPr>
        </p:nvSpPr>
        <p:spPr/>
        <p:txBody>
          <a:bodyPr>
            <a:normAutofit/>
          </a:bodyPr>
          <a:lstStyle/>
          <a:p>
            <a:r>
              <a:rPr lang="en-IN" dirty="0"/>
              <a:t>Interest recovery under GST - Show Cause Notice, requirement of – Attachment of Bank Account - Natural justice - Statutory provision of recovery of interest without notice is applicable only in case of self-assessment and not in case of determination by authorities - Issuance of SCN is sine qua non to proceed with recovery of interest payable under Section 50 of Central Goods and Services Tax Act, 2017 – </a:t>
            </a:r>
          </a:p>
          <a:p>
            <a:r>
              <a:rPr lang="en-IN" dirty="0"/>
              <a:t>Thus, determination of interest without Show Cause Notice and also attaching Bank account for its recovery again without issuing any notice, is violative of principles of natural justice - Impugned communications set aside being perverse and illegal - Sections 73 and 75 of Central Goods and Services Tax Act, 2017 - Article 226 of Constitution of India. [paras 5, 6, 7]</a:t>
            </a:r>
          </a:p>
        </p:txBody>
      </p:sp>
      <p:sp>
        <p:nvSpPr>
          <p:cNvPr id="4" name="Footer Placeholder 3">
            <a:extLst>
              <a:ext uri="{FF2B5EF4-FFF2-40B4-BE49-F238E27FC236}">
                <a16:creationId xmlns:a16="http://schemas.microsoft.com/office/drawing/2014/main" id="{A919645C-D0AC-492D-A0E3-86BF2743769F}"/>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F15924E0-E253-4C00-BCF2-484E83158053}"/>
              </a:ext>
            </a:extLst>
          </p:cNvPr>
          <p:cNvSpPr>
            <a:spLocks noGrp="1"/>
          </p:cNvSpPr>
          <p:nvPr>
            <p:ph type="sldNum" sz="quarter" idx="12"/>
          </p:nvPr>
        </p:nvSpPr>
        <p:spPr/>
        <p:txBody>
          <a:bodyPr/>
          <a:lstStyle/>
          <a:p>
            <a:fld id="{0FF54DE5-C571-48E8-A5BC-B369434E2F44}" type="slidenum">
              <a:rPr lang="en-IN" smtClean="0"/>
              <a:pPr/>
              <a:t>42</a:t>
            </a:fld>
            <a:endParaRPr lang="en-IN"/>
          </a:p>
        </p:txBody>
      </p:sp>
    </p:spTree>
    <p:extLst>
      <p:ext uri="{BB962C8B-B14F-4D97-AF65-F5344CB8AC3E}">
        <p14:creationId xmlns:p14="http://schemas.microsoft.com/office/powerpoint/2010/main" val="286970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7857-8D49-BF91-C967-7923E8F46E1C}"/>
              </a:ext>
            </a:extLst>
          </p:cNvPr>
          <p:cNvSpPr>
            <a:spLocks noGrp="1"/>
          </p:cNvSpPr>
          <p:nvPr>
            <p:ph type="title"/>
          </p:nvPr>
        </p:nvSpPr>
        <p:spPr/>
        <p:txBody>
          <a:bodyPr/>
          <a:lstStyle/>
          <a:p>
            <a:r>
              <a:rPr lang="en-IN" dirty="0"/>
              <a:t>AUDIT U/S 65</a:t>
            </a:r>
          </a:p>
        </p:txBody>
      </p:sp>
      <p:sp>
        <p:nvSpPr>
          <p:cNvPr id="3" name="Text Placeholder 2">
            <a:extLst>
              <a:ext uri="{FF2B5EF4-FFF2-40B4-BE49-F238E27FC236}">
                <a16:creationId xmlns:a16="http://schemas.microsoft.com/office/drawing/2014/main" id="{238B878F-FAB6-C411-E465-9034F1E09C7D}"/>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63CF3305-CBE8-31F6-C466-796E11CB593E}"/>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6896BF21-120B-412C-59E9-1440AF61458E}"/>
              </a:ext>
            </a:extLst>
          </p:cNvPr>
          <p:cNvSpPr>
            <a:spLocks noGrp="1"/>
          </p:cNvSpPr>
          <p:nvPr>
            <p:ph type="sldNum" sz="quarter" idx="12"/>
          </p:nvPr>
        </p:nvSpPr>
        <p:spPr/>
        <p:txBody>
          <a:bodyPr/>
          <a:lstStyle/>
          <a:p>
            <a:fld id="{0FF54DE5-C571-48E8-A5BC-B369434E2F44}" type="slidenum">
              <a:rPr lang="en-IN" smtClean="0"/>
              <a:t>43</a:t>
            </a:fld>
            <a:endParaRPr lang="en-IN"/>
          </a:p>
        </p:txBody>
      </p:sp>
    </p:spTree>
    <p:extLst>
      <p:ext uri="{BB962C8B-B14F-4D97-AF65-F5344CB8AC3E}">
        <p14:creationId xmlns:p14="http://schemas.microsoft.com/office/powerpoint/2010/main" val="173389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49AC-0AAD-4673-B3E7-1587B7810A4A}"/>
              </a:ext>
            </a:extLst>
          </p:cNvPr>
          <p:cNvSpPr>
            <a:spLocks noGrp="1"/>
          </p:cNvSpPr>
          <p:nvPr>
            <p:ph type="title"/>
          </p:nvPr>
        </p:nvSpPr>
        <p:spPr/>
        <p:txBody>
          <a:bodyPr/>
          <a:lstStyle/>
          <a:p>
            <a:r>
              <a:rPr lang="en-IN" dirty="0"/>
              <a:t>Some Generally said Sentences</a:t>
            </a:r>
          </a:p>
        </p:txBody>
      </p:sp>
      <p:sp>
        <p:nvSpPr>
          <p:cNvPr id="3" name="Content Placeholder 2">
            <a:extLst>
              <a:ext uri="{FF2B5EF4-FFF2-40B4-BE49-F238E27FC236}">
                <a16:creationId xmlns:a16="http://schemas.microsoft.com/office/drawing/2014/main" id="{9D87B3D1-2956-4000-BB2F-3D3059ECD4BA}"/>
              </a:ext>
            </a:extLst>
          </p:cNvPr>
          <p:cNvSpPr>
            <a:spLocks noGrp="1"/>
          </p:cNvSpPr>
          <p:nvPr>
            <p:ph idx="1"/>
          </p:nvPr>
        </p:nvSpPr>
        <p:spPr/>
        <p:txBody>
          <a:bodyPr/>
          <a:lstStyle/>
          <a:p>
            <a:r>
              <a:rPr lang="en-IN" dirty="0"/>
              <a:t>I have been issued a notice by department for GST Audit. But my audit has already been done by my CA?</a:t>
            </a:r>
          </a:p>
          <a:p>
            <a:r>
              <a:rPr lang="en-IN" dirty="0"/>
              <a:t>What did I do because of which I have received notice for audit as other company has not received it?</a:t>
            </a:r>
          </a:p>
          <a:p>
            <a:r>
              <a:rPr lang="en-IN" dirty="0"/>
              <a:t>Once my audit is done, now no one will come to my premises?</a:t>
            </a:r>
          </a:p>
          <a:p>
            <a:r>
              <a:rPr lang="en-IN" dirty="0"/>
              <a:t>They are raising audit objection and saying that they will attach my bank account?</a:t>
            </a:r>
          </a:p>
          <a:p>
            <a:r>
              <a:rPr lang="en-IN" dirty="0"/>
              <a:t>My GST Audit was done in 19-20. I have received notice for 20-21 also. Department is harassing me?</a:t>
            </a:r>
          </a:p>
          <a:p>
            <a:r>
              <a:rPr lang="en-IN" dirty="0"/>
              <a:t>Can I manage to get my name removed from list of audit?</a:t>
            </a:r>
          </a:p>
          <a:p>
            <a:pPr marL="0" indent="0">
              <a:buNone/>
            </a:pPr>
            <a:endParaRPr lang="en-IN" dirty="0"/>
          </a:p>
          <a:p>
            <a:pPr marL="0" indent="0">
              <a:buNone/>
            </a:pPr>
            <a:endParaRPr lang="en-IN" dirty="0"/>
          </a:p>
        </p:txBody>
      </p:sp>
      <p:sp>
        <p:nvSpPr>
          <p:cNvPr id="4" name="Footer Placeholder 3">
            <a:extLst>
              <a:ext uri="{FF2B5EF4-FFF2-40B4-BE49-F238E27FC236}">
                <a16:creationId xmlns:a16="http://schemas.microsoft.com/office/drawing/2014/main" id="{35A50725-6BD0-44AF-BE83-988E9A748CB0}"/>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9E0A490B-8582-4201-8D86-811FC71C0684}"/>
              </a:ext>
            </a:extLst>
          </p:cNvPr>
          <p:cNvSpPr>
            <a:spLocks noGrp="1"/>
          </p:cNvSpPr>
          <p:nvPr>
            <p:ph type="sldNum" sz="quarter" idx="12"/>
          </p:nvPr>
        </p:nvSpPr>
        <p:spPr/>
        <p:txBody>
          <a:bodyPr/>
          <a:lstStyle/>
          <a:p>
            <a:fld id="{0FF54DE5-C571-48E8-A5BC-B369434E2F44}" type="slidenum">
              <a:rPr lang="en-IN" smtClean="0"/>
              <a:t>44</a:t>
            </a:fld>
            <a:endParaRPr lang="en-IN"/>
          </a:p>
        </p:txBody>
      </p:sp>
    </p:spTree>
    <p:extLst>
      <p:ext uri="{BB962C8B-B14F-4D97-AF65-F5344CB8AC3E}">
        <p14:creationId xmlns:p14="http://schemas.microsoft.com/office/powerpoint/2010/main" val="248010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F987-5E70-4B82-9805-3EA1F16740BC}"/>
              </a:ext>
            </a:extLst>
          </p:cNvPr>
          <p:cNvSpPr>
            <a:spLocks noGrp="1"/>
          </p:cNvSpPr>
          <p:nvPr>
            <p:ph type="title"/>
          </p:nvPr>
        </p:nvSpPr>
        <p:spPr/>
        <p:txBody>
          <a:bodyPr/>
          <a:lstStyle/>
          <a:p>
            <a:r>
              <a:rPr lang="en-IN" dirty="0"/>
              <a:t>FAQs</a:t>
            </a:r>
          </a:p>
        </p:txBody>
      </p:sp>
      <p:sp>
        <p:nvSpPr>
          <p:cNvPr id="3" name="Content Placeholder 2">
            <a:extLst>
              <a:ext uri="{FF2B5EF4-FFF2-40B4-BE49-F238E27FC236}">
                <a16:creationId xmlns:a16="http://schemas.microsoft.com/office/drawing/2014/main" id="{CDA010D8-AFC5-4A6C-990B-10AF36DC639B}"/>
              </a:ext>
            </a:extLst>
          </p:cNvPr>
          <p:cNvSpPr>
            <a:spLocks noGrp="1"/>
          </p:cNvSpPr>
          <p:nvPr>
            <p:ph idx="1"/>
          </p:nvPr>
        </p:nvSpPr>
        <p:spPr>
          <a:xfrm>
            <a:off x="1325880" y="1920240"/>
            <a:ext cx="11978640" cy="6145531"/>
          </a:xfrm>
        </p:spPr>
        <p:txBody>
          <a:bodyPr>
            <a:normAutofit/>
          </a:bodyPr>
          <a:lstStyle/>
          <a:p>
            <a:r>
              <a:rPr lang="en-IN" dirty="0"/>
              <a:t>If Scrutiny of Return has taken place, can audit  be done?</a:t>
            </a:r>
          </a:p>
          <a:p>
            <a:r>
              <a:rPr lang="en-IN" dirty="0"/>
              <a:t>If search has happened can audit be done?</a:t>
            </a:r>
          </a:p>
          <a:p>
            <a:r>
              <a:rPr lang="en-IN" dirty="0"/>
              <a:t>Can additional time be sought to submit information?</a:t>
            </a:r>
          </a:p>
          <a:p>
            <a:r>
              <a:rPr lang="en-IN" dirty="0"/>
              <a:t>It is necessary to give copy of books of account in pen drive/cd/ over email?</a:t>
            </a:r>
          </a:p>
          <a:p>
            <a:r>
              <a:rPr lang="en-IN" dirty="0"/>
              <a:t>Physical Verification of Stock can be done by the Audit Team?</a:t>
            </a:r>
          </a:p>
          <a:p>
            <a:r>
              <a:rPr lang="en-IN" dirty="0"/>
              <a:t>Is it necessary to pay tax at the time of audit?</a:t>
            </a:r>
          </a:p>
          <a:p>
            <a:r>
              <a:rPr lang="en-IN" dirty="0"/>
              <a:t>Should one contest every para?</a:t>
            </a:r>
          </a:p>
          <a:p>
            <a:pPr lvl="1"/>
            <a:r>
              <a:rPr lang="en-IN" dirty="0"/>
              <a:t>It is trade off- We have to prove to client, officer has to prove to senior.</a:t>
            </a:r>
          </a:p>
          <a:p>
            <a:pPr lvl="1"/>
            <a:r>
              <a:rPr lang="en-IN" dirty="0"/>
              <a:t>Ideal: No para</a:t>
            </a:r>
          </a:p>
          <a:p>
            <a:pPr lvl="1"/>
            <a:r>
              <a:rPr lang="en-IN" dirty="0"/>
              <a:t>Worst: All paras</a:t>
            </a:r>
          </a:p>
          <a:p>
            <a:pPr lvl="1"/>
            <a:r>
              <a:rPr lang="en-IN" dirty="0"/>
              <a:t>Practical: 5 small para are better than 1 big para</a:t>
            </a:r>
          </a:p>
          <a:p>
            <a:pPr marL="0" indent="0">
              <a:buNone/>
            </a:pPr>
            <a:endParaRPr lang="en-IN" dirty="0"/>
          </a:p>
          <a:p>
            <a:endParaRPr lang="en-IN" dirty="0"/>
          </a:p>
        </p:txBody>
      </p:sp>
      <p:sp>
        <p:nvSpPr>
          <p:cNvPr id="4" name="Footer Placeholder 3">
            <a:extLst>
              <a:ext uri="{FF2B5EF4-FFF2-40B4-BE49-F238E27FC236}">
                <a16:creationId xmlns:a16="http://schemas.microsoft.com/office/drawing/2014/main" id="{7CB86637-C49B-4FF8-A71F-B220C4909B62}"/>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C7D7FCC3-59CA-42DF-B550-A2AD29FC9E14}"/>
              </a:ext>
            </a:extLst>
          </p:cNvPr>
          <p:cNvSpPr>
            <a:spLocks noGrp="1"/>
          </p:cNvSpPr>
          <p:nvPr>
            <p:ph type="sldNum" sz="quarter" idx="12"/>
          </p:nvPr>
        </p:nvSpPr>
        <p:spPr/>
        <p:txBody>
          <a:bodyPr/>
          <a:lstStyle/>
          <a:p>
            <a:fld id="{0FF54DE5-C571-48E8-A5BC-B369434E2F44}" type="slidenum">
              <a:rPr lang="en-IN" smtClean="0"/>
              <a:t>45</a:t>
            </a:fld>
            <a:endParaRPr lang="en-IN"/>
          </a:p>
        </p:txBody>
      </p:sp>
    </p:spTree>
    <p:extLst>
      <p:ext uri="{BB962C8B-B14F-4D97-AF65-F5344CB8AC3E}">
        <p14:creationId xmlns:p14="http://schemas.microsoft.com/office/powerpoint/2010/main" val="327929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9BF9-E4D2-470E-AD91-4F62223CAA78}"/>
              </a:ext>
            </a:extLst>
          </p:cNvPr>
          <p:cNvSpPr>
            <a:spLocks noGrp="1"/>
          </p:cNvSpPr>
          <p:nvPr>
            <p:ph type="title"/>
          </p:nvPr>
        </p:nvSpPr>
        <p:spPr/>
        <p:txBody>
          <a:bodyPr/>
          <a:lstStyle/>
          <a:p>
            <a:r>
              <a:rPr lang="en-IN" dirty="0"/>
              <a:t>Audit: Section 2(13)</a:t>
            </a:r>
          </a:p>
        </p:txBody>
      </p:sp>
      <p:sp>
        <p:nvSpPr>
          <p:cNvPr id="3" name="Content Placeholder 2">
            <a:extLst>
              <a:ext uri="{FF2B5EF4-FFF2-40B4-BE49-F238E27FC236}">
                <a16:creationId xmlns:a16="http://schemas.microsoft.com/office/drawing/2014/main" id="{AB6EE17D-CA75-4337-AA92-E1BA1E5ADB71}"/>
              </a:ext>
            </a:extLst>
          </p:cNvPr>
          <p:cNvSpPr>
            <a:spLocks noGrp="1"/>
          </p:cNvSpPr>
          <p:nvPr>
            <p:ph idx="1"/>
          </p:nvPr>
        </p:nvSpPr>
        <p:spPr/>
        <p:txBody>
          <a:bodyPr>
            <a:normAutofit/>
          </a:bodyPr>
          <a:lstStyle/>
          <a:p>
            <a:r>
              <a:rPr lang="en-IN" dirty="0"/>
              <a:t>“audit” means the examination of</a:t>
            </a:r>
          </a:p>
          <a:p>
            <a:pPr lvl="1"/>
            <a:r>
              <a:rPr lang="en-IN" dirty="0"/>
              <a:t>records,</a:t>
            </a:r>
          </a:p>
          <a:p>
            <a:pPr lvl="1"/>
            <a:r>
              <a:rPr lang="en-IN" dirty="0"/>
              <a:t> returns and</a:t>
            </a:r>
          </a:p>
          <a:p>
            <a:pPr lvl="1"/>
            <a:r>
              <a:rPr lang="en-IN" dirty="0"/>
              <a:t> other documents </a:t>
            </a:r>
          </a:p>
          <a:p>
            <a:r>
              <a:rPr lang="en-IN" dirty="0"/>
              <a:t>maintained or furnished by the registered person </a:t>
            </a:r>
          </a:p>
          <a:p>
            <a:pPr lvl="1"/>
            <a:r>
              <a:rPr lang="en-IN" dirty="0"/>
              <a:t>under this Act or the rules made thereunder or</a:t>
            </a:r>
          </a:p>
          <a:p>
            <a:pPr lvl="1"/>
            <a:r>
              <a:rPr lang="en-IN" dirty="0"/>
              <a:t> under any other law for the time being in force</a:t>
            </a:r>
          </a:p>
          <a:p>
            <a:r>
              <a:rPr lang="en-IN" dirty="0"/>
              <a:t>to verify the</a:t>
            </a:r>
          </a:p>
          <a:p>
            <a:pPr lvl="1"/>
            <a:r>
              <a:rPr lang="en-IN" dirty="0"/>
              <a:t> correctness of turnover declared, </a:t>
            </a:r>
          </a:p>
          <a:p>
            <a:pPr lvl="1"/>
            <a:r>
              <a:rPr lang="en-IN" dirty="0"/>
              <a:t>taxes paid,</a:t>
            </a:r>
          </a:p>
          <a:p>
            <a:pPr lvl="1"/>
            <a:r>
              <a:rPr lang="en-IN" dirty="0"/>
              <a:t> refund claimed and input tax credit availed, and </a:t>
            </a:r>
          </a:p>
          <a:p>
            <a:pPr lvl="1"/>
            <a:r>
              <a:rPr lang="en-IN" dirty="0"/>
              <a:t>to assess his compliance with the provisions of this Act or the rules made thereunder;</a:t>
            </a:r>
          </a:p>
          <a:p>
            <a:endParaRPr lang="en-IN" dirty="0"/>
          </a:p>
          <a:p>
            <a:endParaRPr lang="en-IN" dirty="0"/>
          </a:p>
        </p:txBody>
      </p:sp>
      <p:sp>
        <p:nvSpPr>
          <p:cNvPr id="4" name="Footer Placeholder 3">
            <a:extLst>
              <a:ext uri="{FF2B5EF4-FFF2-40B4-BE49-F238E27FC236}">
                <a16:creationId xmlns:a16="http://schemas.microsoft.com/office/drawing/2014/main" id="{F9FE6A57-2F9A-4A4F-9169-7FA62B9F701A}"/>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8102EA1F-54B3-44B9-B699-82A6769C2B65}"/>
              </a:ext>
            </a:extLst>
          </p:cNvPr>
          <p:cNvSpPr>
            <a:spLocks noGrp="1"/>
          </p:cNvSpPr>
          <p:nvPr>
            <p:ph type="sldNum" sz="quarter" idx="12"/>
          </p:nvPr>
        </p:nvSpPr>
        <p:spPr/>
        <p:txBody>
          <a:bodyPr/>
          <a:lstStyle/>
          <a:p>
            <a:fld id="{0FF54DE5-C571-48E8-A5BC-B369434E2F44}" type="slidenum">
              <a:rPr lang="en-IN" smtClean="0"/>
              <a:pPr/>
              <a:t>46</a:t>
            </a:fld>
            <a:endParaRPr lang="en-IN"/>
          </a:p>
        </p:txBody>
      </p:sp>
    </p:spTree>
    <p:extLst>
      <p:ext uri="{BB962C8B-B14F-4D97-AF65-F5344CB8AC3E}">
        <p14:creationId xmlns:p14="http://schemas.microsoft.com/office/powerpoint/2010/main" val="326443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1197A-85D7-CE7A-B964-09CB4E25F729}"/>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0C84B5DF-7E23-0C78-8EEA-7589DA86FC0F}"/>
              </a:ext>
            </a:extLst>
          </p:cNvPr>
          <p:cNvSpPr txBox="1"/>
          <p:nvPr/>
        </p:nvSpPr>
        <p:spPr>
          <a:xfrm>
            <a:off x="541021" y="286355"/>
            <a:ext cx="269168" cy="578707"/>
          </a:xfrm>
          <a:prstGeom prst="rect">
            <a:avLst/>
          </a:prstGeom>
          <a:solidFill>
            <a:srgbClr val="157267"/>
          </a:solidFill>
        </p:spPr>
        <p:txBody>
          <a:bodyPr vert="horz" wrap="square" lIns="0" tIns="9015" rIns="0" bIns="0" rtlCol="0">
            <a:spAutoFit/>
          </a:bodyPr>
          <a:lstStyle/>
          <a:p>
            <a:pPr>
              <a:spcBef>
                <a:spcPts val="71"/>
              </a:spcBef>
            </a:pPr>
            <a:r>
              <a:rPr sz="1825" u="heavy" spc="-25" dirty="0">
                <a:solidFill>
                  <a:srgbClr val="EFF6F7"/>
                </a:solidFill>
                <a:uFill>
                  <a:solidFill>
                    <a:srgbClr val="EFF6F7"/>
                  </a:solidFill>
                </a:uFill>
                <a:latin typeface="Arial Black" panose="020B0A04020102020204" pitchFamily="34" charset="0"/>
                <a:cs typeface="Arial"/>
              </a:rPr>
              <a:t>04</a:t>
            </a:r>
            <a:endParaRPr sz="1825">
              <a:latin typeface="Arial Black" panose="020B0A04020102020204" pitchFamily="34" charset="0"/>
              <a:cs typeface="Arial"/>
            </a:endParaRPr>
          </a:p>
        </p:txBody>
      </p:sp>
      <p:sp>
        <p:nvSpPr>
          <p:cNvPr id="6" name="object 6">
            <a:extLst>
              <a:ext uri="{FF2B5EF4-FFF2-40B4-BE49-F238E27FC236}">
                <a16:creationId xmlns:a16="http://schemas.microsoft.com/office/drawing/2014/main" id="{31197378-8B18-8F8A-C59A-4A8350765FD2}"/>
              </a:ext>
            </a:extLst>
          </p:cNvPr>
          <p:cNvSpPr/>
          <p:nvPr/>
        </p:nvSpPr>
        <p:spPr>
          <a:xfrm>
            <a:off x="0" y="10732"/>
            <a:ext cx="14630400" cy="1098659"/>
          </a:xfrm>
          <a:custGeom>
            <a:avLst/>
            <a:gdLst/>
            <a:ahLst/>
            <a:cxnLst/>
            <a:rect l="l" t="t" r="r" b="b"/>
            <a:pathLst>
              <a:path w="5898515" h="374015">
                <a:moveTo>
                  <a:pt x="5898520" y="373960"/>
                </a:moveTo>
                <a:lnTo>
                  <a:pt x="0" y="373960"/>
                </a:lnTo>
                <a:lnTo>
                  <a:pt x="0" y="0"/>
                </a:lnTo>
                <a:lnTo>
                  <a:pt x="5898520" y="0"/>
                </a:lnTo>
                <a:lnTo>
                  <a:pt x="5898520" y="373960"/>
                </a:lnTo>
                <a:close/>
              </a:path>
            </a:pathLst>
          </a:custGeom>
          <a:solidFill>
            <a:schemeClr val="accent1">
              <a:lumMod val="75000"/>
            </a:schemeClr>
          </a:solidFill>
        </p:spPr>
        <p:txBody>
          <a:bodyPr wrap="square" lIns="0" tIns="0" rIns="0" bIns="0" rtlCol="0"/>
          <a:lstStyle/>
          <a:p>
            <a:endParaRPr sz="2028">
              <a:latin typeface="Arial Black" panose="020B0A04020102020204" pitchFamily="34" charset="0"/>
            </a:endParaRPr>
          </a:p>
        </p:txBody>
      </p:sp>
      <p:sp>
        <p:nvSpPr>
          <p:cNvPr id="9" name="object 9">
            <a:extLst>
              <a:ext uri="{FF2B5EF4-FFF2-40B4-BE49-F238E27FC236}">
                <a16:creationId xmlns:a16="http://schemas.microsoft.com/office/drawing/2014/main" id="{E9EEBDC5-CAF4-C78D-CFEB-80C8F825D0BD}"/>
              </a:ext>
            </a:extLst>
          </p:cNvPr>
          <p:cNvSpPr txBox="1"/>
          <p:nvPr/>
        </p:nvSpPr>
        <p:spPr>
          <a:xfrm>
            <a:off x="378861" y="188056"/>
            <a:ext cx="12909278" cy="456073"/>
          </a:xfrm>
          <a:prstGeom prst="rect">
            <a:avLst/>
          </a:prstGeom>
        </p:spPr>
        <p:txBody>
          <a:bodyPr vert="horz" wrap="square" lIns="0" tIns="12879" rIns="0" bIns="0" rtlCol="0">
            <a:spAutoFit/>
          </a:bodyPr>
          <a:lstStyle/>
          <a:p>
            <a:pPr marL="12879">
              <a:spcBef>
                <a:spcPts val="101"/>
              </a:spcBef>
            </a:pPr>
            <a:r>
              <a:rPr lang="en-US" sz="2839" b="1" spc="-61" dirty="0">
                <a:solidFill>
                  <a:srgbClr val="EDF7F7"/>
                </a:solidFill>
                <a:latin typeface="Arial Black" panose="020B0A04020102020204" pitchFamily="34" charset="0"/>
                <a:cs typeface="Arial"/>
              </a:rPr>
              <a:t>Legal Framework of Audit u/s 65 </a:t>
            </a:r>
            <a:endParaRPr sz="1065" dirty="0">
              <a:latin typeface="Arial Black" panose="020B0A04020102020204" pitchFamily="34" charset="0"/>
              <a:cs typeface="Arial"/>
            </a:endParaRPr>
          </a:p>
        </p:txBody>
      </p:sp>
      <p:sp>
        <p:nvSpPr>
          <p:cNvPr id="27" name="object 27">
            <a:extLst>
              <a:ext uri="{FF2B5EF4-FFF2-40B4-BE49-F238E27FC236}">
                <a16:creationId xmlns:a16="http://schemas.microsoft.com/office/drawing/2014/main" id="{9D21A236-6839-9C81-9C3E-9E4DAC7B3DB0}"/>
              </a:ext>
            </a:extLst>
          </p:cNvPr>
          <p:cNvSpPr txBox="1"/>
          <p:nvPr/>
        </p:nvSpPr>
        <p:spPr>
          <a:xfrm>
            <a:off x="378861" y="1286715"/>
            <a:ext cx="12963652" cy="1641382"/>
          </a:xfrm>
          <a:prstGeom prst="rect">
            <a:avLst/>
          </a:prstGeom>
        </p:spPr>
        <p:txBody>
          <a:bodyPr vert="horz" wrap="square" lIns="0" tIns="12879" rIns="0" bIns="0" rtlCol="0">
            <a:spAutoFit/>
          </a:bodyPr>
          <a:lstStyle/>
          <a:p>
            <a:pPr marL="12234" marR="5152">
              <a:lnSpc>
                <a:spcPct val="115700"/>
              </a:lnSpc>
              <a:spcBef>
                <a:spcPts val="101"/>
              </a:spcBef>
              <a:buClr>
                <a:srgbClr val="130F16"/>
              </a:buClr>
              <a:buSzPct val="80769"/>
              <a:tabLst>
                <a:tab pos="230534" algn="l"/>
              </a:tabLst>
            </a:pPr>
            <a:endParaRPr lang="en-IN" sz="1623" dirty="0">
              <a:solidFill>
                <a:srgbClr val="38383F"/>
              </a:solidFill>
              <a:latin typeface="Arial Black" panose="020B0A04020102020204" pitchFamily="34" charset="0"/>
              <a:cs typeface="Arial"/>
            </a:endParaRPr>
          </a:p>
          <a:p>
            <a:pPr marL="12234" marR="5152">
              <a:lnSpc>
                <a:spcPct val="115700"/>
              </a:lnSpc>
              <a:spcBef>
                <a:spcPts val="101"/>
              </a:spcBef>
              <a:buClr>
                <a:srgbClr val="130F16"/>
              </a:buClr>
              <a:buSzPct val="80769"/>
              <a:tabLst>
                <a:tab pos="230534" algn="l"/>
              </a:tabLst>
            </a:pPr>
            <a:endParaRPr lang="en-IN" sz="1420" spc="-10" dirty="0">
              <a:solidFill>
                <a:srgbClr val="38383F"/>
              </a:solidFill>
              <a:latin typeface="Arial Black" panose="020B0A04020102020204" pitchFamily="34" charset="0"/>
              <a:cs typeface="Arial"/>
            </a:endParaRPr>
          </a:p>
          <a:p>
            <a:pPr marL="227315" marR="5152" indent="-215080">
              <a:lnSpc>
                <a:spcPct val="115700"/>
              </a:lnSpc>
              <a:spcBef>
                <a:spcPts val="101"/>
              </a:spcBef>
              <a:buClr>
                <a:srgbClr val="130F16"/>
              </a:buClr>
              <a:buSzPct val="80769"/>
              <a:buChar char="►"/>
              <a:tabLst>
                <a:tab pos="230534" algn="l"/>
              </a:tabLst>
            </a:pPr>
            <a:endParaRPr lang="en-IN" sz="1420" spc="-10" dirty="0">
              <a:solidFill>
                <a:srgbClr val="38383F"/>
              </a:solidFill>
              <a:latin typeface="Arial Black" panose="020B0A04020102020204" pitchFamily="34" charset="0"/>
              <a:cs typeface="Arial"/>
            </a:endParaRPr>
          </a:p>
          <a:p>
            <a:pPr marL="227315" marR="5152" indent="-215080">
              <a:lnSpc>
                <a:spcPct val="115700"/>
              </a:lnSpc>
              <a:spcBef>
                <a:spcPts val="101"/>
              </a:spcBef>
              <a:buClr>
                <a:srgbClr val="130F16"/>
              </a:buClr>
              <a:buSzPct val="80769"/>
              <a:buChar char="►"/>
              <a:tabLst>
                <a:tab pos="230534" algn="l"/>
              </a:tabLst>
            </a:pPr>
            <a:endParaRPr lang="en-IN" sz="1420" spc="-10" dirty="0">
              <a:solidFill>
                <a:srgbClr val="38383F"/>
              </a:solidFill>
              <a:latin typeface="Arial Black" panose="020B0A04020102020204" pitchFamily="34" charset="0"/>
              <a:cs typeface="Arial"/>
            </a:endParaRPr>
          </a:p>
          <a:p>
            <a:pPr marL="227315" marR="5152" indent="-215080">
              <a:lnSpc>
                <a:spcPct val="115700"/>
              </a:lnSpc>
              <a:spcBef>
                <a:spcPts val="101"/>
              </a:spcBef>
              <a:buClr>
                <a:srgbClr val="130F16"/>
              </a:buClr>
              <a:buSzPct val="80769"/>
              <a:buChar char="►"/>
              <a:tabLst>
                <a:tab pos="230534" algn="l"/>
              </a:tabLst>
            </a:pPr>
            <a:endParaRPr lang="en-IN" sz="1420" spc="-10" dirty="0">
              <a:solidFill>
                <a:srgbClr val="38383F"/>
              </a:solidFill>
              <a:latin typeface="Arial Black" panose="020B0A04020102020204" pitchFamily="34" charset="0"/>
              <a:cs typeface="Arial"/>
            </a:endParaRPr>
          </a:p>
          <a:p>
            <a:pPr marL="227315" marR="5152" indent="-215080">
              <a:lnSpc>
                <a:spcPct val="115700"/>
              </a:lnSpc>
              <a:spcBef>
                <a:spcPts val="101"/>
              </a:spcBef>
              <a:buClr>
                <a:srgbClr val="130F16"/>
              </a:buClr>
              <a:buSzPct val="80769"/>
              <a:buChar char="►"/>
              <a:tabLst>
                <a:tab pos="230534" algn="l"/>
              </a:tabLst>
            </a:pPr>
            <a:endParaRPr sz="1420" dirty="0">
              <a:latin typeface="Arial Black" panose="020B0A04020102020204" pitchFamily="34" charset="0"/>
              <a:cs typeface="Arial"/>
            </a:endParaRPr>
          </a:p>
        </p:txBody>
      </p:sp>
      <p:graphicFrame>
        <p:nvGraphicFramePr>
          <p:cNvPr id="16" name="Diagram 15">
            <a:extLst>
              <a:ext uri="{FF2B5EF4-FFF2-40B4-BE49-F238E27FC236}">
                <a16:creationId xmlns:a16="http://schemas.microsoft.com/office/drawing/2014/main" id="{591B766B-3234-C58E-89F3-62266365B12F}"/>
              </a:ext>
            </a:extLst>
          </p:cNvPr>
          <p:cNvGraphicFramePr/>
          <p:nvPr/>
        </p:nvGraphicFramePr>
        <p:xfrm>
          <a:off x="810189" y="1866003"/>
          <a:ext cx="13218632" cy="6077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05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8C5BE-9BA2-F3DF-19D3-A07F31B00E66}"/>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9DC5D6DB-CD72-4572-FB0B-ECF25DA51A22}"/>
              </a:ext>
            </a:extLst>
          </p:cNvPr>
          <p:cNvSpPr txBox="1"/>
          <p:nvPr/>
        </p:nvSpPr>
        <p:spPr>
          <a:xfrm>
            <a:off x="541021" y="286355"/>
            <a:ext cx="269168" cy="578707"/>
          </a:xfrm>
          <a:prstGeom prst="rect">
            <a:avLst/>
          </a:prstGeom>
          <a:solidFill>
            <a:srgbClr val="157267"/>
          </a:solidFill>
        </p:spPr>
        <p:txBody>
          <a:bodyPr vert="horz" wrap="square" lIns="0" tIns="9015" rIns="0" bIns="0" rtlCol="0">
            <a:spAutoFit/>
          </a:bodyPr>
          <a:lstStyle/>
          <a:p>
            <a:pPr>
              <a:spcBef>
                <a:spcPts val="71"/>
              </a:spcBef>
            </a:pPr>
            <a:r>
              <a:rPr sz="1825" u="heavy" spc="-25" dirty="0">
                <a:solidFill>
                  <a:srgbClr val="EFF6F7"/>
                </a:solidFill>
                <a:uFill>
                  <a:solidFill>
                    <a:srgbClr val="EFF6F7"/>
                  </a:solidFill>
                </a:uFill>
                <a:latin typeface="Arial Black" panose="020B0A04020102020204" pitchFamily="34" charset="0"/>
                <a:cs typeface="Arial"/>
              </a:rPr>
              <a:t>04</a:t>
            </a:r>
            <a:endParaRPr sz="1825">
              <a:latin typeface="Arial Black" panose="020B0A04020102020204" pitchFamily="34" charset="0"/>
              <a:cs typeface="Arial"/>
            </a:endParaRPr>
          </a:p>
        </p:txBody>
      </p:sp>
      <p:sp>
        <p:nvSpPr>
          <p:cNvPr id="6" name="object 6">
            <a:extLst>
              <a:ext uri="{FF2B5EF4-FFF2-40B4-BE49-F238E27FC236}">
                <a16:creationId xmlns:a16="http://schemas.microsoft.com/office/drawing/2014/main" id="{AC180877-81BD-BB9D-344C-1BED290CED1E}"/>
              </a:ext>
            </a:extLst>
          </p:cNvPr>
          <p:cNvSpPr/>
          <p:nvPr/>
        </p:nvSpPr>
        <p:spPr>
          <a:xfrm>
            <a:off x="0" y="-7261"/>
            <a:ext cx="14630400" cy="1098659"/>
          </a:xfrm>
          <a:custGeom>
            <a:avLst/>
            <a:gdLst/>
            <a:ahLst/>
            <a:cxnLst/>
            <a:rect l="l" t="t" r="r" b="b"/>
            <a:pathLst>
              <a:path w="5898515" h="374015">
                <a:moveTo>
                  <a:pt x="5898520" y="373960"/>
                </a:moveTo>
                <a:lnTo>
                  <a:pt x="0" y="373960"/>
                </a:lnTo>
                <a:lnTo>
                  <a:pt x="0" y="0"/>
                </a:lnTo>
                <a:lnTo>
                  <a:pt x="5898520" y="0"/>
                </a:lnTo>
                <a:lnTo>
                  <a:pt x="5898520" y="373960"/>
                </a:lnTo>
                <a:close/>
              </a:path>
            </a:pathLst>
          </a:custGeom>
          <a:solidFill>
            <a:schemeClr val="accent1">
              <a:lumMod val="75000"/>
            </a:schemeClr>
          </a:solidFill>
        </p:spPr>
        <p:txBody>
          <a:bodyPr wrap="square" lIns="0" tIns="0" rIns="0" bIns="0" rtlCol="0"/>
          <a:lstStyle/>
          <a:p>
            <a:endParaRPr sz="2028">
              <a:latin typeface="Arial Black" panose="020B0A04020102020204" pitchFamily="34" charset="0"/>
            </a:endParaRPr>
          </a:p>
        </p:txBody>
      </p:sp>
      <p:sp>
        <p:nvSpPr>
          <p:cNvPr id="9" name="object 9">
            <a:extLst>
              <a:ext uri="{FF2B5EF4-FFF2-40B4-BE49-F238E27FC236}">
                <a16:creationId xmlns:a16="http://schemas.microsoft.com/office/drawing/2014/main" id="{877621C6-FF7D-DA23-3AD5-7E94C13B849B}"/>
              </a:ext>
            </a:extLst>
          </p:cNvPr>
          <p:cNvSpPr txBox="1"/>
          <p:nvPr/>
        </p:nvSpPr>
        <p:spPr>
          <a:xfrm>
            <a:off x="378861" y="188056"/>
            <a:ext cx="12909278" cy="456073"/>
          </a:xfrm>
          <a:prstGeom prst="rect">
            <a:avLst/>
          </a:prstGeom>
        </p:spPr>
        <p:txBody>
          <a:bodyPr vert="horz" wrap="square" lIns="0" tIns="12879" rIns="0" bIns="0" rtlCol="0">
            <a:spAutoFit/>
          </a:bodyPr>
          <a:lstStyle/>
          <a:p>
            <a:pPr marL="12879">
              <a:spcBef>
                <a:spcPts val="101"/>
              </a:spcBef>
            </a:pPr>
            <a:r>
              <a:rPr lang="en-US" sz="2839" b="1" spc="-61" dirty="0">
                <a:solidFill>
                  <a:srgbClr val="EDF7F7"/>
                </a:solidFill>
                <a:latin typeface="Arial Black" panose="020B0A04020102020204" pitchFamily="34" charset="0"/>
                <a:cs typeface="Arial"/>
              </a:rPr>
              <a:t>Documents and Information </a:t>
            </a:r>
          </a:p>
        </p:txBody>
      </p:sp>
      <p:sp>
        <p:nvSpPr>
          <p:cNvPr id="8" name="TextBox 7">
            <a:extLst>
              <a:ext uri="{FF2B5EF4-FFF2-40B4-BE49-F238E27FC236}">
                <a16:creationId xmlns:a16="http://schemas.microsoft.com/office/drawing/2014/main" id="{464108DD-0F4B-7C5A-1173-E3B6D003CB28}"/>
              </a:ext>
            </a:extLst>
          </p:cNvPr>
          <p:cNvSpPr txBox="1"/>
          <p:nvPr/>
        </p:nvSpPr>
        <p:spPr>
          <a:xfrm>
            <a:off x="318219" y="1567776"/>
            <a:ext cx="13993962" cy="6742387"/>
          </a:xfrm>
          <a:prstGeom prst="rect">
            <a:avLst/>
          </a:prstGeom>
          <a:noFill/>
        </p:spPr>
        <p:txBody>
          <a:bodyPr wrap="square">
            <a:spAutoFit/>
          </a:bodyPr>
          <a:lstStyle/>
          <a:p>
            <a:r>
              <a:rPr lang="en-US" sz="1825" b="1" dirty="0"/>
              <a:t>Information sought during department Audit</a:t>
            </a:r>
            <a:endParaRPr lang="en-US" sz="1825" dirty="0"/>
          </a:p>
          <a:p>
            <a:pPr marL="289779" indent="-289779">
              <a:lnSpc>
                <a:spcPct val="150000"/>
              </a:lnSpc>
              <a:buFont typeface="Arial" panose="020B0604020202020204" pitchFamily="34" charset="0"/>
              <a:buChar char="•"/>
            </a:pPr>
            <a:r>
              <a:rPr lang="en-US" sz="1825" dirty="0"/>
              <a:t>Annual report and Director‘s report (if any) </a:t>
            </a:r>
          </a:p>
          <a:p>
            <a:pPr marL="289779" indent="-289779">
              <a:lnSpc>
                <a:spcPct val="150000"/>
              </a:lnSpc>
              <a:buFont typeface="Arial" panose="020B0604020202020204" pitchFamily="34" charset="0"/>
              <a:buChar char="•"/>
            </a:pPr>
            <a:r>
              <a:rPr lang="en-US" sz="1825" dirty="0"/>
              <a:t>Profit &amp; Loss A/C  and Balance Sheet</a:t>
            </a:r>
          </a:p>
          <a:p>
            <a:pPr marL="289779" indent="-289779">
              <a:lnSpc>
                <a:spcPct val="150000"/>
              </a:lnSpc>
              <a:buFont typeface="Arial" panose="020B0604020202020204" pitchFamily="34" charset="0"/>
              <a:buChar char="•"/>
            </a:pPr>
            <a:r>
              <a:rPr lang="en-US" sz="1825" dirty="0"/>
              <a:t>Notes to accounts </a:t>
            </a:r>
          </a:p>
          <a:p>
            <a:pPr marL="289779" indent="-289779">
              <a:lnSpc>
                <a:spcPct val="150000"/>
              </a:lnSpc>
              <a:buFont typeface="Arial" panose="020B0604020202020204" pitchFamily="34" charset="0"/>
              <a:buChar char="•"/>
            </a:pPr>
            <a:r>
              <a:rPr lang="en-US" sz="1825" b="1" dirty="0"/>
              <a:t>Trial Balance</a:t>
            </a:r>
            <a:endParaRPr lang="en-US" sz="1825" b="1" dirty="0">
              <a:solidFill>
                <a:schemeClr val="accent1">
                  <a:lumMod val="75000"/>
                </a:schemeClr>
              </a:solidFill>
            </a:endParaRPr>
          </a:p>
          <a:p>
            <a:pPr marL="289779" indent="-289779">
              <a:lnSpc>
                <a:spcPct val="150000"/>
              </a:lnSpc>
              <a:buFont typeface="Arial" panose="020B0604020202020204" pitchFamily="34" charset="0"/>
              <a:buChar char="•"/>
            </a:pPr>
            <a:r>
              <a:rPr lang="en-US" sz="1825" dirty="0"/>
              <a:t>Tax Audit Report</a:t>
            </a:r>
          </a:p>
          <a:p>
            <a:pPr marL="289779" indent="-289779">
              <a:lnSpc>
                <a:spcPct val="150000"/>
              </a:lnSpc>
              <a:buFont typeface="Arial" panose="020B0604020202020204" pitchFamily="34" charset="0"/>
              <a:buChar char="•"/>
            </a:pPr>
            <a:r>
              <a:rPr lang="en-US" sz="1825" dirty="0"/>
              <a:t>Statement of Income Tax and TDS</a:t>
            </a:r>
          </a:p>
          <a:p>
            <a:pPr marL="289779" indent="-289779">
              <a:lnSpc>
                <a:spcPct val="150000"/>
              </a:lnSpc>
              <a:buFont typeface="Arial" panose="020B0604020202020204" pitchFamily="34" charset="0"/>
              <a:buChar char="•"/>
            </a:pPr>
            <a:r>
              <a:rPr lang="en-US" sz="1825" dirty="0"/>
              <a:t>List of HSN /SAC of the goods /or services in respect of the business</a:t>
            </a:r>
          </a:p>
          <a:p>
            <a:pPr marL="289779" indent="-289779">
              <a:lnSpc>
                <a:spcPct val="150000"/>
              </a:lnSpc>
              <a:buFont typeface="Arial" panose="020B0604020202020204" pitchFamily="34" charset="0"/>
              <a:buChar char="•"/>
            </a:pPr>
            <a:r>
              <a:rPr lang="en-US" sz="1825" dirty="0"/>
              <a:t>Reconciliation statement in respect of Form GSTR 9, GSTR-1 AND GSTR 3B </a:t>
            </a:r>
          </a:p>
          <a:p>
            <a:pPr marL="289779" indent="-289779">
              <a:lnSpc>
                <a:spcPct val="150000"/>
              </a:lnSpc>
              <a:buFont typeface="Arial" panose="020B0604020202020204" pitchFamily="34" charset="0"/>
              <a:buChar char="•"/>
            </a:pPr>
            <a:r>
              <a:rPr lang="en-US" sz="1825" dirty="0"/>
              <a:t>Suppliers list with GSTIN (where applicable) </a:t>
            </a:r>
          </a:p>
          <a:p>
            <a:pPr marL="289779" indent="-289779">
              <a:lnSpc>
                <a:spcPct val="150000"/>
              </a:lnSpc>
              <a:buFont typeface="Arial" panose="020B0604020202020204" pitchFamily="34" charset="0"/>
              <a:buChar char="•"/>
            </a:pPr>
            <a:r>
              <a:rPr lang="en-US" sz="1825" dirty="0"/>
              <a:t>Ledger accounts of the suppliers </a:t>
            </a:r>
          </a:p>
          <a:p>
            <a:pPr marL="289779" indent="-289779">
              <a:lnSpc>
                <a:spcPct val="150000"/>
              </a:lnSpc>
              <a:buFont typeface="Arial" panose="020B0604020202020204" pitchFamily="34" charset="0"/>
              <a:buChar char="•"/>
            </a:pPr>
            <a:r>
              <a:rPr lang="en-US" sz="1825" dirty="0"/>
              <a:t>Statement of sales party wise and POS wise</a:t>
            </a:r>
          </a:p>
          <a:p>
            <a:pPr marL="289779" indent="-289779">
              <a:lnSpc>
                <a:spcPct val="150000"/>
              </a:lnSpc>
              <a:buFont typeface="Arial" panose="020B0604020202020204" pitchFamily="34" charset="0"/>
              <a:buChar char="•"/>
            </a:pPr>
            <a:r>
              <a:rPr lang="en-US" sz="1825" dirty="0"/>
              <a:t>Supply for which tax paid in RCM. </a:t>
            </a:r>
          </a:p>
          <a:p>
            <a:pPr marL="289779" indent="-289779">
              <a:lnSpc>
                <a:spcPct val="150000"/>
              </a:lnSpc>
              <a:buFont typeface="Arial" panose="020B0604020202020204" pitchFamily="34" charset="0"/>
              <a:buChar char="•"/>
            </a:pPr>
            <a:r>
              <a:rPr lang="en-US" sz="1825" dirty="0"/>
              <a:t>Bank Statement for the period under audit </a:t>
            </a:r>
          </a:p>
          <a:p>
            <a:pPr marL="289779" indent="-289779">
              <a:lnSpc>
                <a:spcPct val="150000"/>
              </a:lnSpc>
              <a:buFont typeface="Arial" panose="020B0604020202020204" pitchFamily="34" charset="0"/>
              <a:buChar char="•"/>
            </a:pPr>
            <a:r>
              <a:rPr lang="en-US" sz="1825" dirty="0"/>
              <a:t>Stock register </a:t>
            </a:r>
          </a:p>
          <a:p>
            <a:pPr marL="289779" indent="-289779">
              <a:lnSpc>
                <a:spcPct val="150000"/>
              </a:lnSpc>
              <a:buFont typeface="Arial" panose="020B0604020202020204" pitchFamily="34" charset="0"/>
              <a:buChar char="•"/>
            </a:pPr>
            <a:r>
              <a:rPr lang="en-US" sz="1825" dirty="0"/>
              <a:t>Other documents and records as applicable as provided in section 35 of the Act</a:t>
            </a:r>
          </a:p>
        </p:txBody>
      </p:sp>
      <p:sp>
        <p:nvSpPr>
          <p:cNvPr id="10" name="Rectangle: Rounded Corners 9">
            <a:extLst>
              <a:ext uri="{FF2B5EF4-FFF2-40B4-BE49-F238E27FC236}">
                <a16:creationId xmlns:a16="http://schemas.microsoft.com/office/drawing/2014/main" id="{616CD7D6-1C34-10DF-6F30-149407B1930B}"/>
              </a:ext>
            </a:extLst>
          </p:cNvPr>
          <p:cNvSpPr/>
          <p:nvPr/>
        </p:nvSpPr>
        <p:spPr>
          <a:xfrm>
            <a:off x="9048085" y="2510194"/>
            <a:ext cx="5100034" cy="2859110"/>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25" dirty="0"/>
          </a:p>
          <a:p>
            <a:pPr algn="just"/>
            <a:r>
              <a:rPr lang="en-IN" sz="1825" b="1" dirty="0">
                <a:solidFill>
                  <a:schemeClr val="tx1"/>
                </a:solidFill>
              </a:rPr>
              <a:t>As per Audit definition, The examination need not be limited to the records maintained under GST Act only, the tax authorities may examine the records beyond the GST to verify the correctness of the Tax paid or ITC availed. </a:t>
            </a:r>
          </a:p>
          <a:p>
            <a:pPr algn="ctr"/>
            <a:endParaRPr lang="en-IN" sz="1825" dirty="0"/>
          </a:p>
        </p:txBody>
      </p:sp>
    </p:spTree>
    <p:extLst>
      <p:ext uri="{BB962C8B-B14F-4D97-AF65-F5344CB8AC3E}">
        <p14:creationId xmlns:p14="http://schemas.microsoft.com/office/powerpoint/2010/main" val="170894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838A5-6CEA-E134-8EE0-BBACEB1FCDDC}"/>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F00A6322-509A-462A-BC43-93DF0DE56EC3}"/>
              </a:ext>
            </a:extLst>
          </p:cNvPr>
          <p:cNvSpPr txBox="1"/>
          <p:nvPr/>
        </p:nvSpPr>
        <p:spPr>
          <a:xfrm>
            <a:off x="541021" y="286355"/>
            <a:ext cx="269168" cy="578707"/>
          </a:xfrm>
          <a:prstGeom prst="rect">
            <a:avLst/>
          </a:prstGeom>
          <a:solidFill>
            <a:srgbClr val="157267"/>
          </a:solidFill>
        </p:spPr>
        <p:txBody>
          <a:bodyPr vert="horz" wrap="square" lIns="0" tIns="9015" rIns="0" bIns="0" rtlCol="0">
            <a:spAutoFit/>
          </a:bodyPr>
          <a:lstStyle/>
          <a:p>
            <a:pPr>
              <a:spcBef>
                <a:spcPts val="71"/>
              </a:spcBef>
            </a:pPr>
            <a:r>
              <a:rPr sz="1825" u="heavy" spc="-25" dirty="0">
                <a:solidFill>
                  <a:srgbClr val="EFF6F7"/>
                </a:solidFill>
                <a:uFill>
                  <a:solidFill>
                    <a:srgbClr val="EFF6F7"/>
                  </a:solidFill>
                </a:uFill>
                <a:latin typeface="Arial Black" panose="020B0A04020102020204" pitchFamily="34" charset="0"/>
                <a:cs typeface="Arial"/>
              </a:rPr>
              <a:t>04</a:t>
            </a:r>
            <a:endParaRPr sz="1825">
              <a:latin typeface="Arial Black" panose="020B0A04020102020204" pitchFamily="34" charset="0"/>
              <a:cs typeface="Arial"/>
            </a:endParaRPr>
          </a:p>
        </p:txBody>
      </p:sp>
      <p:sp>
        <p:nvSpPr>
          <p:cNvPr id="6" name="object 6">
            <a:extLst>
              <a:ext uri="{FF2B5EF4-FFF2-40B4-BE49-F238E27FC236}">
                <a16:creationId xmlns:a16="http://schemas.microsoft.com/office/drawing/2014/main" id="{7777F32C-83A9-D28C-1DAC-C5A43AF72D5C}"/>
              </a:ext>
            </a:extLst>
          </p:cNvPr>
          <p:cNvSpPr/>
          <p:nvPr/>
        </p:nvSpPr>
        <p:spPr>
          <a:xfrm>
            <a:off x="0" y="-7261"/>
            <a:ext cx="14630400" cy="1098659"/>
          </a:xfrm>
          <a:custGeom>
            <a:avLst/>
            <a:gdLst/>
            <a:ahLst/>
            <a:cxnLst/>
            <a:rect l="l" t="t" r="r" b="b"/>
            <a:pathLst>
              <a:path w="5898515" h="374015">
                <a:moveTo>
                  <a:pt x="5898520" y="373960"/>
                </a:moveTo>
                <a:lnTo>
                  <a:pt x="0" y="373960"/>
                </a:lnTo>
                <a:lnTo>
                  <a:pt x="0" y="0"/>
                </a:lnTo>
                <a:lnTo>
                  <a:pt x="5898520" y="0"/>
                </a:lnTo>
                <a:lnTo>
                  <a:pt x="5898520" y="373960"/>
                </a:lnTo>
                <a:close/>
              </a:path>
            </a:pathLst>
          </a:custGeom>
          <a:solidFill>
            <a:schemeClr val="accent1">
              <a:lumMod val="75000"/>
            </a:schemeClr>
          </a:solidFill>
        </p:spPr>
        <p:txBody>
          <a:bodyPr wrap="square" lIns="0" tIns="0" rIns="0" bIns="0" rtlCol="0"/>
          <a:lstStyle/>
          <a:p>
            <a:endParaRPr sz="2028">
              <a:latin typeface="Arial Black" panose="020B0A04020102020204" pitchFamily="34" charset="0"/>
            </a:endParaRPr>
          </a:p>
        </p:txBody>
      </p:sp>
      <p:sp>
        <p:nvSpPr>
          <p:cNvPr id="9" name="object 9">
            <a:extLst>
              <a:ext uri="{FF2B5EF4-FFF2-40B4-BE49-F238E27FC236}">
                <a16:creationId xmlns:a16="http://schemas.microsoft.com/office/drawing/2014/main" id="{E9238418-80D1-8761-1087-E190B55FE2B8}"/>
              </a:ext>
            </a:extLst>
          </p:cNvPr>
          <p:cNvSpPr txBox="1"/>
          <p:nvPr/>
        </p:nvSpPr>
        <p:spPr>
          <a:xfrm>
            <a:off x="378861" y="188056"/>
            <a:ext cx="12909278" cy="456073"/>
          </a:xfrm>
          <a:prstGeom prst="rect">
            <a:avLst/>
          </a:prstGeom>
        </p:spPr>
        <p:txBody>
          <a:bodyPr vert="horz" wrap="square" lIns="0" tIns="12879" rIns="0" bIns="0" rtlCol="0">
            <a:spAutoFit/>
          </a:bodyPr>
          <a:lstStyle/>
          <a:p>
            <a:pPr marL="12879">
              <a:spcBef>
                <a:spcPts val="101"/>
              </a:spcBef>
            </a:pPr>
            <a:r>
              <a:rPr lang="en-US" sz="2839" b="1" spc="-61" dirty="0">
                <a:solidFill>
                  <a:srgbClr val="EDF7F7"/>
                </a:solidFill>
                <a:latin typeface="Arial Black" panose="020B0A04020102020204" pitchFamily="34" charset="0"/>
                <a:cs typeface="Arial"/>
              </a:rPr>
              <a:t>Access to Business Premises – Section 71 </a:t>
            </a:r>
          </a:p>
        </p:txBody>
      </p:sp>
      <p:sp>
        <p:nvSpPr>
          <p:cNvPr id="8" name="TextBox 7">
            <a:extLst>
              <a:ext uri="{FF2B5EF4-FFF2-40B4-BE49-F238E27FC236}">
                <a16:creationId xmlns:a16="http://schemas.microsoft.com/office/drawing/2014/main" id="{1AB7560C-2E84-F8F3-C51D-84B21F99EF6F}"/>
              </a:ext>
            </a:extLst>
          </p:cNvPr>
          <p:cNvSpPr txBox="1"/>
          <p:nvPr/>
        </p:nvSpPr>
        <p:spPr>
          <a:xfrm>
            <a:off x="300777" y="1796603"/>
            <a:ext cx="9641713" cy="6074469"/>
          </a:xfrm>
          <a:prstGeom prst="rect">
            <a:avLst/>
          </a:prstGeom>
          <a:noFill/>
        </p:spPr>
        <p:txBody>
          <a:bodyPr wrap="square">
            <a:spAutoFit/>
          </a:bodyPr>
          <a:lstStyle/>
          <a:p>
            <a:pPr marL="289779" indent="-289779">
              <a:buFont typeface="Arial" panose="020B0604020202020204" pitchFamily="34" charset="0"/>
              <a:buChar char="•"/>
            </a:pPr>
            <a:r>
              <a:rPr lang="en-US" sz="1825" b="1" dirty="0"/>
              <a:t>Section 71</a:t>
            </a:r>
            <a:r>
              <a:rPr lang="en-US" sz="1825" dirty="0"/>
              <a:t> empowering the authorised officer </a:t>
            </a:r>
            <a:r>
              <a:rPr lang="en-US" sz="1825" u="sng" dirty="0"/>
              <a:t>(Not below Joint Commissioner)</a:t>
            </a:r>
            <a:r>
              <a:rPr lang="en-US" sz="1825" dirty="0"/>
              <a:t> to access any place of business for the purpose of inspection of books of account, documents, etc.</a:t>
            </a:r>
          </a:p>
          <a:p>
            <a:pPr marL="289779" indent="-289779">
              <a:buFont typeface="Arial" panose="020B0604020202020204" pitchFamily="34" charset="0"/>
              <a:buChar char="•"/>
            </a:pPr>
            <a:endParaRPr lang="en-US" sz="1825" dirty="0"/>
          </a:p>
          <a:p>
            <a:pPr marL="289779" indent="-289779">
              <a:buFont typeface="Arial" panose="020B0604020202020204" pitchFamily="34" charset="0"/>
              <a:buChar char="•"/>
            </a:pPr>
            <a:r>
              <a:rPr lang="en-US" sz="1825" dirty="0"/>
              <a:t>Documents that can be accessed:</a:t>
            </a:r>
          </a:p>
          <a:p>
            <a:pPr marL="869337" lvl="1" indent="-405691">
              <a:buAutoNum type="romanLcParenBoth"/>
            </a:pPr>
            <a:r>
              <a:rPr lang="en-US" sz="1825" dirty="0"/>
              <a:t>Records required to be maintained under GST Act </a:t>
            </a:r>
          </a:p>
          <a:p>
            <a:pPr lvl="1"/>
            <a:r>
              <a:rPr lang="en-US" sz="1825" dirty="0"/>
              <a:t>(ii) Trial balance or its equivalent </a:t>
            </a:r>
            <a:r>
              <a:rPr lang="en-US" sz="1825" dirty="0">
                <a:solidFill>
                  <a:srgbClr val="FF0000"/>
                </a:solidFill>
              </a:rPr>
              <a:t>(though not mandatory to be maintained under any Act.) </a:t>
            </a:r>
          </a:p>
          <a:p>
            <a:pPr lvl="1"/>
            <a:r>
              <a:rPr lang="en-US" sz="1825" dirty="0"/>
              <a:t>(iii) Audited Financial Statements </a:t>
            </a:r>
          </a:p>
          <a:p>
            <a:pPr lvl="1"/>
            <a:r>
              <a:rPr lang="en-US" sz="1825" dirty="0"/>
              <a:t>(iv) Cost Audit Report u/s 148 of the Companies Act, 2013 (18 of 2013)</a:t>
            </a:r>
          </a:p>
          <a:p>
            <a:pPr lvl="1"/>
            <a:r>
              <a:rPr lang="en-US" sz="1825" dirty="0"/>
              <a:t>(v) IT Audit Report</a:t>
            </a:r>
          </a:p>
          <a:p>
            <a:pPr lvl="1"/>
            <a:r>
              <a:rPr lang="en-US" sz="1825" dirty="0"/>
              <a:t>(vi) Other relevant record</a:t>
            </a:r>
          </a:p>
          <a:p>
            <a:pPr lvl="1"/>
            <a:endParaRPr lang="en-US" sz="1825" dirty="0"/>
          </a:p>
          <a:p>
            <a:pPr marL="289779" indent="-289779">
              <a:buFont typeface="Arial" panose="020B0604020202020204" pitchFamily="34" charset="0"/>
              <a:buChar char="•"/>
            </a:pPr>
            <a:r>
              <a:rPr lang="en-US" sz="1825" b="1" u="sng" dirty="0"/>
              <a:t>Statutory obligation on auditee </a:t>
            </a:r>
            <a:r>
              <a:rPr lang="en-US" sz="1825" dirty="0"/>
              <a:t>to make available the records on demand by the officer. </a:t>
            </a:r>
          </a:p>
          <a:p>
            <a:pPr marL="289779" indent="-289779">
              <a:buFont typeface="Arial" panose="020B0604020202020204" pitchFamily="34" charset="0"/>
              <a:buChar char="•"/>
            </a:pPr>
            <a:endParaRPr lang="en-US" sz="1825" dirty="0"/>
          </a:p>
          <a:p>
            <a:pPr marL="289779" indent="-289779">
              <a:buFont typeface="Arial" panose="020B0604020202020204" pitchFamily="34" charset="0"/>
              <a:buChar char="•"/>
            </a:pPr>
            <a:endParaRPr lang="en-US" sz="1825" dirty="0"/>
          </a:p>
          <a:p>
            <a:r>
              <a:rPr lang="en-US" sz="1825" b="1" dirty="0">
                <a:highlight>
                  <a:srgbClr val="FFFF00"/>
                </a:highlight>
              </a:rPr>
              <a:t>A.C.L. Education Centre (P.) Ltd. vs. Union of India [2014] 42 taxmann.com 344 (Allahabad)/[2014] 33 STR 609 (Allahabad)/[2014] 43 GST 687 (Allahabad)/[2014] 73 VST 236 (Allahabad)[19-12-2013] </a:t>
            </a:r>
            <a:r>
              <a:rPr lang="en-US" sz="1825" b="1" dirty="0">
                <a:solidFill>
                  <a:srgbClr val="FF0000"/>
                </a:solidFill>
                <a:highlight>
                  <a:srgbClr val="FFFF00"/>
                </a:highlight>
              </a:rPr>
              <a:t>(In favour of Revenue</a:t>
            </a:r>
            <a:r>
              <a:rPr lang="en-US" sz="1825" b="1" dirty="0">
                <a:highlight>
                  <a:srgbClr val="FFFF00"/>
                </a:highlight>
              </a:rPr>
              <a:t>)</a:t>
            </a:r>
            <a:endParaRPr lang="en-US" sz="1825" dirty="0">
              <a:highlight>
                <a:srgbClr val="FFFF00"/>
              </a:highlight>
            </a:endParaRPr>
          </a:p>
          <a:p>
            <a:endParaRPr lang="en-US" sz="1825" dirty="0"/>
          </a:p>
          <a:p>
            <a:r>
              <a:rPr lang="en-US" sz="1825" b="1" dirty="0">
                <a:highlight>
                  <a:srgbClr val="FFFF00"/>
                </a:highlight>
              </a:rPr>
              <a:t>Service Tax</a:t>
            </a:r>
            <a:r>
              <a:rPr lang="en-US" sz="1825" dirty="0">
                <a:highlight>
                  <a:srgbClr val="FFFF00"/>
                </a:highlight>
              </a:rPr>
              <a:t>: Rule 5A(2) mandating every </a:t>
            </a:r>
            <a:r>
              <a:rPr lang="en-US" sz="1825" dirty="0" err="1">
                <a:highlight>
                  <a:srgbClr val="FFFF00"/>
                </a:highlight>
              </a:rPr>
              <a:t>assessee</a:t>
            </a:r>
            <a:r>
              <a:rPr lang="en-US" sz="1825" dirty="0">
                <a:highlight>
                  <a:srgbClr val="FFFF00"/>
                </a:highlight>
              </a:rPr>
              <a:t> to make available requisite documents/reports to authorised officer or audit party is not ultra vires section 72A or section 94 of Finance Act, 1994 and is valid</a:t>
            </a:r>
          </a:p>
        </p:txBody>
      </p:sp>
      <p:pic>
        <p:nvPicPr>
          <p:cNvPr id="3" name="Picture 2">
            <a:extLst>
              <a:ext uri="{FF2B5EF4-FFF2-40B4-BE49-F238E27FC236}">
                <a16:creationId xmlns:a16="http://schemas.microsoft.com/office/drawing/2014/main" id="{BDC5BDE8-82F1-E476-EA56-89AA7B6846A9}"/>
              </a:ext>
            </a:extLst>
          </p:cNvPr>
          <p:cNvPicPr>
            <a:picLocks noChangeAspect="1"/>
          </p:cNvPicPr>
          <p:nvPr/>
        </p:nvPicPr>
        <p:blipFill>
          <a:blip r:embed="rId2"/>
          <a:stretch>
            <a:fillRect/>
          </a:stretch>
        </p:blipFill>
        <p:spPr>
          <a:xfrm>
            <a:off x="9942490" y="1873877"/>
            <a:ext cx="4245597" cy="3670991"/>
          </a:xfrm>
          <a:prstGeom prst="rect">
            <a:avLst/>
          </a:prstGeom>
        </p:spPr>
      </p:pic>
    </p:spTree>
    <p:extLst>
      <p:ext uri="{BB962C8B-B14F-4D97-AF65-F5344CB8AC3E}">
        <p14:creationId xmlns:p14="http://schemas.microsoft.com/office/powerpoint/2010/main" val="23899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4298EF-C200-4E08-A08E-C401B66D71A9}"/>
              </a:ext>
            </a:extLst>
          </p:cNvPr>
          <p:cNvSpPr>
            <a:spLocks noGrp="1"/>
          </p:cNvSpPr>
          <p:nvPr>
            <p:ph type="title"/>
          </p:nvPr>
        </p:nvSpPr>
        <p:spPr>
          <a:xfrm>
            <a:off x="1325880" y="517357"/>
            <a:ext cx="4016142" cy="988693"/>
          </a:xfrm>
        </p:spPr>
        <p:txBody>
          <a:bodyPr>
            <a:normAutofit fontScale="90000"/>
          </a:bodyPr>
          <a:lstStyle/>
          <a:p>
            <a:r>
              <a:rPr lang="en-IN" dirty="0"/>
              <a:t>What Can I Offer?				</a:t>
            </a:r>
          </a:p>
        </p:txBody>
      </p:sp>
      <p:sp>
        <p:nvSpPr>
          <p:cNvPr id="7" name="Text Placeholder 6">
            <a:extLst>
              <a:ext uri="{FF2B5EF4-FFF2-40B4-BE49-F238E27FC236}">
                <a16:creationId xmlns:a16="http://schemas.microsoft.com/office/drawing/2014/main" id="{E65E6A1B-81E5-7442-13D3-FAE494DD5011}"/>
              </a:ext>
            </a:extLst>
          </p:cNvPr>
          <p:cNvSpPr>
            <a:spLocks noGrp="1"/>
          </p:cNvSpPr>
          <p:nvPr>
            <p:ph type="body" idx="1"/>
          </p:nvPr>
        </p:nvSpPr>
        <p:spPr/>
        <p:txBody>
          <a:bodyPr/>
          <a:lstStyle/>
          <a:p>
            <a:endParaRPr lang="en-IN" dirty="0"/>
          </a:p>
        </p:txBody>
      </p:sp>
      <p:sp>
        <p:nvSpPr>
          <p:cNvPr id="8" name="Content Placeholder 7">
            <a:extLst>
              <a:ext uri="{FF2B5EF4-FFF2-40B4-BE49-F238E27FC236}">
                <a16:creationId xmlns:a16="http://schemas.microsoft.com/office/drawing/2014/main" id="{4D27E5C1-4368-452D-A62B-5DE84455EF62}"/>
              </a:ext>
            </a:extLst>
          </p:cNvPr>
          <p:cNvSpPr>
            <a:spLocks noGrp="1"/>
          </p:cNvSpPr>
          <p:nvPr>
            <p:ph sz="half" idx="2"/>
          </p:nvPr>
        </p:nvSpPr>
        <p:spPr/>
        <p:txBody>
          <a:bodyPr/>
          <a:lstStyle/>
          <a:p>
            <a:endParaRPr lang="en-IN"/>
          </a:p>
        </p:txBody>
      </p:sp>
      <p:sp>
        <p:nvSpPr>
          <p:cNvPr id="9" name="Text Placeholder 8">
            <a:extLst>
              <a:ext uri="{FF2B5EF4-FFF2-40B4-BE49-F238E27FC236}">
                <a16:creationId xmlns:a16="http://schemas.microsoft.com/office/drawing/2014/main" id="{A660485A-3531-2F09-3BF2-CF0068D2C4B1}"/>
              </a:ext>
            </a:extLst>
          </p:cNvPr>
          <p:cNvSpPr>
            <a:spLocks noGrp="1"/>
          </p:cNvSpPr>
          <p:nvPr>
            <p:ph type="body" sz="quarter" idx="3"/>
          </p:nvPr>
        </p:nvSpPr>
        <p:spPr/>
        <p:txBody>
          <a:bodyPr/>
          <a:lstStyle/>
          <a:p>
            <a:endParaRPr lang="en-IN"/>
          </a:p>
        </p:txBody>
      </p:sp>
      <p:sp>
        <p:nvSpPr>
          <p:cNvPr id="10" name="Content Placeholder 9">
            <a:extLst>
              <a:ext uri="{FF2B5EF4-FFF2-40B4-BE49-F238E27FC236}">
                <a16:creationId xmlns:a16="http://schemas.microsoft.com/office/drawing/2014/main" id="{9BF31282-6DA5-19E2-43A3-78191CDBB35E}"/>
              </a:ext>
            </a:extLst>
          </p:cNvPr>
          <p:cNvSpPr>
            <a:spLocks noGrp="1"/>
          </p:cNvSpPr>
          <p:nvPr>
            <p:ph sz="quarter" idx="4"/>
          </p:nvPr>
        </p:nvSpPr>
        <p:spPr/>
        <p:txBody>
          <a:bodyPr/>
          <a:lstStyle/>
          <a:p>
            <a:endParaRPr lang="en-IN" dirty="0"/>
          </a:p>
        </p:txBody>
      </p:sp>
      <p:sp>
        <p:nvSpPr>
          <p:cNvPr id="4" name="Footer Placeholder 3">
            <a:extLst>
              <a:ext uri="{FF2B5EF4-FFF2-40B4-BE49-F238E27FC236}">
                <a16:creationId xmlns:a16="http://schemas.microsoft.com/office/drawing/2014/main" id="{53457A3A-44F8-97EC-3192-3536953E4FF1}"/>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1A47DCEE-76D3-B652-B07A-A335AA85C65D}"/>
              </a:ext>
            </a:extLst>
          </p:cNvPr>
          <p:cNvSpPr>
            <a:spLocks noGrp="1"/>
          </p:cNvSpPr>
          <p:nvPr>
            <p:ph type="sldNum" sz="quarter" idx="12"/>
          </p:nvPr>
        </p:nvSpPr>
        <p:spPr/>
        <p:txBody>
          <a:bodyPr/>
          <a:lstStyle/>
          <a:p>
            <a:fld id="{0FF54DE5-C571-48E8-A5BC-B369434E2F44}" type="slidenum">
              <a:rPr lang="en-IN" smtClean="0"/>
              <a:t>5</a:t>
            </a:fld>
            <a:endParaRPr lang="en-IN"/>
          </a:p>
        </p:txBody>
      </p:sp>
      <p:pic>
        <p:nvPicPr>
          <p:cNvPr id="2050" name="Picture 2" descr="Shreeji Masala Gujrati Instant Tea ...">
            <a:extLst>
              <a:ext uri="{FF2B5EF4-FFF2-40B4-BE49-F238E27FC236}">
                <a16:creationId xmlns:a16="http://schemas.microsoft.com/office/drawing/2014/main" id="{AE057617-EA8C-09FA-B67C-FC8E42944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222" y="2572680"/>
            <a:ext cx="3292283" cy="34310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make perfect Masala Chai - Caramel Tinted Life">
            <a:extLst>
              <a:ext uri="{FF2B5EF4-FFF2-40B4-BE49-F238E27FC236}">
                <a16:creationId xmlns:a16="http://schemas.microsoft.com/office/drawing/2014/main" id="{0C8C071E-9C03-51C8-6601-8828C0A32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774" y="2107763"/>
            <a:ext cx="4005721" cy="481988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5">
            <a:extLst>
              <a:ext uri="{FF2B5EF4-FFF2-40B4-BE49-F238E27FC236}">
                <a16:creationId xmlns:a16="http://schemas.microsoft.com/office/drawing/2014/main" id="{B209719C-C9FA-38C8-00F7-885F9E63E1B1}"/>
              </a:ext>
            </a:extLst>
          </p:cNvPr>
          <p:cNvSpPr txBox="1">
            <a:spLocks/>
          </p:cNvSpPr>
          <p:nvPr/>
        </p:nvSpPr>
        <p:spPr>
          <a:xfrm>
            <a:off x="5342022" y="627738"/>
            <a:ext cx="9609220" cy="742420"/>
          </a:xfrm>
          <a:prstGeom prst="rect">
            <a:avLst/>
          </a:prstGeom>
        </p:spPr>
        <p:txBody>
          <a:bodyPr vert="horz" lIns="0" tIns="45720" rIns="0" bIns="45720" rtlCol="0" anchor="b">
            <a:normAutofit/>
          </a:bodyPr>
          <a:lstStyle>
            <a:lvl1pPr algn="l" defTabSz="1097280" rtl="0" eaLnBrk="1" latinLnBrk="0" hangingPunct="1">
              <a:lnSpc>
                <a:spcPct val="90000"/>
              </a:lnSpc>
              <a:spcBef>
                <a:spcPct val="0"/>
              </a:spcBef>
              <a:buNone/>
              <a:defRPr sz="3360" kern="1200">
                <a:solidFill>
                  <a:schemeClr val="tx1"/>
                </a:solidFill>
                <a:latin typeface="+mj-lt"/>
                <a:ea typeface="+mj-ea"/>
                <a:cs typeface="+mj-cs"/>
              </a:defRPr>
            </a:lvl1pPr>
          </a:lstStyle>
          <a:p>
            <a:r>
              <a:rPr lang="en-IN" dirty="0"/>
              <a:t>			What will you make?</a:t>
            </a:r>
          </a:p>
        </p:txBody>
      </p:sp>
    </p:spTree>
    <p:extLst>
      <p:ext uri="{BB962C8B-B14F-4D97-AF65-F5344CB8AC3E}">
        <p14:creationId xmlns:p14="http://schemas.microsoft.com/office/powerpoint/2010/main" val="84453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A0AB4-AAF4-DD02-CB8A-E64393DB0D04}"/>
            </a:ext>
          </a:extLst>
        </p:cNvPr>
        <p:cNvGrpSpPr/>
        <p:nvPr/>
      </p:nvGrpSpPr>
      <p:grpSpPr>
        <a:xfrm>
          <a:off x="0" y="0"/>
          <a:ext cx="0" cy="0"/>
          <a:chOff x="0" y="0"/>
          <a:chExt cx="0" cy="0"/>
        </a:xfrm>
      </p:grpSpPr>
      <p:graphicFrame>
        <p:nvGraphicFramePr>
          <p:cNvPr id="6" name="Object 3">
            <a:extLst>
              <a:ext uri="{FF2B5EF4-FFF2-40B4-BE49-F238E27FC236}">
                <a16:creationId xmlns:a16="http://schemas.microsoft.com/office/drawing/2014/main" id="{5F5CD3A6-9E84-40FF-05DD-CB1CF4FB7B99}"/>
              </a:ext>
            </a:extLst>
          </p:cNvPr>
          <p:cNvGraphicFramePr>
            <a:graphicFrameLocks noChangeAspect="1"/>
          </p:cNvGraphicFramePr>
          <p:nvPr/>
        </p:nvGraphicFramePr>
        <p:xfrm>
          <a:off x="711578" y="2068782"/>
          <a:ext cx="12565100" cy="2717472"/>
        </p:xfrm>
        <a:graphic>
          <a:graphicData uri="http://schemas.openxmlformats.org/presentationml/2006/ole">
            <mc:AlternateContent xmlns:mc="http://schemas.openxmlformats.org/markup-compatibility/2006">
              <mc:Choice xmlns:v="urn:schemas-microsoft-com:vml" Requires="v">
                <p:oleObj name="Worksheet" r:id="rId3" imgW="11649144" imgH="2133510" progId="Excel.Sheet.8">
                  <p:embed/>
                </p:oleObj>
              </mc:Choice>
              <mc:Fallback>
                <p:oleObj name="Worksheet" r:id="rId3" imgW="11649144" imgH="2133510" progId="Excel.Sheet.8">
                  <p:embed/>
                  <p:pic>
                    <p:nvPicPr>
                      <p:cNvPr id="6" name="Object 3">
                        <a:extLst>
                          <a:ext uri="{FF2B5EF4-FFF2-40B4-BE49-F238E27FC236}">
                            <a16:creationId xmlns:a16="http://schemas.microsoft.com/office/drawing/2014/main" id="{5F5CD3A6-9E84-40FF-05DD-CB1CF4FB7B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78" y="2068782"/>
                        <a:ext cx="12565100" cy="2717472"/>
                      </a:xfrm>
                      <a:prstGeom prst="rect">
                        <a:avLst/>
                      </a:prstGeom>
                      <a:noFill/>
                      <a:ln>
                        <a:noFill/>
                      </a:ln>
                    </p:spPr>
                  </p:pic>
                </p:oleObj>
              </mc:Fallback>
            </mc:AlternateContent>
          </a:graphicData>
        </a:graphic>
      </p:graphicFrame>
      <p:sp>
        <p:nvSpPr>
          <p:cNvPr id="7" name="Rectangle 6">
            <a:extLst>
              <a:ext uri="{FF2B5EF4-FFF2-40B4-BE49-F238E27FC236}">
                <a16:creationId xmlns:a16="http://schemas.microsoft.com/office/drawing/2014/main" id="{E28F74A8-246F-2561-D5A0-0252757EDA87}"/>
              </a:ext>
            </a:extLst>
          </p:cNvPr>
          <p:cNvSpPr/>
          <p:nvPr/>
        </p:nvSpPr>
        <p:spPr>
          <a:xfrm>
            <a:off x="6314619" y="1757993"/>
            <a:ext cx="1151546" cy="3339050"/>
          </a:xfrm>
          <a:prstGeom prst="rect">
            <a:avLst/>
          </a:prstGeom>
          <a:noFill/>
          <a:ln w="25400" cap="flat" cmpd="sng" algn="ctr">
            <a:solidFill>
              <a:srgbClr val="FF0000"/>
            </a:solidFill>
            <a:prstDash val="solid"/>
          </a:ln>
          <a:effectLst/>
        </p:spPr>
        <p:txBody>
          <a:bodyPr anchor="ctr"/>
          <a:lstStyle/>
          <a:p>
            <a:pPr algn="ctr" defTabSz="914364" eaLnBrk="0" fontAlgn="base" hangingPunct="0">
              <a:spcBef>
                <a:spcPct val="0"/>
              </a:spcBef>
              <a:spcAft>
                <a:spcPct val="0"/>
              </a:spcAft>
              <a:defRPr/>
            </a:pPr>
            <a:endParaRPr lang="en-IN" kern="0">
              <a:solidFill>
                <a:prstClr val="white"/>
              </a:solidFill>
              <a:latin typeface="Calibri"/>
            </a:endParaRPr>
          </a:p>
        </p:txBody>
      </p:sp>
      <p:sp>
        <p:nvSpPr>
          <p:cNvPr id="8" name="Rectangle 7">
            <a:extLst>
              <a:ext uri="{FF2B5EF4-FFF2-40B4-BE49-F238E27FC236}">
                <a16:creationId xmlns:a16="http://schemas.microsoft.com/office/drawing/2014/main" id="{84A8030B-F9EA-88DE-7B0B-33B8E69F2221}"/>
              </a:ext>
            </a:extLst>
          </p:cNvPr>
          <p:cNvSpPr/>
          <p:nvPr/>
        </p:nvSpPr>
        <p:spPr>
          <a:xfrm>
            <a:off x="11989216" y="1757993"/>
            <a:ext cx="1287462" cy="3339050"/>
          </a:xfrm>
          <a:prstGeom prst="rect">
            <a:avLst/>
          </a:prstGeom>
          <a:noFill/>
          <a:ln w="25400" cap="flat" cmpd="sng" algn="ctr">
            <a:solidFill>
              <a:srgbClr val="00B050"/>
            </a:solidFill>
            <a:prstDash val="solid"/>
          </a:ln>
          <a:effectLst/>
        </p:spPr>
        <p:txBody>
          <a:bodyPr anchor="ctr"/>
          <a:lstStyle/>
          <a:p>
            <a:pPr algn="ctr" defTabSz="914364" eaLnBrk="0" fontAlgn="base" hangingPunct="0">
              <a:spcBef>
                <a:spcPct val="0"/>
              </a:spcBef>
              <a:spcAft>
                <a:spcPct val="0"/>
              </a:spcAft>
              <a:defRPr/>
            </a:pPr>
            <a:endParaRPr lang="en-IN" kern="0">
              <a:solidFill>
                <a:prstClr val="white"/>
              </a:solidFill>
              <a:latin typeface="Calibri"/>
            </a:endParaRPr>
          </a:p>
        </p:txBody>
      </p:sp>
      <p:sp>
        <p:nvSpPr>
          <p:cNvPr id="9" name="Title 1">
            <a:extLst>
              <a:ext uri="{FF2B5EF4-FFF2-40B4-BE49-F238E27FC236}">
                <a16:creationId xmlns:a16="http://schemas.microsoft.com/office/drawing/2014/main" id="{1F7AEB13-AB40-DFF9-06B2-B2035DBDF2AD}"/>
              </a:ext>
            </a:extLst>
          </p:cNvPr>
          <p:cNvSpPr txBox="1">
            <a:spLocks/>
          </p:cNvSpPr>
          <p:nvPr/>
        </p:nvSpPr>
        <p:spPr>
          <a:xfrm>
            <a:off x="353233" y="228554"/>
            <a:ext cx="11743194" cy="430258"/>
          </a:xfrm>
          <a:prstGeom prst="rect">
            <a:avLst/>
          </a:prstGeom>
        </p:spPr>
        <p:txBody>
          <a:bodyPr vert="horz" lIns="0" tIns="45720" rIns="0" bIns="45720" rtlCol="0" anchor="b">
            <a:normAutofit fontScale="92500" lnSpcReduction="1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defTabSz="914364">
              <a:defRPr/>
            </a:pPr>
            <a:r>
              <a:rPr lang="en-IN" b="1" dirty="0">
                <a:solidFill>
                  <a:schemeClr val="accent1">
                    <a:lumMod val="50000"/>
                  </a:schemeClr>
                </a:solidFill>
                <a:latin typeface="Cambria"/>
              </a:rPr>
              <a:t>GSTR-9C – Multi-State presence</a:t>
            </a:r>
            <a:endParaRPr lang="en-IN" sz="2300" dirty="0">
              <a:solidFill>
                <a:schemeClr val="accent1">
                  <a:lumMod val="50000"/>
                </a:schemeClr>
              </a:solidFill>
              <a:latin typeface="Cambria"/>
            </a:endParaRPr>
          </a:p>
        </p:txBody>
      </p:sp>
    </p:spTree>
    <p:extLst>
      <p:ext uri="{BB962C8B-B14F-4D97-AF65-F5344CB8AC3E}">
        <p14:creationId xmlns:p14="http://schemas.microsoft.com/office/powerpoint/2010/main" val="94713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58219-6F3E-575F-EF82-1FB72853A0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E42E8-2979-A800-1232-AA4B76C133A3}"/>
              </a:ext>
            </a:extLst>
          </p:cNvPr>
          <p:cNvSpPr>
            <a:spLocks noGrp="1"/>
          </p:cNvSpPr>
          <p:nvPr>
            <p:ph type="title"/>
          </p:nvPr>
        </p:nvSpPr>
        <p:spPr/>
        <p:txBody>
          <a:bodyPr>
            <a:normAutofit fontScale="90000"/>
          </a:bodyPr>
          <a:lstStyle/>
          <a:p>
            <a:r>
              <a:rPr lang="en-US" dirty="0"/>
              <a:t>VADIM INFRASTRUCTURE PVT. LTD. Versus COMMERCIAL TAX OFFICER, EKKATUTHANGAL SOUTH-II, CHENNAI-I 2024 (87) G.S.T.L. 189 (Mad.)</a:t>
            </a:r>
            <a:endParaRPr lang="en-IN" dirty="0"/>
          </a:p>
        </p:txBody>
      </p:sp>
      <p:sp>
        <p:nvSpPr>
          <p:cNvPr id="3" name="Footer Placeholder 2">
            <a:extLst>
              <a:ext uri="{FF2B5EF4-FFF2-40B4-BE49-F238E27FC236}">
                <a16:creationId xmlns:a16="http://schemas.microsoft.com/office/drawing/2014/main" id="{0A274B33-CD70-FA7B-3A93-D4B39EEDFF5F}"/>
              </a:ext>
            </a:extLst>
          </p:cNvPr>
          <p:cNvSpPr>
            <a:spLocks noGrp="1"/>
          </p:cNvSpPr>
          <p:nvPr>
            <p:ph type="ftr" sz="quarter" idx="11"/>
          </p:nvPr>
        </p:nvSpPr>
        <p:spPr/>
        <p:txBody>
          <a:bodyPr/>
          <a:lstStyle/>
          <a:p>
            <a:r>
              <a:rPr lang="en-US"/>
              <a:t>© Yash Dhadda</a:t>
            </a:r>
          </a:p>
        </p:txBody>
      </p:sp>
      <p:sp>
        <p:nvSpPr>
          <p:cNvPr id="4" name="Slide Number Placeholder 3">
            <a:extLst>
              <a:ext uri="{FF2B5EF4-FFF2-40B4-BE49-F238E27FC236}">
                <a16:creationId xmlns:a16="http://schemas.microsoft.com/office/drawing/2014/main" id="{F813E37C-AF43-A19E-E25A-C93EF4C61493}"/>
              </a:ext>
            </a:extLst>
          </p:cNvPr>
          <p:cNvSpPr>
            <a:spLocks noGrp="1"/>
          </p:cNvSpPr>
          <p:nvPr>
            <p:ph type="sldNum" sz="quarter" idx="12"/>
          </p:nvPr>
        </p:nvSpPr>
        <p:spPr/>
        <p:txBody>
          <a:bodyPr/>
          <a:lstStyle/>
          <a:p>
            <a:fld id="{0FF54DE5-C571-48E8-A5BC-B369434E2F44}" type="slidenum">
              <a:rPr lang="en-IN" smtClean="0"/>
              <a:t>51</a:t>
            </a:fld>
            <a:endParaRPr lang="en-IN"/>
          </a:p>
        </p:txBody>
      </p:sp>
      <p:sp>
        <p:nvSpPr>
          <p:cNvPr id="6" name="TextBox 5">
            <a:extLst>
              <a:ext uri="{FF2B5EF4-FFF2-40B4-BE49-F238E27FC236}">
                <a16:creationId xmlns:a16="http://schemas.microsoft.com/office/drawing/2014/main" id="{C1991117-B4E2-E09A-B5EB-33E982514D0D}"/>
              </a:ext>
            </a:extLst>
          </p:cNvPr>
          <p:cNvSpPr txBox="1"/>
          <p:nvPr/>
        </p:nvSpPr>
        <p:spPr>
          <a:xfrm>
            <a:off x="1161143" y="1766170"/>
            <a:ext cx="12279086" cy="6124754"/>
          </a:xfrm>
          <a:prstGeom prst="rect">
            <a:avLst/>
          </a:prstGeom>
          <a:noFill/>
        </p:spPr>
        <p:txBody>
          <a:bodyPr wrap="square">
            <a:spAutoFit/>
          </a:bodyPr>
          <a:lstStyle/>
          <a:p>
            <a:pPr algn="just"/>
            <a:r>
              <a:rPr lang="en-US" sz="2800" dirty="0"/>
              <a:t>Demand - Tax or ITC not involving fraud etc. - Turnover reconciliation - Mismatch between Form GSTR-3B and Form 26AS - Period 2017-18 - Impugned order was issued confirming demand on ground that there was turnover mismatch between Form GSTR-3B return and Form 26AS and that assessee did not place on record documents pertaining to turnover from Tamil Nadu - HELD : </a:t>
            </a:r>
            <a:r>
              <a:rPr lang="en-US" sz="2800" b="1" u="sng" dirty="0"/>
              <a:t>Though it could not be completely disregarded that assessee should have placed on record trial-balance relating to Tamil Nadu and supported it with a certificate from a Chartered Accountant, it appeared that tax demand was confirmed against assessee by taking into account total turnover from assessee’s profit and loss account - Also, prima facie, there could be duplication as between head relating to turnover and head relating to differences between Form GSTR-3B return and Form 26AS - Assessee should be provided another opportunity to contest tax demand - Section 73 of Central Goods and Services Tax Act, 2017 - Section 73 of Tamil Nadu Goods and Services Tax Act, 2017. [para 6]</a:t>
            </a:r>
            <a:endParaRPr lang="en-IN" sz="2800" b="1" u="sng" dirty="0"/>
          </a:p>
        </p:txBody>
      </p:sp>
    </p:spTree>
    <p:extLst>
      <p:ext uri="{BB962C8B-B14F-4D97-AF65-F5344CB8AC3E}">
        <p14:creationId xmlns:p14="http://schemas.microsoft.com/office/powerpoint/2010/main" val="128571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201D50-C7F5-4B50-D572-1A9427F786EC}"/>
              </a:ext>
            </a:extLst>
          </p:cNvPr>
          <p:cNvSpPr txBox="1"/>
          <p:nvPr/>
        </p:nvSpPr>
        <p:spPr>
          <a:xfrm>
            <a:off x="880946" y="369332"/>
            <a:ext cx="11809142" cy="830997"/>
          </a:xfrm>
          <a:prstGeom prst="rect">
            <a:avLst/>
          </a:prstGeom>
          <a:noFill/>
        </p:spPr>
        <p:txBody>
          <a:bodyPr wrap="square">
            <a:spAutoFit/>
          </a:bodyPr>
          <a:lstStyle/>
          <a:p>
            <a:r>
              <a:rPr lang="en-US" sz="4800" dirty="0">
                <a:solidFill>
                  <a:schemeClr val="accent2">
                    <a:lumMod val="75000"/>
                  </a:schemeClr>
                </a:solidFill>
                <a:latin typeface="HP Simplified Jpan" panose="020B0500000000000000" pitchFamily="34" charset="-128"/>
                <a:ea typeface="HP Simplified Jpan" panose="020B0500000000000000" pitchFamily="34" charset="-128"/>
              </a:rPr>
              <a:t>Key Records to maintain</a:t>
            </a:r>
            <a:endParaRPr lang="en-IN" sz="4800" dirty="0">
              <a:solidFill>
                <a:schemeClr val="accent2">
                  <a:lumMod val="75000"/>
                </a:schemeClr>
              </a:solidFill>
              <a:latin typeface="HP Simplified Jpan" panose="020B0500000000000000" pitchFamily="34" charset="-128"/>
              <a:ea typeface="HP Simplified Jpan" panose="020B0500000000000000" pitchFamily="34" charset="-128"/>
            </a:endParaRPr>
          </a:p>
        </p:txBody>
      </p:sp>
      <p:sp>
        <p:nvSpPr>
          <p:cNvPr id="5" name="Shape 6">
            <a:extLst>
              <a:ext uri="{FF2B5EF4-FFF2-40B4-BE49-F238E27FC236}">
                <a16:creationId xmlns:a16="http://schemas.microsoft.com/office/drawing/2014/main" id="{FF5D1542-3FFF-3E79-7CBA-0016B5E6F536}"/>
              </a:ext>
            </a:extLst>
          </p:cNvPr>
          <p:cNvSpPr/>
          <p:nvPr/>
        </p:nvSpPr>
        <p:spPr>
          <a:xfrm>
            <a:off x="1110213" y="1493240"/>
            <a:ext cx="12966514" cy="5989740"/>
          </a:xfrm>
          <a:prstGeom prst="roundRect">
            <a:avLst>
              <a:gd name="adj" fmla="val 9141"/>
            </a:avLst>
          </a:prstGeom>
          <a:solidFill>
            <a:schemeClr val="accent2">
              <a:lumMod val="60000"/>
              <a:lumOff val="40000"/>
            </a:schemeClr>
          </a:solidFill>
          <a:ln w="22860">
            <a:solidFill>
              <a:schemeClr val="accent2">
                <a:lumMod val="50000"/>
              </a:schemeClr>
            </a:solidFill>
            <a:prstDash val="solid"/>
          </a:ln>
        </p:spPr>
        <p:txBody>
          <a:bodyPr/>
          <a:lstStyle/>
          <a:p>
            <a:pPr algn="just"/>
            <a:r>
              <a:rPr lang="en-US" sz="2800" dirty="0"/>
              <a:t>Every registered person maintain retain records u/s 35 for a minimum period of </a:t>
            </a:r>
            <a:r>
              <a:rPr lang="en-US" sz="2800" b="1" dirty="0"/>
              <a:t>72 months (i.e., 6 years)</a:t>
            </a:r>
            <a:r>
              <a:rPr lang="en-US" sz="2800" dirty="0"/>
              <a:t> from the due date of furnishing the annual return for that financial. </a:t>
            </a:r>
          </a:p>
          <a:p>
            <a:pPr algn="just"/>
            <a:r>
              <a:rPr lang="en-US" sz="2800" b="1" dirty="0"/>
              <a:t>Records u/s 35 </a:t>
            </a:r>
          </a:p>
          <a:p>
            <a:pPr marL="285750" indent="-285750" algn="just">
              <a:buFont typeface="Arial" panose="020B0604020202020204" pitchFamily="34" charset="0"/>
              <a:buChar char="•"/>
            </a:pPr>
            <a:r>
              <a:rPr lang="en-US" sz="2800" dirty="0"/>
              <a:t>Production or manufacture of goods register </a:t>
            </a:r>
          </a:p>
          <a:p>
            <a:pPr marL="285750" indent="-285750" algn="just">
              <a:buFont typeface="Arial" panose="020B0604020202020204" pitchFamily="34" charset="0"/>
              <a:buChar char="•"/>
            </a:pPr>
            <a:r>
              <a:rPr lang="en-US" sz="2800" dirty="0"/>
              <a:t>Inward and outward Registers </a:t>
            </a:r>
          </a:p>
          <a:p>
            <a:pPr marL="285750" indent="-285750" algn="just">
              <a:buFont typeface="Arial" panose="020B0604020202020204" pitchFamily="34" charset="0"/>
              <a:buChar char="•"/>
            </a:pPr>
            <a:r>
              <a:rPr lang="en-US" sz="2800" dirty="0"/>
              <a:t>Stock Register </a:t>
            </a:r>
          </a:p>
          <a:p>
            <a:pPr marL="285750" indent="-285750" algn="just">
              <a:buFont typeface="Arial" panose="020B0604020202020204" pitchFamily="34" charset="0"/>
              <a:buChar char="•"/>
            </a:pPr>
            <a:r>
              <a:rPr lang="en-US" sz="2800" dirty="0"/>
              <a:t>E-Way Bills: All generated and received E-Way Bills linked to invoices, confirming the physical movement of goods.</a:t>
            </a:r>
          </a:p>
          <a:p>
            <a:pPr marL="285750" indent="-285750" algn="just">
              <a:buFont typeface="Arial" panose="020B0604020202020204" pitchFamily="34" charset="0"/>
              <a:buChar char="•"/>
            </a:pPr>
            <a:r>
              <a:rPr lang="en-US" sz="2800" dirty="0"/>
              <a:t>Tax Payable and paid details</a:t>
            </a:r>
          </a:p>
        </p:txBody>
      </p:sp>
    </p:spTree>
    <p:extLst>
      <p:ext uri="{BB962C8B-B14F-4D97-AF65-F5344CB8AC3E}">
        <p14:creationId xmlns:p14="http://schemas.microsoft.com/office/powerpoint/2010/main" val="2144710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CDD45-101B-262C-9684-8718C4F2F6C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CFC40DB-9766-AE2D-0210-60400C00D5A0}"/>
              </a:ext>
            </a:extLst>
          </p:cNvPr>
          <p:cNvSpPr txBox="1"/>
          <p:nvPr/>
        </p:nvSpPr>
        <p:spPr>
          <a:xfrm>
            <a:off x="880946" y="369332"/>
            <a:ext cx="11809142" cy="830997"/>
          </a:xfrm>
          <a:prstGeom prst="rect">
            <a:avLst/>
          </a:prstGeom>
          <a:noFill/>
        </p:spPr>
        <p:txBody>
          <a:bodyPr wrap="square">
            <a:spAutoFit/>
          </a:bodyPr>
          <a:lstStyle/>
          <a:p>
            <a:r>
              <a:rPr lang="en-US" sz="4800" dirty="0">
                <a:solidFill>
                  <a:schemeClr val="accent2">
                    <a:lumMod val="75000"/>
                  </a:schemeClr>
                </a:solidFill>
                <a:latin typeface="HP Simplified Jpan" panose="020B0500000000000000" pitchFamily="34" charset="-128"/>
                <a:ea typeface="HP Simplified Jpan" panose="020B0500000000000000" pitchFamily="34" charset="-128"/>
              </a:rPr>
              <a:t>Key Documents to retain </a:t>
            </a:r>
            <a:endParaRPr lang="en-IN" sz="4800" dirty="0">
              <a:solidFill>
                <a:schemeClr val="accent2">
                  <a:lumMod val="75000"/>
                </a:schemeClr>
              </a:solidFill>
              <a:latin typeface="HP Simplified Jpan" panose="020B0500000000000000" pitchFamily="34" charset="-128"/>
              <a:ea typeface="HP Simplified Jpan" panose="020B0500000000000000" pitchFamily="34" charset="-128"/>
            </a:endParaRPr>
          </a:p>
        </p:txBody>
      </p:sp>
      <p:sp>
        <p:nvSpPr>
          <p:cNvPr id="5" name="Shape 6">
            <a:extLst>
              <a:ext uri="{FF2B5EF4-FFF2-40B4-BE49-F238E27FC236}">
                <a16:creationId xmlns:a16="http://schemas.microsoft.com/office/drawing/2014/main" id="{EE4A6028-64EF-4C2D-E042-5E3F9245CE3D}"/>
              </a:ext>
            </a:extLst>
          </p:cNvPr>
          <p:cNvSpPr/>
          <p:nvPr/>
        </p:nvSpPr>
        <p:spPr>
          <a:xfrm>
            <a:off x="1110213" y="1493240"/>
            <a:ext cx="12966514" cy="5989740"/>
          </a:xfrm>
          <a:prstGeom prst="roundRect">
            <a:avLst>
              <a:gd name="adj" fmla="val 9141"/>
            </a:avLst>
          </a:prstGeom>
          <a:solidFill>
            <a:schemeClr val="accent2">
              <a:lumMod val="60000"/>
              <a:lumOff val="40000"/>
            </a:schemeClr>
          </a:solidFill>
          <a:ln w="22860">
            <a:solidFill>
              <a:schemeClr val="accent2">
                <a:lumMod val="50000"/>
              </a:schemeClr>
            </a:solidFill>
            <a:prstDash val="solid"/>
          </a:ln>
        </p:spPr>
        <p:txBody>
          <a:bodyPr/>
          <a:lstStyle/>
          <a:p>
            <a:pPr algn="just"/>
            <a:r>
              <a:rPr lang="en-US" sz="2800" b="1" dirty="0"/>
              <a:t>Documents prescribed under Law</a:t>
            </a:r>
          </a:p>
          <a:p>
            <a:pPr marL="285750" indent="-285750" algn="just">
              <a:buFont typeface="Arial" panose="020B0604020202020204" pitchFamily="34" charset="0"/>
              <a:buChar char="•"/>
            </a:pPr>
            <a:r>
              <a:rPr lang="en-US" sz="2800" dirty="0"/>
              <a:t>Tax Invoices as - Section 31(1)</a:t>
            </a:r>
          </a:p>
          <a:p>
            <a:pPr marL="285750" indent="-285750" algn="just">
              <a:buFont typeface="Arial" panose="020B0604020202020204" pitchFamily="34" charset="0"/>
              <a:buChar char="•"/>
            </a:pPr>
            <a:r>
              <a:rPr lang="en-US" sz="2800" dirty="0"/>
              <a:t>Debit Notes and Credit Notes – Section 34 </a:t>
            </a:r>
          </a:p>
          <a:p>
            <a:pPr marL="285750" indent="-285750" algn="just">
              <a:buFont typeface="Arial" panose="020B0604020202020204" pitchFamily="34" charset="0"/>
              <a:buChar char="•"/>
            </a:pPr>
            <a:r>
              <a:rPr lang="en-US" sz="2800" dirty="0"/>
              <a:t>Bill of Supply – Section 31(3)(c)</a:t>
            </a:r>
          </a:p>
          <a:p>
            <a:pPr marL="285750" indent="-285750" algn="just">
              <a:buFont typeface="Arial" panose="020B0604020202020204" pitchFamily="34" charset="0"/>
              <a:buChar char="•"/>
            </a:pPr>
            <a:r>
              <a:rPr lang="en-US" sz="2800" dirty="0"/>
              <a:t>Receipt Voucher - </a:t>
            </a:r>
            <a:r>
              <a:rPr lang="en-IN" sz="2800" dirty="0"/>
              <a:t>Section 31(3)(d)</a:t>
            </a:r>
          </a:p>
          <a:p>
            <a:pPr marL="285750" indent="-285750" algn="just">
              <a:buFont typeface="Arial" panose="020B0604020202020204" pitchFamily="34" charset="0"/>
              <a:buChar char="•"/>
            </a:pPr>
            <a:r>
              <a:rPr lang="en-IN" sz="2800" dirty="0"/>
              <a:t>Refund Voucher –Section 31(3)(e)</a:t>
            </a:r>
          </a:p>
          <a:p>
            <a:pPr marL="285750" indent="-285750" algn="just">
              <a:buFont typeface="Arial" panose="020B0604020202020204" pitchFamily="34" charset="0"/>
              <a:buChar char="•"/>
            </a:pPr>
            <a:r>
              <a:rPr lang="en-IN" sz="2800" dirty="0"/>
              <a:t>Payment Voucher – Section 31(3)(g)</a:t>
            </a:r>
          </a:p>
          <a:p>
            <a:pPr marL="285750" indent="-285750" algn="just">
              <a:buFont typeface="Arial" panose="020B0604020202020204" pitchFamily="34" charset="0"/>
              <a:buChar char="•"/>
            </a:pPr>
            <a:r>
              <a:rPr lang="en-IN" sz="2800" dirty="0"/>
              <a:t>Delivery Challan – Rule 55 </a:t>
            </a:r>
          </a:p>
          <a:p>
            <a:pPr marL="285750" indent="-285750" algn="just">
              <a:buFont typeface="Arial" panose="020B0604020202020204" pitchFamily="34" charset="0"/>
              <a:buChar char="•"/>
            </a:pPr>
            <a:r>
              <a:rPr lang="en-IN" sz="2800" dirty="0"/>
              <a:t>E-way bill – Rule 138 </a:t>
            </a:r>
          </a:p>
          <a:p>
            <a:pPr marL="285750" indent="-285750" algn="just">
              <a:buFont typeface="Arial" panose="020B0604020202020204" pitchFamily="34" charset="0"/>
              <a:buChar char="•"/>
            </a:pPr>
            <a:r>
              <a:rPr lang="en-IN" sz="2800" dirty="0"/>
              <a:t>Job work Challan – Rule 45(1)</a:t>
            </a:r>
          </a:p>
          <a:p>
            <a:pPr algn="just"/>
            <a:endParaRPr lang="en-IN" sz="2800" dirty="0"/>
          </a:p>
          <a:p>
            <a:pPr marL="285750" indent="-285750" algn="just">
              <a:buFont typeface="Arial" panose="020B0604020202020204" pitchFamily="34" charset="0"/>
              <a:buChar char="•"/>
            </a:pPr>
            <a:endParaRPr lang="en-IN" sz="2800" dirty="0"/>
          </a:p>
          <a:p>
            <a:pPr marL="285750" indent="-285750" algn="just">
              <a:buFont typeface="Arial" panose="020B0604020202020204" pitchFamily="34" charset="0"/>
              <a:buChar char="•"/>
            </a:pPr>
            <a:endParaRPr lang="en-IN" sz="2000" b="1" dirty="0">
              <a:solidFill>
                <a:srgbClr val="1B1C1D"/>
              </a:solidFill>
              <a:latin typeface="Aptos Display" panose="020B0004020202020204" pitchFamily="34" charset="0"/>
            </a:endParaRPr>
          </a:p>
          <a:p>
            <a:pPr marL="285750" indent="-285750" algn="just">
              <a:buFont typeface="Arial" panose="020B0604020202020204" pitchFamily="34" charset="0"/>
              <a:buChar char="•"/>
            </a:pPr>
            <a:endParaRPr lang="en-US" sz="2800" dirty="0"/>
          </a:p>
        </p:txBody>
      </p:sp>
    </p:spTree>
    <p:extLst>
      <p:ext uri="{BB962C8B-B14F-4D97-AF65-F5344CB8AC3E}">
        <p14:creationId xmlns:p14="http://schemas.microsoft.com/office/powerpoint/2010/main" val="1959000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81203-70EF-39A6-8728-CB646FC652F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311299-61B7-3141-3C0C-2271C7DA4A53}"/>
              </a:ext>
            </a:extLst>
          </p:cNvPr>
          <p:cNvSpPr txBox="1"/>
          <p:nvPr/>
        </p:nvSpPr>
        <p:spPr>
          <a:xfrm>
            <a:off x="880946" y="369332"/>
            <a:ext cx="11809142" cy="830997"/>
          </a:xfrm>
          <a:prstGeom prst="rect">
            <a:avLst/>
          </a:prstGeom>
          <a:noFill/>
        </p:spPr>
        <p:txBody>
          <a:bodyPr wrap="square">
            <a:spAutoFit/>
          </a:bodyPr>
          <a:lstStyle/>
          <a:p>
            <a:r>
              <a:rPr lang="en-US" sz="4800" dirty="0">
                <a:solidFill>
                  <a:schemeClr val="accent2">
                    <a:lumMod val="75000"/>
                  </a:schemeClr>
                </a:solidFill>
                <a:latin typeface="HP Simplified Jpan" panose="020B0500000000000000" pitchFamily="34" charset="-128"/>
                <a:ea typeface="HP Simplified Jpan" panose="020B0500000000000000" pitchFamily="34" charset="-128"/>
              </a:rPr>
              <a:t>Key Documents to retain </a:t>
            </a:r>
            <a:endParaRPr lang="en-IN" sz="4800" dirty="0">
              <a:solidFill>
                <a:schemeClr val="accent2">
                  <a:lumMod val="75000"/>
                </a:schemeClr>
              </a:solidFill>
              <a:latin typeface="HP Simplified Jpan" panose="020B0500000000000000" pitchFamily="34" charset="-128"/>
              <a:ea typeface="HP Simplified Jpan" panose="020B0500000000000000" pitchFamily="34" charset="-128"/>
            </a:endParaRPr>
          </a:p>
        </p:txBody>
      </p:sp>
      <p:sp>
        <p:nvSpPr>
          <p:cNvPr id="5" name="Shape 6">
            <a:extLst>
              <a:ext uri="{FF2B5EF4-FFF2-40B4-BE49-F238E27FC236}">
                <a16:creationId xmlns:a16="http://schemas.microsoft.com/office/drawing/2014/main" id="{78B3BDF4-F00A-0D37-CC4B-D9A98FC9DF56}"/>
              </a:ext>
            </a:extLst>
          </p:cNvPr>
          <p:cNvSpPr/>
          <p:nvPr/>
        </p:nvSpPr>
        <p:spPr>
          <a:xfrm>
            <a:off x="1110213" y="1493240"/>
            <a:ext cx="12966514" cy="5989740"/>
          </a:xfrm>
          <a:prstGeom prst="roundRect">
            <a:avLst>
              <a:gd name="adj" fmla="val 9141"/>
            </a:avLst>
          </a:prstGeom>
          <a:solidFill>
            <a:schemeClr val="accent2">
              <a:lumMod val="60000"/>
              <a:lumOff val="40000"/>
            </a:schemeClr>
          </a:solidFill>
          <a:ln w="22860">
            <a:solidFill>
              <a:schemeClr val="accent2">
                <a:lumMod val="50000"/>
              </a:schemeClr>
            </a:solidFill>
            <a:prstDash val="solid"/>
          </a:ln>
        </p:spPr>
        <p:txBody>
          <a:bodyPr/>
          <a:lstStyle/>
          <a:p>
            <a:pPr algn="just"/>
            <a:r>
              <a:rPr lang="en-US" sz="2800" b="1" dirty="0"/>
              <a:t>Documents not prescribed but shall be maintained </a:t>
            </a:r>
          </a:p>
          <a:p>
            <a:pPr marL="285750" indent="-285750" algn="just">
              <a:buFont typeface="Arial" panose="020B0604020202020204" pitchFamily="34" charset="0"/>
              <a:buChar char="•"/>
            </a:pPr>
            <a:r>
              <a:rPr lang="en-US" sz="2800" b="1" u="sng" dirty="0"/>
              <a:t>Transport Documents</a:t>
            </a:r>
            <a:r>
              <a:rPr lang="en-US" sz="2800" dirty="0"/>
              <a:t>: Copies of </a:t>
            </a:r>
            <a:r>
              <a:rPr lang="en-US" sz="2800" b="1" u="sng" dirty="0" err="1"/>
              <a:t>Bilty</a:t>
            </a:r>
            <a:r>
              <a:rPr lang="en-US" sz="2800" u="sng" dirty="0"/>
              <a:t> </a:t>
            </a:r>
            <a:r>
              <a:rPr lang="en-US" sz="2800" dirty="0"/>
              <a:t>or </a:t>
            </a:r>
            <a:r>
              <a:rPr lang="en-US" sz="2800" b="1" u="sng" dirty="0"/>
              <a:t>Goods Receipts Note</a:t>
            </a:r>
            <a:r>
              <a:rPr lang="en-US" sz="2800" b="1" dirty="0"/>
              <a:t> </a:t>
            </a:r>
            <a:r>
              <a:rPr lang="en-US" sz="2800" dirty="0"/>
              <a:t>to prove the date and location of goods delivery.</a:t>
            </a:r>
          </a:p>
          <a:p>
            <a:pPr marL="285750" indent="-285750" algn="just">
              <a:buFont typeface="Arial" panose="020B0604020202020204" pitchFamily="34" charset="0"/>
              <a:buChar char="•"/>
            </a:pPr>
            <a:r>
              <a:rPr lang="en-US" sz="2800" b="1" u="sng" dirty="0"/>
              <a:t>Contracts and Agreements</a:t>
            </a:r>
            <a:r>
              <a:rPr lang="en-US" sz="2800" b="1" dirty="0"/>
              <a:t>:</a:t>
            </a:r>
            <a:r>
              <a:rPr lang="en-US" sz="2800" dirty="0"/>
              <a:t> Original Contracts or service agreements that justify the nature and value of the supply.</a:t>
            </a:r>
          </a:p>
          <a:p>
            <a:pPr marL="285750" indent="-285750" algn="just">
              <a:buFont typeface="Arial" panose="020B0604020202020204" pitchFamily="34" charset="0"/>
              <a:buChar char="•"/>
            </a:pPr>
            <a:r>
              <a:rPr lang="en-US" sz="2800" b="1" u="sng" dirty="0"/>
              <a:t>Vendor Communication Trail</a:t>
            </a:r>
            <a:r>
              <a:rPr lang="en-US" sz="2800" b="1" dirty="0"/>
              <a:t>:</a:t>
            </a:r>
            <a:r>
              <a:rPr lang="en-US" sz="2800" dirty="0"/>
              <a:t> Documented emails/letters requesting vendor amendments or follow-up on missing GSTR-2B invoices.</a:t>
            </a:r>
          </a:p>
          <a:p>
            <a:pPr marL="285750" indent="-285750" algn="just">
              <a:buFont typeface="Arial" panose="020B0604020202020204" pitchFamily="34" charset="0"/>
              <a:buChar char="•"/>
            </a:pPr>
            <a:r>
              <a:rPr lang="en-US" sz="2800" b="1" u="sng" dirty="0"/>
              <a:t>System Audit Logs</a:t>
            </a:r>
            <a:r>
              <a:rPr lang="en-US" sz="2800" b="1" dirty="0"/>
              <a:t>:</a:t>
            </a:r>
            <a:r>
              <a:rPr lang="en-US" sz="2800" dirty="0"/>
              <a:t> Internal System Audit Logs confirming the date and time of critical data entry or return submissions.</a:t>
            </a:r>
          </a:p>
          <a:p>
            <a:pPr marL="285750" indent="-285750" algn="just">
              <a:buFont typeface="Arial" panose="020B0604020202020204" pitchFamily="34" charset="0"/>
              <a:buChar char="•"/>
            </a:pPr>
            <a:r>
              <a:rPr lang="en-US" sz="2800" b="1" u="sng" dirty="0"/>
              <a:t>GSTR Portal Download Files</a:t>
            </a:r>
            <a:r>
              <a:rPr lang="en-US" sz="2800" b="1" dirty="0"/>
              <a:t>:</a:t>
            </a:r>
            <a:r>
              <a:rPr lang="en-US" sz="2800" dirty="0"/>
              <a:t> The raw JSON/Excel files downloaded from the GST portal (GSTR-1, GSTR-2A, GSTR-2B) used for reconciliation.</a:t>
            </a:r>
          </a:p>
          <a:p>
            <a:pPr marL="285750" indent="-285750" algn="just">
              <a:buFont typeface="Arial" panose="020B0604020202020204" pitchFamily="34" charset="0"/>
              <a:buChar char="•"/>
            </a:pPr>
            <a:r>
              <a:rPr lang="en-US" sz="2800" b="1" u="sng" dirty="0"/>
              <a:t>Journal Vouchers (JVs):</a:t>
            </a:r>
            <a:r>
              <a:rPr lang="en-US" sz="2800" u="sng" dirty="0"/>
              <a:t> </a:t>
            </a:r>
            <a:r>
              <a:rPr lang="en-US" sz="2800" dirty="0"/>
              <a:t>All Journal Vouchers passed to account for the reconciliation differences or ITC reversals.</a:t>
            </a:r>
            <a:endParaRPr lang="en-IN" sz="2800" dirty="0"/>
          </a:p>
          <a:p>
            <a:pPr algn="just"/>
            <a:endParaRPr lang="en-IN" sz="2800" dirty="0"/>
          </a:p>
          <a:p>
            <a:pPr marL="285750" indent="-285750" algn="just">
              <a:buFont typeface="Arial" panose="020B0604020202020204" pitchFamily="34" charset="0"/>
              <a:buChar char="•"/>
            </a:pPr>
            <a:endParaRPr lang="en-IN" sz="2800" dirty="0"/>
          </a:p>
          <a:p>
            <a:pPr marL="285750" indent="-285750" algn="just">
              <a:buFont typeface="Arial" panose="020B0604020202020204" pitchFamily="34" charset="0"/>
              <a:buChar char="•"/>
            </a:pPr>
            <a:endParaRPr lang="en-IN" sz="2000" b="1" dirty="0">
              <a:solidFill>
                <a:srgbClr val="1B1C1D"/>
              </a:solidFill>
              <a:latin typeface="Aptos Display" panose="020B0004020202020204" pitchFamily="34" charset="0"/>
            </a:endParaRPr>
          </a:p>
          <a:p>
            <a:pPr marL="285750" indent="-285750" algn="just">
              <a:buFont typeface="Arial" panose="020B0604020202020204" pitchFamily="34" charset="0"/>
              <a:buChar char="•"/>
            </a:pPr>
            <a:endParaRPr lang="en-US" sz="2800" dirty="0"/>
          </a:p>
        </p:txBody>
      </p:sp>
    </p:spTree>
    <p:extLst>
      <p:ext uri="{BB962C8B-B14F-4D97-AF65-F5344CB8AC3E}">
        <p14:creationId xmlns:p14="http://schemas.microsoft.com/office/powerpoint/2010/main" val="2571021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 – Stock, Job Work, Production etc.</a:t>
            </a:r>
          </a:p>
        </p:txBody>
      </p:sp>
      <p:graphicFrame>
        <p:nvGraphicFramePr>
          <p:cNvPr id="7" name="Content Placeholder 6">
            <a:extLst>
              <a:ext uri="{FF2B5EF4-FFF2-40B4-BE49-F238E27FC236}">
                <a16:creationId xmlns:a16="http://schemas.microsoft.com/office/drawing/2014/main" id="{B37E482F-FB37-4469-B059-03A5869B83D3}"/>
              </a:ext>
            </a:extLst>
          </p:cNvPr>
          <p:cNvGraphicFramePr>
            <a:graphicFrameLocks noGrp="1"/>
          </p:cNvGraphicFramePr>
          <p:nvPr>
            <p:ph idx="1"/>
          </p:nvPr>
        </p:nvGraphicFramePr>
        <p:xfrm>
          <a:off x="1325879" y="2917424"/>
          <a:ext cx="11491782" cy="4974336"/>
        </p:xfrm>
        <a:graphic>
          <a:graphicData uri="http://schemas.openxmlformats.org/drawingml/2006/table">
            <a:tbl>
              <a:tblPr firstRow="1" firstCol="1" bandRow="1">
                <a:tableStyleId>{5C22544A-7EE6-4342-B048-85BDC9FD1C3A}</a:tableStyleId>
              </a:tblPr>
              <a:tblGrid>
                <a:gridCol w="4150094">
                  <a:extLst>
                    <a:ext uri="{9D8B030D-6E8A-4147-A177-3AD203B41FA5}">
                      <a16:colId xmlns:a16="http://schemas.microsoft.com/office/drawing/2014/main" val="3963690679"/>
                    </a:ext>
                  </a:extLst>
                </a:gridCol>
                <a:gridCol w="7341688">
                  <a:extLst>
                    <a:ext uri="{9D8B030D-6E8A-4147-A177-3AD203B41FA5}">
                      <a16:colId xmlns:a16="http://schemas.microsoft.com/office/drawing/2014/main" val="2081041027"/>
                    </a:ext>
                  </a:extLst>
                </a:gridCol>
              </a:tblGrid>
              <a:tr h="292608">
                <a:tc>
                  <a:txBody>
                    <a:bodyPr/>
                    <a:lstStyle/>
                    <a:p>
                      <a:pPr>
                        <a:spcAft>
                          <a:spcPts val="0"/>
                        </a:spcAft>
                      </a:pPr>
                      <a:r>
                        <a:rPr lang="en-IN" sz="1900">
                          <a:effectLst/>
                        </a:rPr>
                        <a:t>Stock Register</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spcAft>
                          <a:spcPts val="0"/>
                        </a:spcAft>
                      </a:pPr>
                      <a:r>
                        <a:rPr lang="en-IN" sz="1900">
                          <a:effectLst/>
                        </a:rPr>
                        <a:t>Stock of goods as on a date</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770613296"/>
                  </a:ext>
                </a:extLst>
              </a:tr>
              <a:tr h="2340864">
                <a:tc>
                  <a:txBody>
                    <a:bodyPr/>
                    <a:lstStyle/>
                    <a:p>
                      <a:pPr>
                        <a:spcAft>
                          <a:spcPts val="0"/>
                        </a:spcAft>
                      </a:pPr>
                      <a:r>
                        <a:rPr lang="en-IN" sz="1900">
                          <a:effectLst/>
                        </a:rPr>
                        <a:t>Stock Movement Register</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spcAft>
                          <a:spcPts val="0"/>
                        </a:spcAft>
                      </a:pPr>
                      <a:r>
                        <a:rPr lang="en-IN" sz="1900" dirty="0">
                          <a:effectLst/>
                        </a:rPr>
                        <a:t>Stock information including </a:t>
                      </a:r>
                    </a:p>
                    <a:p>
                      <a:pPr marL="342900" lvl="0" indent="-342900">
                        <a:spcAft>
                          <a:spcPts val="0"/>
                        </a:spcAft>
                        <a:buFont typeface="Georgia" panose="02040502050405020303" pitchFamily="18" charset="0"/>
                        <a:buChar char="-"/>
                      </a:pPr>
                      <a:r>
                        <a:rPr lang="en-IN" sz="1900" dirty="0">
                          <a:effectLst/>
                        </a:rPr>
                        <a:t>Opening Balances</a:t>
                      </a:r>
                    </a:p>
                    <a:p>
                      <a:pPr marL="342900" lvl="0" indent="-342900">
                        <a:spcAft>
                          <a:spcPts val="0"/>
                        </a:spcAft>
                        <a:buFont typeface="Georgia" panose="02040502050405020303" pitchFamily="18" charset="0"/>
                        <a:buChar char="-"/>
                      </a:pPr>
                      <a:r>
                        <a:rPr lang="en-IN" sz="1900" dirty="0">
                          <a:effectLst/>
                        </a:rPr>
                        <a:t>Receipt</a:t>
                      </a:r>
                    </a:p>
                    <a:p>
                      <a:pPr marL="342900" lvl="0" indent="-342900">
                        <a:spcAft>
                          <a:spcPts val="0"/>
                        </a:spcAft>
                        <a:buFont typeface="Georgia" panose="02040502050405020303" pitchFamily="18" charset="0"/>
                        <a:buChar char="-"/>
                      </a:pPr>
                      <a:r>
                        <a:rPr lang="en-IN" sz="1900" dirty="0">
                          <a:effectLst/>
                        </a:rPr>
                        <a:t>Supply</a:t>
                      </a:r>
                    </a:p>
                    <a:p>
                      <a:pPr marL="342900" lvl="0" indent="-342900">
                        <a:spcAft>
                          <a:spcPts val="0"/>
                        </a:spcAft>
                        <a:buFont typeface="Georgia" panose="02040502050405020303" pitchFamily="18" charset="0"/>
                        <a:buChar char="-"/>
                      </a:pPr>
                      <a:r>
                        <a:rPr lang="en-IN" sz="1900" dirty="0">
                          <a:effectLst/>
                        </a:rPr>
                        <a:t>Goods lost , destroyed, written off, or disposed of by way of gift or free samples </a:t>
                      </a:r>
                    </a:p>
                    <a:p>
                      <a:pPr marL="342900" lvl="0" indent="-342900">
                        <a:spcAft>
                          <a:spcPts val="0"/>
                        </a:spcAft>
                        <a:buFont typeface="Georgia" panose="02040502050405020303" pitchFamily="18" charset="0"/>
                        <a:buChar char="-"/>
                      </a:pPr>
                      <a:r>
                        <a:rPr lang="en-IN" sz="1900" dirty="0">
                          <a:effectLst/>
                        </a:rPr>
                        <a:t>Balance of stock including raw materials, finished goods, scrap, and waste</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2123009527"/>
                  </a:ext>
                </a:extLst>
              </a:tr>
              <a:tr h="877824">
                <a:tc>
                  <a:txBody>
                    <a:bodyPr/>
                    <a:lstStyle/>
                    <a:p>
                      <a:pPr>
                        <a:spcAft>
                          <a:spcPts val="0"/>
                        </a:spcAft>
                      </a:pPr>
                      <a:r>
                        <a:rPr lang="en-IN" sz="1900">
                          <a:effectLst/>
                        </a:rPr>
                        <a:t>Production Register</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spcAft>
                          <a:spcPts val="0"/>
                        </a:spcAft>
                      </a:pPr>
                      <a:r>
                        <a:rPr lang="en-IN" sz="1900" b="1" dirty="0">
                          <a:solidFill>
                            <a:srgbClr val="FF0000"/>
                          </a:solidFill>
                          <a:effectLst/>
                        </a:rPr>
                        <a:t>Quantitative details of RM or services used in the manufacture of goods</a:t>
                      </a:r>
                      <a:r>
                        <a:rPr lang="en-IN" sz="1900" dirty="0">
                          <a:effectLst/>
                        </a:rPr>
                        <a:t> and quantity of goods manufactured including waste and by products</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4098981687"/>
                  </a:ext>
                </a:extLst>
              </a:tr>
              <a:tr h="292608">
                <a:tc>
                  <a:txBody>
                    <a:bodyPr/>
                    <a:lstStyle/>
                    <a:p>
                      <a:pPr>
                        <a:spcAft>
                          <a:spcPts val="0"/>
                        </a:spcAft>
                      </a:pPr>
                      <a:r>
                        <a:rPr lang="en-IN" sz="1900">
                          <a:effectLst/>
                        </a:rPr>
                        <a:t>Delivery Challan Register</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spcAft>
                          <a:spcPts val="0"/>
                        </a:spcAft>
                      </a:pPr>
                      <a:r>
                        <a:rPr lang="en-IN" sz="1900">
                          <a:effectLst/>
                        </a:rPr>
                        <a:t>Delivery challans issued and received</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3067094492"/>
                  </a:ext>
                </a:extLst>
              </a:tr>
              <a:tr h="1170432">
                <a:tc>
                  <a:txBody>
                    <a:bodyPr/>
                    <a:lstStyle/>
                    <a:p>
                      <a:pPr>
                        <a:spcAft>
                          <a:spcPts val="0"/>
                        </a:spcAft>
                      </a:pPr>
                      <a:r>
                        <a:rPr lang="en-IN" sz="1900">
                          <a:effectLst/>
                        </a:rPr>
                        <a:t>Job Work Register</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spcAft>
                          <a:spcPts val="0"/>
                        </a:spcAft>
                      </a:pPr>
                      <a:r>
                        <a:rPr lang="en-IN" sz="1900" dirty="0">
                          <a:effectLst/>
                        </a:rPr>
                        <a:t>Challan wise detail of </a:t>
                      </a:r>
                    </a:p>
                    <a:p>
                      <a:pPr marL="342900" lvl="0" indent="-342900">
                        <a:spcAft>
                          <a:spcPts val="0"/>
                        </a:spcAft>
                        <a:buFont typeface="Georgia" panose="02040502050405020303" pitchFamily="18" charset="0"/>
                        <a:buChar char="-"/>
                      </a:pPr>
                      <a:r>
                        <a:rPr lang="en-IN" sz="1900" dirty="0">
                          <a:effectLst/>
                        </a:rPr>
                        <a:t>Goods sent to job worker </a:t>
                      </a:r>
                    </a:p>
                    <a:p>
                      <a:pPr marL="342900" lvl="0" indent="-342900">
                        <a:spcAft>
                          <a:spcPts val="0"/>
                        </a:spcAft>
                        <a:buFont typeface="Georgia" panose="02040502050405020303" pitchFamily="18" charset="0"/>
                        <a:buChar char="-"/>
                      </a:pPr>
                      <a:r>
                        <a:rPr lang="en-IN" sz="1900" dirty="0">
                          <a:effectLst/>
                        </a:rPr>
                        <a:t>Goods received back from job worker </a:t>
                      </a:r>
                    </a:p>
                    <a:p>
                      <a:pPr marL="342900" lvl="0" indent="-342900">
                        <a:spcAft>
                          <a:spcPts val="0"/>
                        </a:spcAft>
                        <a:buFont typeface="Georgia" panose="02040502050405020303" pitchFamily="18" charset="0"/>
                        <a:buChar char="-"/>
                      </a:pPr>
                      <a:r>
                        <a:rPr lang="en-IN" sz="1900" dirty="0">
                          <a:effectLst/>
                        </a:rPr>
                        <a:t>Goods sold from job workers place.</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1051584592"/>
                  </a:ext>
                </a:extLst>
              </a:tr>
            </a:tbl>
          </a:graphicData>
        </a:graphic>
      </p:graphicFrame>
      <p:sp>
        <p:nvSpPr>
          <p:cNvPr id="4" name="Footer Placeholder 3"/>
          <p:cNvSpPr>
            <a:spLocks noGrp="1"/>
          </p:cNvSpPr>
          <p:nvPr>
            <p:ph type="ftr" sz="quarter" idx="11"/>
          </p:nvPr>
        </p:nvSpPr>
        <p:spPr/>
        <p:txBody>
          <a:bodyPr/>
          <a:lstStyle/>
          <a:p>
            <a:r>
              <a:rPr lang="en-US">
                <a:solidFill>
                  <a:srgbClr val="514843">
                    <a:lumMod val="75000"/>
                  </a:srgbClr>
                </a:solidFill>
              </a:rPr>
              <a:t>© Yash Dhadda</a:t>
            </a:r>
          </a:p>
        </p:txBody>
      </p:sp>
      <p:sp>
        <p:nvSpPr>
          <p:cNvPr id="5" name="Slide Number Placeholder 4"/>
          <p:cNvSpPr>
            <a:spLocks noGrp="1"/>
          </p:cNvSpPr>
          <p:nvPr>
            <p:ph type="sldNum" sz="quarter" idx="12"/>
          </p:nvPr>
        </p:nvSpPr>
        <p:spPr/>
        <p:txBody>
          <a:bodyPr/>
          <a:lstStyle/>
          <a:p>
            <a:fld id="{0FF54DE5-C571-48E8-A5BC-B369434E2F44}" type="slidenum">
              <a:rPr lang="en-US" smtClean="0">
                <a:solidFill>
                  <a:srgbClr val="514843">
                    <a:lumMod val="75000"/>
                  </a:srgbClr>
                </a:solidFill>
              </a:rPr>
              <a:pPr/>
              <a:t>55</a:t>
            </a:fld>
            <a:endParaRPr lang="en-US">
              <a:solidFill>
                <a:srgbClr val="514843">
                  <a:lumMod val="75000"/>
                </a:srgbClr>
              </a:solidFill>
            </a:endParaRPr>
          </a:p>
        </p:txBody>
      </p:sp>
      <p:graphicFrame>
        <p:nvGraphicFramePr>
          <p:cNvPr id="6" name="Table 5">
            <a:extLst>
              <a:ext uri="{FF2B5EF4-FFF2-40B4-BE49-F238E27FC236}">
                <a16:creationId xmlns:a16="http://schemas.microsoft.com/office/drawing/2014/main" id="{C4342F6B-DB07-421A-BF8F-E1944F4F4D6C}"/>
              </a:ext>
            </a:extLst>
          </p:cNvPr>
          <p:cNvGraphicFramePr>
            <a:graphicFrameLocks noGrp="1"/>
          </p:cNvGraphicFramePr>
          <p:nvPr/>
        </p:nvGraphicFramePr>
        <p:xfrm>
          <a:off x="1325880" y="1886253"/>
          <a:ext cx="11491783" cy="989996"/>
        </p:xfrm>
        <a:graphic>
          <a:graphicData uri="http://schemas.openxmlformats.org/drawingml/2006/table">
            <a:tbl>
              <a:tblPr firstRow="1" firstCol="1" bandRow="1">
                <a:tableStyleId>{5C22544A-7EE6-4342-B048-85BDC9FD1C3A}</a:tableStyleId>
              </a:tblPr>
              <a:tblGrid>
                <a:gridCol w="4150094">
                  <a:extLst>
                    <a:ext uri="{9D8B030D-6E8A-4147-A177-3AD203B41FA5}">
                      <a16:colId xmlns:a16="http://schemas.microsoft.com/office/drawing/2014/main" val="2249933718"/>
                    </a:ext>
                  </a:extLst>
                </a:gridCol>
                <a:gridCol w="7341689">
                  <a:extLst>
                    <a:ext uri="{9D8B030D-6E8A-4147-A177-3AD203B41FA5}">
                      <a16:colId xmlns:a16="http://schemas.microsoft.com/office/drawing/2014/main" val="1716095650"/>
                    </a:ext>
                  </a:extLst>
                </a:gridCol>
              </a:tblGrid>
              <a:tr h="494998">
                <a:tc gridSpan="2">
                  <a:txBody>
                    <a:bodyPr/>
                    <a:lstStyle/>
                    <a:p>
                      <a:pPr>
                        <a:spcAft>
                          <a:spcPts val="0"/>
                        </a:spcAft>
                      </a:pPr>
                      <a:r>
                        <a:rPr lang="en-IN" sz="1900" dirty="0">
                          <a:effectLst/>
                        </a:rPr>
                        <a:t>GST - Accounts and Records</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hMerge="1">
                  <a:txBody>
                    <a:bodyPr/>
                    <a:lstStyle/>
                    <a:p>
                      <a:endParaRPr lang="en-IN"/>
                    </a:p>
                  </a:txBody>
                  <a:tcPr/>
                </a:tc>
                <a:extLst>
                  <a:ext uri="{0D108BD9-81ED-4DB2-BD59-A6C34878D82A}">
                    <a16:rowId xmlns:a16="http://schemas.microsoft.com/office/drawing/2014/main" val="586316580"/>
                  </a:ext>
                </a:extLst>
              </a:tr>
              <a:tr h="494998">
                <a:tc>
                  <a:txBody>
                    <a:bodyPr/>
                    <a:lstStyle/>
                    <a:p>
                      <a:pPr>
                        <a:spcAft>
                          <a:spcPts val="0"/>
                        </a:spcAft>
                      </a:pPr>
                      <a:r>
                        <a:rPr lang="en-IN" sz="1900">
                          <a:effectLst/>
                        </a:rPr>
                        <a:t>Registers/Records:</a:t>
                      </a:r>
                      <a:endParaRPr lang="en-IN" sz="19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spcAft>
                          <a:spcPts val="0"/>
                        </a:spcAft>
                      </a:pPr>
                      <a:r>
                        <a:rPr lang="en-IN" sz="1900" dirty="0">
                          <a:effectLst/>
                        </a:rPr>
                        <a:t>Nature of details required</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2182808472"/>
                  </a:ext>
                </a:extLst>
              </a:tr>
            </a:tbl>
          </a:graphicData>
        </a:graphic>
      </p:graphicFrame>
    </p:spTree>
    <p:extLst>
      <p:ext uri="{BB962C8B-B14F-4D97-AF65-F5344CB8AC3E}">
        <p14:creationId xmlns:p14="http://schemas.microsoft.com/office/powerpoint/2010/main" val="253901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12CC3-86F4-4234-90C6-B69DA10BDCE1}"/>
              </a:ext>
            </a:extLst>
          </p:cNvPr>
          <p:cNvSpPr>
            <a:spLocks noGrp="1"/>
          </p:cNvSpPr>
          <p:nvPr>
            <p:ph type="title"/>
          </p:nvPr>
        </p:nvSpPr>
        <p:spPr/>
        <p:txBody>
          <a:bodyPr/>
          <a:lstStyle/>
          <a:p>
            <a:r>
              <a:rPr lang="en-IN" dirty="0"/>
              <a:t>Who, How and Where can undertake the Audit?</a:t>
            </a:r>
          </a:p>
        </p:txBody>
      </p:sp>
      <p:sp>
        <p:nvSpPr>
          <p:cNvPr id="3" name="Content Placeholder 2">
            <a:extLst>
              <a:ext uri="{FF2B5EF4-FFF2-40B4-BE49-F238E27FC236}">
                <a16:creationId xmlns:a16="http://schemas.microsoft.com/office/drawing/2014/main" id="{71BEAABF-3F84-4FA1-BDED-CA3968021569}"/>
              </a:ext>
            </a:extLst>
          </p:cNvPr>
          <p:cNvSpPr>
            <a:spLocks noGrp="1"/>
          </p:cNvSpPr>
          <p:nvPr>
            <p:ph idx="1"/>
          </p:nvPr>
        </p:nvSpPr>
        <p:spPr/>
        <p:txBody>
          <a:bodyPr>
            <a:normAutofit/>
          </a:bodyPr>
          <a:lstStyle/>
          <a:p>
            <a:r>
              <a:rPr lang="en-IN" b="1" dirty="0"/>
              <a:t>Who ?</a:t>
            </a:r>
          </a:p>
          <a:p>
            <a:pPr lvl="1"/>
            <a:r>
              <a:rPr lang="en-IN" dirty="0"/>
              <a:t>The Commissioner or</a:t>
            </a:r>
          </a:p>
          <a:p>
            <a:pPr lvl="1"/>
            <a:r>
              <a:rPr lang="en-IN" dirty="0"/>
              <a:t>any officer authorised by him, </a:t>
            </a:r>
          </a:p>
          <a:p>
            <a:r>
              <a:rPr lang="en-IN" dirty="0"/>
              <a:t>by way of a general or a specific order, may undertake audit of any registered person</a:t>
            </a:r>
          </a:p>
          <a:p>
            <a:r>
              <a:rPr lang="en-IN" b="1" dirty="0"/>
              <a:t>Period, Frequency and Manner</a:t>
            </a:r>
          </a:p>
          <a:p>
            <a:pPr lvl="1"/>
            <a:r>
              <a:rPr lang="en-IN" dirty="0"/>
              <a:t> for such period, (1 FY, or 2 Years or 6 months, all are possible)</a:t>
            </a:r>
          </a:p>
          <a:p>
            <a:pPr lvl="1"/>
            <a:r>
              <a:rPr lang="en-IN" dirty="0"/>
              <a:t>at such frequency </a:t>
            </a:r>
          </a:p>
          <a:p>
            <a:pPr lvl="1"/>
            <a:r>
              <a:rPr lang="en-IN" dirty="0"/>
              <a:t>and in such manner.</a:t>
            </a:r>
          </a:p>
          <a:p>
            <a:r>
              <a:rPr lang="en-IN" dirty="0"/>
              <a:t>as may be prescribed</a:t>
            </a:r>
          </a:p>
          <a:p>
            <a:r>
              <a:rPr lang="en-IN" b="1" dirty="0"/>
              <a:t>Where?</a:t>
            </a:r>
          </a:p>
          <a:p>
            <a:pPr lvl="1"/>
            <a:r>
              <a:rPr lang="en-IN" dirty="0"/>
              <a:t>At the place of business of the registered person </a:t>
            </a:r>
          </a:p>
          <a:p>
            <a:pPr lvl="1"/>
            <a:r>
              <a:rPr lang="en-IN" dirty="0"/>
              <a:t>or in their office.</a:t>
            </a:r>
          </a:p>
          <a:p>
            <a:endParaRPr lang="en-IN" dirty="0"/>
          </a:p>
        </p:txBody>
      </p:sp>
      <p:sp>
        <p:nvSpPr>
          <p:cNvPr id="4" name="Footer Placeholder 3">
            <a:extLst>
              <a:ext uri="{FF2B5EF4-FFF2-40B4-BE49-F238E27FC236}">
                <a16:creationId xmlns:a16="http://schemas.microsoft.com/office/drawing/2014/main" id="{FD8112FA-7891-473E-B94D-DB37EB73E32D}"/>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DD94C17F-1110-4B57-9190-E3F262D62DDF}"/>
              </a:ext>
            </a:extLst>
          </p:cNvPr>
          <p:cNvSpPr>
            <a:spLocks noGrp="1"/>
          </p:cNvSpPr>
          <p:nvPr>
            <p:ph type="sldNum" sz="quarter" idx="12"/>
          </p:nvPr>
        </p:nvSpPr>
        <p:spPr/>
        <p:txBody>
          <a:bodyPr/>
          <a:lstStyle/>
          <a:p>
            <a:fld id="{0FF54DE5-C571-48E8-A5BC-B369434E2F44}" type="slidenum">
              <a:rPr lang="en-IN" smtClean="0"/>
              <a:t>56</a:t>
            </a:fld>
            <a:endParaRPr lang="en-IN"/>
          </a:p>
        </p:txBody>
      </p:sp>
    </p:spTree>
    <p:extLst>
      <p:ext uri="{BB962C8B-B14F-4D97-AF65-F5344CB8AC3E}">
        <p14:creationId xmlns:p14="http://schemas.microsoft.com/office/powerpoint/2010/main" val="38390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B1E2-E564-4A16-A9DD-3075B15D73F0}"/>
              </a:ext>
            </a:extLst>
          </p:cNvPr>
          <p:cNvSpPr>
            <a:spLocks noGrp="1"/>
          </p:cNvSpPr>
          <p:nvPr>
            <p:ph type="title"/>
          </p:nvPr>
        </p:nvSpPr>
        <p:spPr/>
        <p:txBody>
          <a:bodyPr/>
          <a:lstStyle/>
          <a:p>
            <a:r>
              <a:rPr lang="en-IN" dirty="0"/>
              <a:t>Intimation and Completion of Audit</a:t>
            </a:r>
          </a:p>
        </p:txBody>
      </p:sp>
      <p:sp>
        <p:nvSpPr>
          <p:cNvPr id="3" name="Content Placeholder 2">
            <a:extLst>
              <a:ext uri="{FF2B5EF4-FFF2-40B4-BE49-F238E27FC236}">
                <a16:creationId xmlns:a16="http://schemas.microsoft.com/office/drawing/2014/main" id="{C3EB985B-A3D3-4185-9C23-B4D68E101EF8}"/>
              </a:ext>
            </a:extLst>
          </p:cNvPr>
          <p:cNvSpPr>
            <a:spLocks noGrp="1"/>
          </p:cNvSpPr>
          <p:nvPr>
            <p:ph idx="1"/>
          </p:nvPr>
        </p:nvSpPr>
        <p:spPr/>
        <p:txBody>
          <a:bodyPr>
            <a:normAutofit/>
          </a:bodyPr>
          <a:lstStyle/>
          <a:p>
            <a:r>
              <a:rPr lang="en-IN" b="1" dirty="0"/>
              <a:t>Intimation</a:t>
            </a:r>
          </a:p>
          <a:p>
            <a:pPr lvl="1"/>
            <a:r>
              <a:rPr lang="en-IN" dirty="0"/>
              <a:t> by way of a notice</a:t>
            </a:r>
          </a:p>
          <a:p>
            <a:pPr lvl="1"/>
            <a:r>
              <a:rPr lang="en-IN" dirty="0"/>
              <a:t>not less than </a:t>
            </a:r>
            <a:r>
              <a:rPr lang="en-IN" b="1" dirty="0"/>
              <a:t>fifteen working days prior </a:t>
            </a:r>
            <a:r>
              <a:rPr lang="en-IN" dirty="0"/>
              <a:t>to the conduct of audit </a:t>
            </a:r>
          </a:p>
          <a:p>
            <a:pPr lvl="1"/>
            <a:r>
              <a:rPr lang="en-IN" dirty="0"/>
              <a:t>in such manner as may be prescribed.</a:t>
            </a:r>
            <a:r>
              <a:rPr lang="en-IN" b="1" dirty="0"/>
              <a:t> (ADT-01)</a:t>
            </a:r>
          </a:p>
          <a:p>
            <a:r>
              <a:rPr lang="en-IN" b="1" dirty="0"/>
              <a:t>“Commencement of audit” </a:t>
            </a:r>
            <a:r>
              <a:rPr lang="en-IN" dirty="0"/>
              <a:t>shall mean the date on which </a:t>
            </a:r>
          </a:p>
          <a:p>
            <a:pPr lvl="1"/>
            <a:r>
              <a:rPr lang="en-IN" dirty="0"/>
              <a:t>the records and other documents, called for by the tax authorities, are made available by the registered person</a:t>
            </a:r>
          </a:p>
          <a:p>
            <a:pPr lvl="1"/>
            <a:r>
              <a:rPr lang="en-IN" dirty="0"/>
              <a:t> or the actual institution of audit at the place of business, </a:t>
            </a:r>
          </a:p>
          <a:p>
            <a:pPr lvl="1"/>
            <a:r>
              <a:rPr lang="en-IN" b="1" dirty="0"/>
              <a:t>whichever is later.</a:t>
            </a:r>
          </a:p>
          <a:p>
            <a:r>
              <a:rPr lang="en-IN" b="1" dirty="0"/>
              <a:t>Completion</a:t>
            </a:r>
          </a:p>
          <a:p>
            <a:pPr lvl="1"/>
            <a:r>
              <a:rPr lang="en-IN" dirty="0"/>
              <a:t>Within a period </a:t>
            </a:r>
            <a:r>
              <a:rPr lang="en-IN" b="1" dirty="0"/>
              <a:t>of three months</a:t>
            </a:r>
            <a:r>
              <a:rPr lang="en-IN" dirty="0"/>
              <a:t> from the date of commencement of the audit</a:t>
            </a:r>
          </a:p>
          <a:p>
            <a:pPr lvl="1"/>
            <a:r>
              <a:rPr lang="en-IN" dirty="0"/>
              <a:t>Further extension by Commissioner for the reasons to be recorded in writing, extend the period by a </a:t>
            </a:r>
            <a:r>
              <a:rPr lang="en-IN" b="1" dirty="0"/>
              <a:t>further period not exceeding six months</a:t>
            </a:r>
            <a:endParaRPr lang="en-IN" dirty="0"/>
          </a:p>
          <a:p>
            <a:endParaRPr lang="en-IN" dirty="0"/>
          </a:p>
        </p:txBody>
      </p:sp>
      <p:sp>
        <p:nvSpPr>
          <p:cNvPr id="4" name="Footer Placeholder 3">
            <a:extLst>
              <a:ext uri="{FF2B5EF4-FFF2-40B4-BE49-F238E27FC236}">
                <a16:creationId xmlns:a16="http://schemas.microsoft.com/office/drawing/2014/main" id="{6B8FDA3D-0B29-4F7D-800D-8D1E451DA4B1}"/>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74447010-A077-4AF6-8DC1-205021C67811}"/>
              </a:ext>
            </a:extLst>
          </p:cNvPr>
          <p:cNvSpPr>
            <a:spLocks noGrp="1"/>
          </p:cNvSpPr>
          <p:nvPr>
            <p:ph type="sldNum" sz="quarter" idx="12"/>
          </p:nvPr>
        </p:nvSpPr>
        <p:spPr/>
        <p:txBody>
          <a:bodyPr/>
          <a:lstStyle/>
          <a:p>
            <a:fld id="{0FF54DE5-C571-48E8-A5BC-B369434E2F44}" type="slidenum">
              <a:rPr lang="en-IN" smtClean="0"/>
              <a:t>57</a:t>
            </a:fld>
            <a:endParaRPr lang="en-IN"/>
          </a:p>
        </p:txBody>
      </p:sp>
    </p:spTree>
    <p:extLst>
      <p:ext uri="{BB962C8B-B14F-4D97-AF65-F5344CB8AC3E}">
        <p14:creationId xmlns:p14="http://schemas.microsoft.com/office/powerpoint/2010/main" val="343358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A033-4285-9E67-F4A5-5918B9F43829}"/>
              </a:ext>
            </a:extLst>
          </p:cNvPr>
          <p:cNvSpPr>
            <a:spLocks noGrp="1"/>
          </p:cNvSpPr>
          <p:nvPr>
            <p:ph type="title"/>
          </p:nvPr>
        </p:nvSpPr>
        <p:spPr/>
        <p:txBody>
          <a:bodyPr/>
          <a:lstStyle/>
          <a:p>
            <a:r>
              <a:rPr lang="en-IN" b="1" dirty="0"/>
              <a:t>HUBERGROUP INDIA PVT. LTD. Versus UNION OF INDIA</a:t>
            </a:r>
            <a:endParaRPr lang="en-IN" dirty="0"/>
          </a:p>
        </p:txBody>
      </p:sp>
      <p:sp>
        <p:nvSpPr>
          <p:cNvPr id="3" name="Content Placeholder 2">
            <a:extLst>
              <a:ext uri="{FF2B5EF4-FFF2-40B4-BE49-F238E27FC236}">
                <a16:creationId xmlns:a16="http://schemas.microsoft.com/office/drawing/2014/main" id="{E15F008D-B884-6E91-24DF-0B3E261A55EC}"/>
              </a:ext>
            </a:extLst>
          </p:cNvPr>
          <p:cNvSpPr>
            <a:spLocks noGrp="1"/>
          </p:cNvSpPr>
          <p:nvPr>
            <p:ph idx="1"/>
          </p:nvPr>
        </p:nvSpPr>
        <p:spPr/>
        <p:txBody>
          <a:bodyPr/>
          <a:lstStyle/>
          <a:p>
            <a:r>
              <a:rPr lang="en-IN" b="1" dirty="0"/>
              <a:t>IN THE HIGH COURT OF GUJARAT AT AHMEDABAD BHARGAV D. KARIA AND D.N. RAY, JJ. HUBERGROUP INDIA PVT. LTD. Versus UNION OF INDIA (2024) 24 </a:t>
            </a:r>
            <a:r>
              <a:rPr lang="en-IN" b="1" dirty="0" err="1"/>
              <a:t>Centax</a:t>
            </a:r>
            <a:r>
              <a:rPr lang="en-IN" b="1" dirty="0"/>
              <a:t> 56 (Guj.)/2025 (92) G.S.T.L. 142 (Guj.) [17-10-2024] – Gujarat High Court </a:t>
            </a:r>
            <a:endParaRPr lang="en-IN" sz="3200" b="1" u="sng" dirty="0">
              <a:solidFill>
                <a:prstClr val="white"/>
              </a:solidFill>
            </a:endParaRPr>
          </a:p>
          <a:p>
            <a:pPr algn="just"/>
            <a:endParaRPr lang="en-US" dirty="0"/>
          </a:p>
          <a:p>
            <a:pPr algn="just"/>
            <a:r>
              <a:rPr lang="en-US" dirty="0"/>
              <a:t>SCNs were issued under Section 65(7) read with Section 74 of CGST Act for raising demand after audit while assessee submitted that audit was concluded beyond period prescribed under Section 65(4) of CGST Act and, hence, impugned notices were without jurisdiction. </a:t>
            </a:r>
            <a:r>
              <a:rPr lang="en-US" b="1" u="sng" dirty="0">
                <a:solidFill>
                  <a:srgbClr val="0070C0"/>
                </a:solidFill>
              </a:rPr>
              <a:t>The proceeding are pending before Gujarat HC. </a:t>
            </a:r>
            <a:endParaRPr lang="en-IN" b="1" u="sng" dirty="0">
              <a:solidFill>
                <a:srgbClr val="0070C0"/>
              </a:solidFill>
            </a:endParaRPr>
          </a:p>
          <a:p>
            <a:endParaRPr lang="en-IN" dirty="0"/>
          </a:p>
        </p:txBody>
      </p:sp>
      <p:sp>
        <p:nvSpPr>
          <p:cNvPr id="4" name="Footer Placeholder 3">
            <a:extLst>
              <a:ext uri="{FF2B5EF4-FFF2-40B4-BE49-F238E27FC236}">
                <a16:creationId xmlns:a16="http://schemas.microsoft.com/office/drawing/2014/main" id="{923A9E13-1F12-968C-F97E-04D7C2E58E3E}"/>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0A839563-EBC7-7C36-7BEC-0D038CEFD1EE}"/>
              </a:ext>
            </a:extLst>
          </p:cNvPr>
          <p:cNvSpPr>
            <a:spLocks noGrp="1"/>
          </p:cNvSpPr>
          <p:nvPr>
            <p:ph type="sldNum" sz="quarter" idx="12"/>
          </p:nvPr>
        </p:nvSpPr>
        <p:spPr/>
        <p:txBody>
          <a:bodyPr/>
          <a:lstStyle/>
          <a:p>
            <a:fld id="{0FF54DE5-C571-48E8-A5BC-B369434E2F44}" type="slidenum">
              <a:rPr lang="en-IN" smtClean="0"/>
              <a:t>58</a:t>
            </a:fld>
            <a:endParaRPr lang="en-IN"/>
          </a:p>
        </p:txBody>
      </p:sp>
    </p:spTree>
    <p:extLst>
      <p:ext uri="{BB962C8B-B14F-4D97-AF65-F5344CB8AC3E}">
        <p14:creationId xmlns:p14="http://schemas.microsoft.com/office/powerpoint/2010/main" val="205957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B1E2-E564-4A16-A9DD-3075B15D73F0}"/>
              </a:ext>
            </a:extLst>
          </p:cNvPr>
          <p:cNvSpPr>
            <a:spLocks noGrp="1"/>
          </p:cNvSpPr>
          <p:nvPr>
            <p:ph type="title"/>
          </p:nvPr>
        </p:nvSpPr>
        <p:spPr/>
        <p:txBody>
          <a:bodyPr/>
          <a:lstStyle/>
          <a:p>
            <a:r>
              <a:rPr lang="en-IN" dirty="0"/>
              <a:t>Expectation and Verification</a:t>
            </a:r>
          </a:p>
        </p:txBody>
      </p:sp>
      <p:sp>
        <p:nvSpPr>
          <p:cNvPr id="3" name="Content Placeholder 2">
            <a:extLst>
              <a:ext uri="{FF2B5EF4-FFF2-40B4-BE49-F238E27FC236}">
                <a16:creationId xmlns:a16="http://schemas.microsoft.com/office/drawing/2014/main" id="{C3EB985B-A3D3-4185-9C23-B4D68E101EF8}"/>
              </a:ext>
            </a:extLst>
          </p:cNvPr>
          <p:cNvSpPr>
            <a:spLocks noGrp="1"/>
          </p:cNvSpPr>
          <p:nvPr>
            <p:ph idx="1"/>
          </p:nvPr>
        </p:nvSpPr>
        <p:spPr/>
        <p:txBody>
          <a:bodyPr>
            <a:normAutofit/>
          </a:bodyPr>
          <a:lstStyle/>
          <a:p>
            <a:r>
              <a:rPr lang="en-IN" b="1" dirty="0"/>
              <a:t>Legal Expectation of audit officer?</a:t>
            </a:r>
          </a:p>
          <a:p>
            <a:pPr lvl="1"/>
            <a:r>
              <a:rPr lang="en-IN" dirty="0"/>
              <a:t>to afford him the </a:t>
            </a:r>
            <a:r>
              <a:rPr lang="en-IN" b="1" dirty="0"/>
              <a:t>necessary facility to verify the books of account or other documents </a:t>
            </a:r>
            <a:r>
              <a:rPr lang="en-IN" dirty="0"/>
              <a:t>as he may require;</a:t>
            </a:r>
          </a:p>
          <a:p>
            <a:pPr lvl="1"/>
            <a:r>
              <a:rPr lang="en-IN" dirty="0"/>
              <a:t>to </a:t>
            </a:r>
            <a:r>
              <a:rPr lang="en-IN" b="1" dirty="0"/>
              <a:t>furnish such information as he may require </a:t>
            </a:r>
            <a:r>
              <a:rPr lang="en-IN" dirty="0"/>
              <a:t>and </a:t>
            </a:r>
          </a:p>
          <a:p>
            <a:pPr lvl="1"/>
            <a:r>
              <a:rPr lang="en-IN" b="1" dirty="0"/>
              <a:t>render assistance </a:t>
            </a:r>
            <a:r>
              <a:rPr lang="en-IN" dirty="0"/>
              <a:t>for timely completion of the audit.</a:t>
            </a:r>
          </a:p>
          <a:p>
            <a:r>
              <a:rPr lang="en-IN" b="1" dirty="0"/>
              <a:t>What can be verified by the Audit Officer?</a:t>
            </a:r>
          </a:p>
          <a:p>
            <a:pPr lvl="1" algn="just"/>
            <a:r>
              <a:rPr lang="en-IN" dirty="0"/>
              <a:t>Verify the documents on the basis of which the books of account are maintained and the returns and statements furnished</a:t>
            </a:r>
          </a:p>
          <a:p>
            <a:pPr lvl="1" algn="just"/>
            <a:r>
              <a:rPr lang="en-IN" dirty="0"/>
              <a:t>the </a:t>
            </a:r>
            <a:r>
              <a:rPr lang="en-IN" b="1" dirty="0"/>
              <a:t>correctness of the turnover, exemptions and deductions claimed</a:t>
            </a:r>
            <a:r>
              <a:rPr lang="en-IN" dirty="0"/>
              <a:t>,</a:t>
            </a:r>
          </a:p>
          <a:p>
            <a:pPr lvl="1" algn="just"/>
            <a:r>
              <a:rPr lang="en-IN" dirty="0"/>
              <a:t> the </a:t>
            </a:r>
            <a:r>
              <a:rPr lang="en-IN" b="1" dirty="0"/>
              <a:t>rate of tax applied </a:t>
            </a:r>
            <a:r>
              <a:rPr lang="en-IN" dirty="0"/>
              <a:t>in respect of the supply of goods or services or both, </a:t>
            </a:r>
          </a:p>
          <a:p>
            <a:pPr lvl="1" algn="just"/>
            <a:r>
              <a:rPr lang="en-IN" dirty="0"/>
              <a:t>the </a:t>
            </a:r>
            <a:r>
              <a:rPr lang="en-IN" b="1" dirty="0"/>
              <a:t>input tax credit availed and utilised</a:t>
            </a:r>
            <a:r>
              <a:rPr lang="en-IN" dirty="0"/>
              <a:t>, </a:t>
            </a:r>
          </a:p>
          <a:p>
            <a:pPr lvl="1" algn="just"/>
            <a:r>
              <a:rPr lang="en-IN" b="1" dirty="0"/>
              <a:t>refund claimed</a:t>
            </a:r>
            <a:r>
              <a:rPr lang="en-IN" dirty="0"/>
              <a:t>, and</a:t>
            </a:r>
          </a:p>
          <a:p>
            <a:pPr lvl="1" algn="just"/>
            <a:r>
              <a:rPr lang="en-IN" b="1" dirty="0"/>
              <a:t> other relevant issues</a:t>
            </a:r>
            <a:r>
              <a:rPr lang="en-IN" dirty="0"/>
              <a:t> and </a:t>
            </a:r>
          </a:p>
          <a:p>
            <a:pPr lvl="1" algn="just"/>
            <a:r>
              <a:rPr lang="en-IN" b="1" u="sng" dirty="0"/>
              <a:t>record the observations in his audit notes.</a:t>
            </a:r>
          </a:p>
          <a:p>
            <a:endParaRPr lang="en-IN" b="1" dirty="0"/>
          </a:p>
          <a:p>
            <a:endParaRPr lang="en-IN" b="1" dirty="0"/>
          </a:p>
        </p:txBody>
      </p:sp>
      <p:sp>
        <p:nvSpPr>
          <p:cNvPr id="4" name="Footer Placeholder 3">
            <a:extLst>
              <a:ext uri="{FF2B5EF4-FFF2-40B4-BE49-F238E27FC236}">
                <a16:creationId xmlns:a16="http://schemas.microsoft.com/office/drawing/2014/main" id="{6B8FDA3D-0B29-4F7D-800D-8D1E451DA4B1}"/>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74447010-A077-4AF6-8DC1-205021C67811}"/>
              </a:ext>
            </a:extLst>
          </p:cNvPr>
          <p:cNvSpPr>
            <a:spLocks noGrp="1"/>
          </p:cNvSpPr>
          <p:nvPr>
            <p:ph type="sldNum" sz="quarter" idx="12"/>
          </p:nvPr>
        </p:nvSpPr>
        <p:spPr/>
        <p:txBody>
          <a:bodyPr/>
          <a:lstStyle/>
          <a:p>
            <a:fld id="{0FF54DE5-C571-48E8-A5BC-B369434E2F44}" type="slidenum">
              <a:rPr lang="en-IN" smtClean="0"/>
              <a:t>59</a:t>
            </a:fld>
            <a:endParaRPr lang="en-IN"/>
          </a:p>
        </p:txBody>
      </p:sp>
    </p:spTree>
    <p:extLst>
      <p:ext uri="{BB962C8B-B14F-4D97-AF65-F5344CB8AC3E}">
        <p14:creationId xmlns:p14="http://schemas.microsoft.com/office/powerpoint/2010/main" val="172320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47C2-F8BF-843B-05BF-8EC57B6E1E35}"/>
              </a:ext>
            </a:extLst>
          </p:cNvPr>
          <p:cNvSpPr>
            <a:spLocks noGrp="1"/>
          </p:cNvSpPr>
          <p:nvPr>
            <p:ph type="title"/>
          </p:nvPr>
        </p:nvSpPr>
        <p:spPr/>
        <p:txBody>
          <a:bodyPr/>
          <a:lstStyle/>
          <a:p>
            <a:r>
              <a:rPr lang="en-IN" dirty="0"/>
              <a:t>PILLARS OF TAXATION</a:t>
            </a:r>
          </a:p>
        </p:txBody>
      </p:sp>
      <p:sp>
        <p:nvSpPr>
          <p:cNvPr id="3" name="Text Placeholder 2">
            <a:extLst>
              <a:ext uri="{FF2B5EF4-FFF2-40B4-BE49-F238E27FC236}">
                <a16:creationId xmlns:a16="http://schemas.microsoft.com/office/drawing/2014/main" id="{B1CECD74-9DF9-030C-1BFC-4900AB1267B7}"/>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25CE8F90-06BE-F524-5114-23FD596C70EB}"/>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91431D31-97DF-E2C1-54CC-BF60ABC2E8CD}"/>
              </a:ext>
            </a:extLst>
          </p:cNvPr>
          <p:cNvSpPr>
            <a:spLocks noGrp="1"/>
          </p:cNvSpPr>
          <p:nvPr>
            <p:ph type="sldNum" sz="quarter" idx="12"/>
          </p:nvPr>
        </p:nvSpPr>
        <p:spPr/>
        <p:txBody>
          <a:bodyPr/>
          <a:lstStyle/>
          <a:p>
            <a:fld id="{0FF54DE5-C571-48E8-A5BC-B369434E2F44}" type="slidenum">
              <a:rPr lang="en-IN" smtClean="0"/>
              <a:t>6</a:t>
            </a:fld>
            <a:endParaRPr lang="en-IN"/>
          </a:p>
        </p:txBody>
      </p:sp>
    </p:spTree>
    <p:extLst>
      <p:ext uri="{BB962C8B-B14F-4D97-AF65-F5344CB8AC3E}">
        <p14:creationId xmlns:p14="http://schemas.microsoft.com/office/powerpoint/2010/main" val="69650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B1E2-E564-4A16-A9DD-3075B15D73F0}"/>
              </a:ext>
            </a:extLst>
          </p:cNvPr>
          <p:cNvSpPr>
            <a:spLocks noGrp="1"/>
          </p:cNvSpPr>
          <p:nvPr>
            <p:ph type="title"/>
          </p:nvPr>
        </p:nvSpPr>
        <p:spPr/>
        <p:txBody>
          <a:bodyPr/>
          <a:lstStyle/>
          <a:p>
            <a:r>
              <a:rPr lang="en-IN" dirty="0"/>
              <a:t>Conclusion and SCN</a:t>
            </a:r>
          </a:p>
        </p:txBody>
      </p:sp>
      <p:sp>
        <p:nvSpPr>
          <p:cNvPr id="3" name="Content Placeholder 2">
            <a:extLst>
              <a:ext uri="{FF2B5EF4-FFF2-40B4-BE49-F238E27FC236}">
                <a16:creationId xmlns:a16="http://schemas.microsoft.com/office/drawing/2014/main" id="{C3EB985B-A3D3-4185-9C23-B4D68E101EF8}"/>
              </a:ext>
            </a:extLst>
          </p:cNvPr>
          <p:cNvSpPr>
            <a:spLocks noGrp="1"/>
          </p:cNvSpPr>
          <p:nvPr>
            <p:ph idx="1"/>
          </p:nvPr>
        </p:nvSpPr>
        <p:spPr/>
        <p:txBody>
          <a:bodyPr>
            <a:normAutofit/>
          </a:bodyPr>
          <a:lstStyle/>
          <a:p>
            <a:r>
              <a:rPr lang="en-IN" b="1" dirty="0"/>
              <a:t>On Conclusion of Audit</a:t>
            </a:r>
          </a:p>
          <a:p>
            <a:pPr lvl="1"/>
            <a:r>
              <a:rPr lang="en-IN" dirty="0"/>
              <a:t>Inform the discrepancies noticed, if any, as observed in the audit and</a:t>
            </a:r>
          </a:p>
          <a:p>
            <a:pPr lvl="1"/>
            <a:r>
              <a:rPr lang="en-IN" dirty="0"/>
              <a:t>Registered Person  may file his reply and </a:t>
            </a:r>
          </a:p>
          <a:p>
            <a:pPr lvl="1"/>
            <a:r>
              <a:rPr lang="en-IN" dirty="0"/>
              <a:t>the proper officer shall finalise the findings of the audit after due consideration of the reply furnished.</a:t>
            </a:r>
          </a:p>
          <a:p>
            <a:r>
              <a:rPr lang="en-IN" b="1" dirty="0"/>
              <a:t>Findings of the Audit</a:t>
            </a:r>
          </a:p>
          <a:p>
            <a:pPr lvl="1"/>
            <a:r>
              <a:rPr lang="en-IN" dirty="0"/>
              <a:t>The proper officer shall, </a:t>
            </a:r>
            <a:r>
              <a:rPr lang="en-IN" b="1" dirty="0"/>
              <a:t>within thirty days</a:t>
            </a:r>
            <a:r>
              <a:rPr lang="en-IN" dirty="0"/>
              <a:t>, inform the registered person, whose records are audited, about the </a:t>
            </a:r>
            <a:r>
              <a:rPr lang="en-IN" b="1" u="sng" dirty="0"/>
              <a:t>findings, his rights and obligations and the reasons for such findings</a:t>
            </a:r>
            <a:r>
              <a:rPr lang="en-IN" dirty="0"/>
              <a:t>.</a:t>
            </a:r>
          </a:p>
          <a:p>
            <a:pPr lvl="1"/>
            <a:r>
              <a:rPr lang="en-IN" dirty="0"/>
              <a:t>On conclusion of the audit, the proper officer shall inform the </a:t>
            </a:r>
            <a:r>
              <a:rPr lang="en-IN" b="1" u="sng" dirty="0"/>
              <a:t>findings of audit in FORM GST ADT-02*.</a:t>
            </a:r>
          </a:p>
          <a:p>
            <a:pPr lvl="1"/>
            <a:r>
              <a:rPr lang="en-IN" dirty="0"/>
              <a:t>Proper Officer as per circular 3/3/2017 dated 05.07.2017 is </a:t>
            </a:r>
            <a:r>
              <a:rPr lang="en-IN" b="1" dirty="0"/>
              <a:t>Deputy Commissioner</a:t>
            </a:r>
          </a:p>
          <a:p>
            <a:r>
              <a:rPr lang="en-IN" b="1" dirty="0"/>
              <a:t>SCN Proceedings</a:t>
            </a:r>
          </a:p>
          <a:p>
            <a:pPr lvl="1"/>
            <a:r>
              <a:rPr lang="en-IN" dirty="0"/>
              <a:t>Where the audit conducted under sub-section (1) results in detection of tax not paid or short paid or erroneously refunded, or input tax credit wrongly availed or utilised, the proper officer may initiate action under section 73 or section 74.</a:t>
            </a:r>
          </a:p>
        </p:txBody>
      </p:sp>
      <p:sp>
        <p:nvSpPr>
          <p:cNvPr id="4" name="Footer Placeholder 3">
            <a:extLst>
              <a:ext uri="{FF2B5EF4-FFF2-40B4-BE49-F238E27FC236}">
                <a16:creationId xmlns:a16="http://schemas.microsoft.com/office/drawing/2014/main" id="{6B8FDA3D-0B29-4F7D-800D-8D1E451DA4B1}"/>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74447010-A077-4AF6-8DC1-205021C67811}"/>
              </a:ext>
            </a:extLst>
          </p:cNvPr>
          <p:cNvSpPr>
            <a:spLocks noGrp="1"/>
          </p:cNvSpPr>
          <p:nvPr>
            <p:ph type="sldNum" sz="quarter" idx="12"/>
          </p:nvPr>
        </p:nvSpPr>
        <p:spPr/>
        <p:txBody>
          <a:bodyPr/>
          <a:lstStyle/>
          <a:p>
            <a:fld id="{0FF54DE5-C571-48E8-A5BC-B369434E2F44}" type="slidenum">
              <a:rPr lang="en-IN" smtClean="0"/>
              <a:t>60</a:t>
            </a:fld>
            <a:endParaRPr lang="en-IN"/>
          </a:p>
        </p:txBody>
      </p:sp>
    </p:spTree>
    <p:extLst>
      <p:ext uri="{BB962C8B-B14F-4D97-AF65-F5344CB8AC3E}">
        <p14:creationId xmlns:p14="http://schemas.microsoft.com/office/powerpoint/2010/main" val="141950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1C11A-EE73-2805-98AA-2E5103A20EE8}"/>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D23C2E59-6674-F3C7-C8AA-EF329CC4A5C9}"/>
              </a:ext>
            </a:extLst>
          </p:cNvPr>
          <p:cNvSpPr txBox="1"/>
          <p:nvPr/>
        </p:nvSpPr>
        <p:spPr>
          <a:xfrm>
            <a:off x="541021" y="286355"/>
            <a:ext cx="269168" cy="578707"/>
          </a:xfrm>
          <a:prstGeom prst="rect">
            <a:avLst/>
          </a:prstGeom>
          <a:solidFill>
            <a:srgbClr val="157267"/>
          </a:solidFill>
        </p:spPr>
        <p:txBody>
          <a:bodyPr vert="horz" wrap="square" lIns="0" tIns="9015" rIns="0" bIns="0" rtlCol="0">
            <a:spAutoFit/>
          </a:bodyPr>
          <a:lstStyle/>
          <a:p>
            <a:pPr>
              <a:spcBef>
                <a:spcPts val="71"/>
              </a:spcBef>
            </a:pPr>
            <a:r>
              <a:rPr sz="1825" u="heavy" spc="-25" dirty="0">
                <a:solidFill>
                  <a:srgbClr val="EFF6F7"/>
                </a:solidFill>
                <a:uFill>
                  <a:solidFill>
                    <a:srgbClr val="EFF6F7"/>
                  </a:solidFill>
                </a:uFill>
                <a:latin typeface="Arial Black" panose="020B0A04020102020204" pitchFamily="34" charset="0"/>
                <a:cs typeface="Arial"/>
              </a:rPr>
              <a:t>04</a:t>
            </a:r>
            <a:endParaRPr sz="1825">
              <a:latin typeface="Arial Black" panose="020B0A04020102020204" pitchFamily="34" charset="0"/>
              <a:cs typeface="Arial"/>
            </a:endParaRPr>
          </a:p>
        </p:txBody>
      </p:sp>
      <p:sp>
        <p:nvSpPr>
          <p:cNvPr id="6" name="object 6">
            <a:extLst>
              <a:ext uri="{FF2B5EF4-FFF2-40B4-BE49-F238E27FC236}">
                <a16:creationId xmlns:a16="http://schemas.microsoft.com/office/drawing/2014/main" id="{404266F3-6BF2-8D77-4191-8EB740DB2DF5}"/>
              </a:ext>
            </a:extLst>
          </p:cNvPr>
          <p:cNvSpPr/>
          <p:nvPr/>
        </p:nvSpPr>
        <p:spPr>
          <a:xfrm>
            <a:off x="0" y="-7261"/>
            <a:ext cx="14630400" cy="1098659"/>
          </a:xfrm>
          <a:custGeom>
            <a:avLst/>
            <a:gdLst/>
            <a:ahLst/>
            <a:cxnLst/>
            <a:rect l="l" t="t" r="r" b="b"/>
            <a:pathLst>
              <a:path w="5898515" h="374015">
                <a:moveTo>
                  <a:pt x="5898520" y="373960"/>
                </a:moveTo>
                <a:lnTo>
                  <a:pt x="0" y="373960"/>
                </a:lnTo>
                <a:lnTo>
                  <a:pt x="0" y="0"/>
                </a:lnTo>
                <a:lnTo>
                  <a:pt x="5898520" y="0"/>
                </a:lnTo>
                <a:lnTo>
                  <a:pt x="5898520" y="373960"/>
                </a:lnTo>
                <a:close/>
              </a:path>
            </a:pathLst>
          </a:custGeom>
          <a:solidFill>
            <a:schemeClr val="accent1">
              <a:lumMod val="75000"/>
            </a:schemeClr>
          </a:solidFill>
        </p:spPr>
        <p:txBody>
          <a:bodyPr wrap="square" lIns="0" tIns="0" rIns="0" bIns="0" rtlCol="0"/>
          <a:lstStyle/>
          <a:p>
            <a:endParaRPr sz="2028">
              <a:latin typeface="Arial Black" panose="020B0A04020102020204" pitchFamily="34" charset="0"/>
            </a:endParaRPr>
          </a:p>
        </p:txBody>
      </p:sp>
      <p:sp>
        <p:nvSpPr>
          <p:cNvPr id="9" name="object 9">
            <a:extLst>
              <a:ext uri="{FF2B5EF4-FFF2-40B4-BE49-F238E27FC236}">
                <a16:creationId xmlns:a16="http://schemas.microsoft.com/office/drawing/2014/main" id="{CAEA8313-5EA7-EC41-D99E-CEACABE6FA9A}"/>
              </a:ext>
            </a:extLst>
          </p:cNvPr>
          <p:cNvSpPr txBox="1"/>
          <p:nvPr/>
        </p:nvSpPr>
        <p:spPr>
          <a:xfrm>
            <a:off x="378861" y="188056"/>
            <a:ext cx="12909278" cy="456073"/>
          </a:xfrm>
          <a:prstGeom prst="rect">
            <a:avLst/>
          </a:prstGeom>
        </p:spPr>
        <p:txBody>
          <a:bodyPr vert="horz" wrap="square" lIns="0" tIns="12879" rIns="0" bIns="0" rtlCol="0">
            <a:spAutoFit/>
          </a:bodyPr>
          <a:lstStyle/>
          <a:p>
            <a:pPr marL="12879">
              <a:spcBef>
                <a:spcPts val="101"/>
              </a:spcBef>
            </a:pPr>
            <a:r>
              <a:rPr lang="en-US" sz="2839" b="1" spc="-61" dirty="0">
                <a:solidFill>
                  <a:srgbClr val="EDF7F7"/>
                </a:solidFill>
                <a:latin typeface="Arial Black" panose="020B0A04020102020204" pitchFamily="34" charset="0"/>
                <a:cs typeface="Arial"/>
              </a:rPr>
              <a:t>Natural Justice – 65(6) </a:t>
            </a:r>
          </a:p>
        </p:txBody>
      </p:sp>
      <p:sp>
        <p:nvSpPr>
          <p:cNvPr id="4" name="TextBox 3">
            <a:extLst>
              <a:ext uri="{FF2B5EF4-FFF2-40B4-BE49-F238E27FC236}">
                <a16:creationId xmlns:a16="http://schemas.microsoft.com/office/drawing/2014/main" id="{59A728FC-3475-0642-506F-D53E0A70A582}"/>
              </a:ext>
            </a:extLst>
          </p:cNvPr>
          <p:cNvSpPr txBox="1"/>
          <p:nvPr/>
        </p:nvSpPr>
        <p:spPr>
          <a:xfrm>
            <a:off x="541021" y="1560630"/>
            <a:ext cx="13522816" cy="6928874"/>
          </a:xfrm>
          <a:prstGeom prst="rect">
            <a:avLst/>
          </a:prstGeom>
          <a:noFill/>
        </p:spPr>
        <p:txBody>
          <a:bodyPr wrap="square">
            <a:spAutoFit/>
          </a:bodyPr>
          <a:lstStyle/>
          <a:p>
            <a:endParaRPr lang="en-IN" sz="1825" dirty="0"/>
          </a:p>
          <a:p>
            <a:pPr algn="just"/>
            <a:r>
              <a:rPr lang="en-US" sz="1825" b="1" i="1" dirty="0"/>
              <a:t>Section 65(6) </a:t>
            </a:r>
            <a:r>
              <a:rPr lang="en-US" sz="1825" i="1" dirty="0"/>
              <a:t>On conclusion of audit, the proper officer shall, within thirty days, inform the registered person, whose records are audited, about the findings, his rights and obligations and the reasons for such findings.</a:t>
            </a:r>
          </a:p>
          <a:p>
            <a:pPr algn="just"/>
            <a:endParaRPr lang="en-US" sz="1825" i="1" dirty="0"/>
          </a:p>
          <a:p>
            <a:pPr algn="just"/>
            <a:endParaRPr lang="en-US" sz="1825" i="1" dirty="0"/>
          </a:p>
          <a:p>
            <a:pPr algn="just"/>
            <a:r>
              <a:rPr lang="en-US" sz="1825" b="1" i="1" dirty="0"/>
              <a:t>Rule 101(4) </a:t>
            </a:r>
            <a:r>
              <a:rPr lang="en-US" sz="1825" i="1" dirty="0"/>
              <a:t>The proper officer may inform the registered person of the discrepancies noticed, if any, as observed in the audit and the said person may file his reply and the proper officer shall </a:t>
            </a:r>
            <a:r>
              <a:rPr lang="en-US" sz="1825" i="1" dirty="0" err="1"/>
              <a:t>finalise</a:t>
            </a:r>
            <a:r>
              <a:rPr lang="en-US" sz="1825" i="1" dirty="0"/>
              <a:t> the findings of the audit after due consideration of the reply furnished.</a:t>
            </a:r>
          </a:p>
          <a:p>
            <a:pPr algn="just"/>
            <a:endParaRPr lang="en-US" sz="1825" i="1" dirty="0"/>
          </a:p>
          <a:p>
            <a:pPr marL="289779" indent="-289779" algn="just">
              <a:buFont typeface="Arial" panose="020B0604020202020204" pitchFamily="34" charset="0"/>
              <a:buChar char="•"/>
            </a:pPr>
            <a:r>
              <a:rPr lang="en-US" sz="1825" dirty="0"/>
              <a:t>The auditee shall have the right to make its submission against the audit findings and shall be given the opportunity of being heard. </a:t>
            </a:r>
          </a:p>
          <a:p>
            <a:pPr marL="289779" indent="-289779" algn="just">
              <a:buFont typeface="Arial" panose="020B0604020202020204" pitchFamily="34" charset="0"/>
              <a:buChar char="•"/>
            </a:pPr>
            <a:r>
              <a:rPr lang="en-US" sz="1825" dirty="0"/>
              <a:t>The proper officer shall duly consider the reply filed by the auditee. </a:t>
            </a:r>
          </a:p>
          <a:p>
            <a:pPr marL="289779" indent="-289779" algn="just">
              <a:buFont typeface="Arial" panose="020B0604020202020204" pitchFamily="34" charset="0"/>
              <a:buChar char="•"/>
            </a:pPr>
            <a:endParaRPr lang="en-US" sz="1825" dirty="0"/>
          </a:p>
          <a:p>
            <a:pPr algn="just"/>
            <a:endParaRPr lang="en-US" sz="1825" dirty="0"/>
          </a:p>
          <a:p>
            <a:pPr algn="just"/>
            <a:r>
              <a:rPr lang="en-US" sz="1825" b="1" dirty="0"/>
              <a:t>Tinton River Palms  vs. State of Karnataka [2023] 147 taxmann.com 545 (Karnataka)/[2023] 97 GST 33 (Karnataka)/[2023] 72 GSTL 39 (Karnataka)[30-01-2023] Karnataka High Court </a:t>
            </a:r>
            <a:r>
              <a:rPr lang="en-US" sz="1825" b="1" dirty="0">
                <a:solidFill>
                  <a:srgbClr val="00B050"/>
                </a:solidFill>
              </a:rPr>
              <a:t>(in favour of the taxpayer)</a:t>
            </a:r>
          </a:p>
          <a:p>
            <a:pPr algn="just"/>
            <a:endParaRPr lang="en-US" sz="1825" b="1" dirty="0"/>
          </a:p>
          <a:p>
            <a:pPr algn="just"/>
            <a:r>
              <a:rPr lang="en-US" sz="1825" dirty="0"/>
              <a:t>Audit report issued within seven days from date of issuance of notice under section 65(6) was not sustainable when same had been issued without providing reasonable opportunity for filing reply.</a:t>
            </a:r>
          </a:p>
          <a:p>
            <a:pPr algn="just"/>
            <a:endParaRPr lang="en-US" sz="1825" dirty="0"/>
          </a:p>
          <a:p>
            <a:pPr algn="just"/>
            <a:r>
              <a:rPr lang="en-US" sz="1825" b="1" dirty="0"/>
              <a:t>Dhruv Medicos (P.) Ltd.  vs. Deputy Commissioner Central GST, Delhi [2025] 176 taxmann.com 975 (Delhi)/[2025] 111 GST 238 (Delhi)/[2025] 101 GSTL 374 (Delhi)[24-07-2025] Delhi High Court </a:t>
            </a:r>
            <a:r>
              <a:rPr lang="en-US" sz="1825" b="1" dirty="0">
                <a:solidFill>
                  <a:srgbClr val="00B050"/>
                </a:solidFill>
              </a:rPr>
              <a:t>(In favour of Taxpayer)</a:t>
            </a:r>
          </a:p>
          <a:p>
            <a:endParaRPr lang="en-US" sz="1825" dirty="0"/>
          </a:p>
          <a:p>
            <a:r>
              <a:rPr lang="en-US" sz="1825" dirty="0"/>
              <a:t>Where audit findings were finalized without considering </a:t>
            </a:r>
            <a:r>
              <a:rPr lang="en-US" sz="1825" dirty="0" err="1"/>
              <a:t>assessee’s</a:t>
            </a:r>
            <a:r>
              <a:rPr lang="en-US" sz="1825" dirty="0"/>
              <a:t> reply submitted after receiving audit documents and interpretation of Rule 101(4) of CGST Rules, which mandates that reply must be considered before finalizing audit. </a:t>
            </a:r>
          </a:p>
          <a:p>
            <a:endParaRPr lang="en-IN" sz="1825" dirty="0"/>
          </a:p>
        </p:txBody>
      </p:sp>
    </p:spTree>
    <p:extLst>
      <p:ext uri="{BB962C8B-B14F-4D97-AF65-F5344CB8AC3E}">
        <p14:creationId xmlns:p14="http://schemas.microsoft.com/office/powerpoint/2010/main" val="415608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24970-953C-A38D-9632-722B8C51F3C0}"/>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8E773D74-E6D5-F071-2A9D-6C92F1ACC43D}"/>
              </a:ext>
            </a:extLst>
          </p:cNvPr>
          <p:cNvSpPr txBox="1"/>
          <p:nvPr/>
        </p:nvSpPr>
        <p:spPr>
          <a:xfrm>
            <a:off x="541021" y="286355"/>
            <a:ext cx="269168" cy="578707"/>
          </a:xfrm>
          <a:prstGeom prst="rect">
            <a:avLst/>
          </a:prstGeom>
          <a:solidFill>
            <a:srgbClr val="157267"/>
          </a:solidFill>
        </p:spPr>
        <p:txBody>
          <a:bodyPr vert="horz" wrap="square" lIns="0" tIns="9015" rIns="0" bIns="0" rtlCol="0">
            <a:spAutoFit/>
          </a:bodyPr>
          <a:lstStyle/>
          <a:p>
            <a:pPr>
              <a:spcBef>
                <a:spcPts val="71"/>
              </a:spcBef>
            </a:pPr>
            <a:r>
              <a:rPr sz="1825" u="heavy" spc="-25" dirty="0">
                <a:solidFill>
                  <a:srgbClr val="EFF6F7"/>
                </a:solidFill>
                <a:uFill>
                  <a:solidFill>
                    <a:srgbClr val="EFF6F7"/>
                  </a:solidFill>
                </a:uFill>
                <a:latin typeface="Arial Black" panose="020B0A04020102020204" pitchFamily="34" charset="0"/>
                <a:cs typeface="Arial"/>
              </a:rPr>
              <a:t>04</a:t>
            </a:r>
            <a:endParaRPr sz="1825">
              <a:latin typeface="Arial Black" panose="020B0A04020102020204" pitchFamily="34" charset="0"/>
              <a:cs typeface="Arial"/>
            </a:endParaRPr>
          </a:p>
        </p:txBody>
      </p:sp>
      <p:sp>
        <p:nvSpPr>
          <p:cNvPr id="6" name="object 6">
            <a:extLst>
              <a:ext uri="{FF2B5EF4-FFF2-40B4-BE49-F238E27FC236}">
                <a16:creationId xmlns:a16="http://schemas.microsoft.com/office/drawing/2014/main" id="{61245432-ED98-D4E6-E001-AAABFD0566C7}"/>
              </a:ext>
            </a:extLst>
          </p:cNvPr>
          <p:cNvSpPr/>
          <p:nvPr/>
        </p:nvSpPr>
        <p:spPr>
          <a:xfrm>
            <a:off x="0" y="-7261"/>
            <a:ext cx="14630400" cy="1098659"/>
          </a:xfrm>
          <a:custGeom>
            <a:avLst/>
            <a:gdLst/>
            <a:ahLst/>
            <a:cxnLst/>
            <a:rect l="l" t="t" r="r" b="b"/>
            <a:pathLst>
              <a:path w="5898515" h="374015">
                <a:moveTo>
                  <a:pt x="5898520" y="373960"/>
                </a:moveTo>
                <a:lnTo>
                  <a:pt x="0" y="373960"/>
                </a:lnTo>
                <a:lnTo>
                  <a:pt x="0" y="0"/>
                </a:lnTo>
                <a:lnTo>
                  <a:pt x="5898520" y="0"/>
                </a:lnTo>
                <a:lnTo>
                  <a:pt x="5898520" y="373960"/>
                </a:lnTo>
                <a:close/>
              </a:path>
            </a:pathLst>
          </a:custGeom>
          <a:solidFill>
            <a:schemeClr val="accent1">
              <a:lumMod val="75000"/>
            </a:schemeClr>
          </a:solidFill>
        </p:spPr>
        <p:txBody>
          <a:bodyPr wrap="square" lIns="0" tIns="0" rIns="0" bIns="0" rtlCol="0"/>
          <a:lstStyle/>
          <a:p>
            <a:endParaRPr sz="2028">
              <a:latin typeface="Arial Black" panose="020B0A04020102020204" pitchFamily="34" charset="0"/>
            </a:endParaRPr>
          </a:p>
        </p:txBody>
      </p:sp>
      <p:sp>
        <p:nvSpPr>
          <p:cNvPr id="9" name="object 9">
            <a:extLst>
              <a:ext uri="{FF2B5EF4-FFF2-40B4-BE49-F238E27FC236}">
                <a16:creationId xmlns:a16="http://schemas.microsoft.com/office/drawing/2014/main" id="{4FF7478C-B5EC-8099-F074-0163828462B3}"/>
              </a:ext>
            </a:extLst>
          </p:cNvPr>
          <p:cNvSpPr txBox="1"/>
          <p:nvPr/>
        </p:nvSpPr>
        <p:spPr>
          <a:xfrm>
            <a:off x="378861" y="188056"/>
            <a:ext cx="12909278" cy="456073"/>
          </a:xfrm>
          <a:prstGeom prst="rect">
            <a:avLst/>
          </a:prstGeom>
        </p:spPr>
        <p:txBody>
          <a:bodyPr vert="horz" wrap="square" lIns="0" tIns="12879" rIns="0" bIns="0" rtlCol="0">
            <a:spAutoFit/>
          </a:bodyPr>
          <a:lstStyle/>
          <a:p>
            <a:pPr marL="12879">
              <a:spcBef>
                <a:spcPts val="101"/>
              </a:spcBef>
            </a:pPr>
            <a:r>
              <a:rPr lang="en-US" sz="2839" b="1" spc="-61" dirty="0">
                <a:solidFill>
                  <a:srgbClr val="EDF7F7"/>
                </a:solidFill>
                <a:latin typeface="Arial Black" panose="020B0A04020102020204" pitchFamily="34" charset="0"/>
                <a:cs typeface="Arial"/>
              </a:rPr>
              <a:t>Parallel Proceedings – section 6(2)(b) </a:t>
            </a:r>
          </a:p>
        </p:txBody>
      </p:sp>
      <p:sp>
        <p:nvSpPr>
          <p:cNvPr id="4" name="TextBox 3">
            <a:extLst>
              <a:ext uri="{FF2B5EF4-FFF2-40B4-BE49-F238E27FC236}">
                <a16:creationId xmlns:a16="http://schemas.microsoft.com/office/drawing/2014/main" id="{1CE70402-19F5-894B-8F8F-9619E24FB8BE}"/>
              </a:ext>
            </a:extLst>
          </p:cNvPr>
          <p:cNvSpPr txBox="1"/>
          <p:nvPr/>
        </p:nvSpPr>
        <p:spPr>
          <a:xfrm>
            <a:off x="541021" y="1560630"/>
            <a:ext cx="13522816" cy="6928874"/>
          </a:xfrm>
          <a:prstGeom prst="rect">
            <a:avLst/>
          </a:prstGeom>
          <a:noFill/>
        </p:spPr>
        <p:txBody>
          <a:bodyPr wrap="square">
            <a:spAutoFit/>
          </a:bodyPr>
          <a:lstStyle/>
          <a:p>
            <a:pPr algn="just"/>
            <a:endParaRPr lang="en-US" sz="1825" b="1" i="1" dirty="0"/>
          </a:p>
          <a:p>
            <a:pPr algn="just"/>
            <a:r>
              <a:rPr lang="en-US" sz="1825" i="1" dirty="0"/>
              <a:t>Section 6(2)(b) – bar on parallel proceedings</a:t>
            </a:r>
          </a:p>
          <a:p>
            <a:pPr algn="just"/>
            <a:endParaRPr lang="en-US" sz="1825" i="1" dirty="0"/>
          </a:p>
          <a:p>
            <a:pPr algn="just"/>
            <a:r>
              <a:rPr lang="en-US" sz="1825" i="1" dirty="0"/>
              <a:t>“2) Subject to the conditions specified in the notification issued under sub-section (1),—</a:t>
            </a:r>
          </a:p>
          <a:p>
            <a:pPr algn="just"/>
            <a:r>
              <a:rPr lang="en-US" sz="1825" i="1" dirty="0"/>
              <a:t>(a) where any proper officer issues an order under this Act, he shall also issue an order under the State Goods and Services Tax Act or the Union Territory Goods and Services Tax Act, as authorised by the State Goods and Services Tax Act or the Union Territory Goods and Services Tax Act, as the case may be, under intimation to the jurisdictional officer of State tax or Union territory tax;</a:t>
            </a:r>
          </a:p>
          <a:p>
            <a:pPr algn="just"/>
            <a:endParaRPr lang="en-US" sz="1825" i="1" dirty="0"/>
          </a:p>
          <a:p>
            <a:pPr algn="just"/>
            <a:r>
              <a:rPr lang="en-US" sz="1825" b="1" i="1" u="sng" dirty="0"/>
              <a:t>(b) where a proper officer under the State Goods and Services Tax Act or the Union Territory Goods and Services Tax Act has initiated any proceedings on a subject matter, no proceedings shall be initiated by the proper officer under this Act on the same subject matter.”</a:t>
            </a:r>
          </a:p>
          <a:p>
            <a:pPr algn="just"/>
            <a:endParaRPr lang="en-US" sz="1825" b="1" i="1" dirty="0"/>
          </a:p>
          <a:p>
            <a:pPr algn="just"/>
            <a:r>
              <a:rPr lang="en-US" sz="1825" b="1" i="1" dirty="0"/>
              <a:t>G.K. Trading Co. v. Union of India [2021] 126 taxmann.com 211/51 GSTL 288 (All.),</a:t>
            </a:r>
            <a:r>
              <a:rPr lang="en-US" sz="1825" i="1" dirty="0"/>
              <a:t> the Allahabad High Court held that proceedings under Section 6(2)(b) </a:t>
            </a:r>
            <a:r>
              <a:rPr lang="en-US" sz="1825" b="1" i="1" dirty="0"/>
              <a:t>mean adjudicatory steps</a:t>
            </a:r>
            <a:r>
              <a:rPr lang="en-US" sz="1825" i="1" dirty="0"/>
              <a:t>—</a:t>
            </a:r>
            <a:r>
              <a:rPr lang="en-US" sz="1825" b="1" i="1" dirty="0"/>
              <a:t>such as those under Sections 73 or 74</a:t>
            </a:r>
            <a:r>
              <a:rPr lang="en-US" sz="1825" i="1" dirty="0"/>
              <a:t>—and not inquiries or summons under Section 70. </a:t>
            </a:r>
          </a:p>
          <a:p>
            <a:pPr algn="just"/>
            <a:endParaRPr lang="en-US" sz="1825" i="1" dirty="0"/>
          </a:p>
          <a:p>
            <a:pPr algn="just"/>
            <a:r>
              <a:rPr lang="en-US" sz="1825" i="1" dirty="0"/>
              <a:t>The Madras High Court in </a:t>
            </a:r>
            <a:r>
              <a:rPr lang="en-US" sz="1825" b="1" i="1" dirty="0" err="1"/>
              <a:t>Kuppan</a:t>
            </a:r>
            <a:r>
              <a:rPr lang="en-US" sz="1825" b="1" i="1" dirty="0"/>
              <a:t> Gounder P.G. Natarajan v. DGGI [2022] 143 taxmann.com 289/58 GSTL 292/[2023] 95 GST 341 </a:t>
            </a:r>
            <a:r>
              <a:rPr lang="en-US" sz="1825" i="1" dirty="0"/>
              <a:t>reached the same conclusion, </a:t>
            </a:r>
            <a:r>
              <a:rPr lang="en-US" sz="1825" i="1" dirty="0" err="1"/>
              <a:t>emphasising</a:t>
            </a:r>
            <a:r>
              <a:rPr lang="en-US" sz="1825" i="1" dirty="0"/>
              <a:t> that "inquiry" and "proceedings" denote distinct statutory stages. </a:t>
            </a:r>
          </a:p>
          <a:p>
            <a:pPr algn="just"/>
            <a:endParaRPr lang="en-US" sz="1825" i="1" dirty="0"/>
          </a:p>
          <a:p>
            <a:pPr algn="just"/>
            <a:r>
              <a:rPr lang="en-US" sz="1825" i="1" dirty="0"/>
              <a:t>More recently, the </a:t>
            </a:r>
            <a:r>
              <a:rPr lang="en-US" sz="1825" b="1" i="1" dirty="0"/>
              <a:t>Supreme Court in </a:t>
            </a:r>
            <a:r>
              <a:rPr lang="en-US" sz="1825" b="1" i="1" dirty="0" err="1"/>
              <a:t>Armour</a:t>
            </a:r>
            <a:r>
              <a:rPr lang="en-US" sz="1825" b="1" i="1" dirty="0"/>
              <a:t> Security (India) Ltd. v. Commissioner, CGST, Delhi East [2025] 177 taxmann.com 478/111 GST 400 </a:t>
            </a:r>
            <a:r>
              <a:rPr lang="en-US" sz="1825" b="1" i="1" dirty="0" err="1"/>
              <a:t>harmonised</a:t>
            </a:r>
            <a:r>
              <a:rPr lang="en-US" sz="1825" b="1" i="1" dirty="0"/>
              <a:t> these views. </a:t>
            </a:r>
            <a:r>
              <a:rPr lang="en-US" sz="1825" i="1" dirty="0"/>
              <a:t>The Court held that the "initiation of proceedings" occurs only when a proper officer assumes adjudicatory jurisdiction to determine rights and liabilities; the conduct of inquiry or collection of information does not amount to such initiation. Section 6(2)(b) thus preserves administrative freedom to investigate while maintaining the constitutional principle of non-duplication of adjudication between the Union and the States.</a:t>
            </a:r>
          </a:p>
          <a:p>
            <a:pPr algn="just"/>
            <a:endParaRPr lang="en-US" sz="1825" b="1" i="1" dirty="0"/>
          </a:p>
          <a:p>
            <a:pPr algn="just"/>
            <a:endParaRPr lang="en-IN" sz="1825" dirty="0"/>
          </a:p>
        </p:txBody>
      </p:sp>
    </p:spTree>
    <p:extLst>
      <p:ext uri="{BB962C8B-B14F-4D97-AF65-F5344CB8AC3E}">
        <p14:creationId xmlns:p14="http://schemas.microsoft.com/office/powerpoint/2010/main" val="397726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03B4F-7DD4-66F3-963C-EFF5D10A523E}"/>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87B54F11-3249-E8C2-84C0-46552FB72A11}"/>
              </a:ext>
            </a:extLst>
          </p:cNvPr>
          <p:cNvSpPr txBox="1"/>
          <p:nvPr/>
        </p:nvSpPr>
        <p:spPr>
          <a:xfrm>
            <a:off x="541021" y="286355"/>
            <a:ext cx="269168" cy="578707"/>
          </a:xfrm>
          <a:prstGeom prst="rect">
            <a:avLst/>
          </a:prstGeom>
          <a:solidFill>
            <a:srgbClr val="157267"/>
          </a:solidFill>
        </p:spPr>
        <p:txBody>
          <a:bodyPr vert="horz" wrap="square" lIns="0" tIns="9015" rIns="0" bIns="0" rtlCol="0">
            <a:spAutoFit/>
          </a:bodyPr>
          <a:lstStyle/>
          <a:p>
            <a:pPr>
              <a:spcBef>
                <a:spcPts val="71"/>
              </a:spcBef>
            </a:pPr>
            <a:r>
              <a:rPr sz="1825" u="heavy" spc="-25" dirty="0">
                <a:solidFill>
                  <a:srgbClr val="EFF6F7"/>
                </a:solidFill>
                <a:uFill>
                  <a:solidFill>
                    <a:srgbClr val="EFF6F7"/>
                  </a:solidFill>
                </a:uFill>
                <a:latin typeface="Arial Black" panose="020B0A04020102020204" pitchFamily="34" charset="0"/>
                <a:cs typeface="Arial"/>
              </a:rPr>
              <a:t>04</a:t>
            </a:r>
            <a:endParaRPr sz="1825">
              <a:latin typeface="Arial Black" panose="020B0A04020102020204" pitchFamily="34" charset="0"/>
              <a:cs typeface="Arial"/>
            </a:endParaRPr>
          </a:p>
        </p:txBody>
      </p:sp>
      <p:sp>
        <p:nvSpPr>
          <p:cNvPr id="6" name="object 6">
            <a:extLst>
              <a:ext uri="{FF2B5EF4-FFF2-40B4-BE49-F238E27FC236}">
                <a16:creationId xmlns:a16="http://schemas.microsoft.com/office/drawing/2014/main" id="{99A2DF5A-DF6E-2A66-0328-986520B8381D}"/>
              </a:ext>
            </a:extLst>
          </p:cNvPr>
          <p:cNvSpPr/>
          <p:nvPr/>
        </p:nvSpPr>
        <p:spPr>
          <a:xfrm>
            <a:off x="0" y="-7261"/>
            <a:ext cx="14630400" cy="1098659"/>
          </a:xfrm>
          <a:custGeom>
            <a:avLst/>
            <a:gdLst/>
            <a:ahLst/>
            <a:cxnLst/>
            <a:rect l="l" t="t" r="r" b="b"/>
            <a:pathLst>
              <a:path w="5898515" h="374015">
                <a:moveTo>
                  <a:pt x="5898520" y="373960"/>
                </a:moveTo>
                <a:lnTo>
                  <a:pt x="0" y="373960"/>
                </a:lnTo>
                <a:lnTo>
                  <a:pt x="0" y="0"/>
                </a:lnTo>
                <a:lnTo>
                  <a:pt x="5898520" y="0"/>
                </a:lnTo>
                <a:lnTo>
                  <a:pt x="5898520" y="373960"/>
                </a:lnTo>
                <a:close/>
              </a:path>
            </a:pathLst>
          </a:custGeom>
          <a:solidFill>
            <a:schemeClr val="accent1">
              <a:lumMod val="75000"/>
            </a:schemeClr>
          </a:solidFill>
        </p:spPr>
        <p:txBody>
          <a:bodyPr wrap="square" lIns="0" tIns="0" rIns="0" bIns="0" rtlCol="0"/>
          <a:lstStyle/>
          <a:p>
            <a:endParaRPr sz="2028">
              <a:latin typeface="Arial Black" panose="020B0A04020102020204" pitchFamily="34" charset="0"/>
            </a:endParaRPr>
          </a:p>
        </p:txBody>
      </p:sp>
      <p:sp>
        <p:nvSpPr>
          <p:cNvPr id="9" name="object 9">
            <a:extLst>
              <a:ext uri="{FF2B5EF4-FFF2-40B4-BE49-F238E27FC236}">
                <a16:creationId xmlns:a16="http://schemas.microsoft.com/office/drawing/2014/main" id="{6AB652A6-562B-F59F-9049-BBE77F528B54}"/>
              </a:ext>
            </a:extLst>
          </p:cNvPr>
          <p:cNvSpPr txBox="1"/>
          <p:nvPr/>
        </p:nvSpPr>
        <p:spPr>
          <a:xfrm>
            <a:off x="378861" y="188056"/>
            <a:ext cx="12909278" cy="456073"/>
          </a:xfrm>
          <a:prstGeom prst="rect">
            <a:avLst/>
          </a:prstGeom>
        </p:spPr>
        <p:txBody>
          <a:bodyPr vert="horz" wrap="square" lIns="0" tIns="12879" rIns="0" bIns="0" rtlCol="0">
            <a:spAutoFit/>
          </a:bodyPr>
          <a:lstStyle/>
          <a:p>
            <a:pPr marL="12879">
              <a:spcBef>
                <a:spcPts val="101"/>
              </a:spcBef>
            </a:pPr>
            <a:r>
              <a:rPr lang="en-US" sz="2839" b="1" spc="-61" dirty="0">
                <a:solidFill>
                  <a:srgbClr val="EDF7F7"/>
                </a:solidFill>
                <a:latin typeface="Arial Black" panose="020B0A04020102020204" pitchFamily="34" charset="0"/>
                <a:cs typeface="Arial"/>
              </a:rPr>
              <a:t>Audit Selection Parameters </a:t>
            </a:r>
          </a:p>
        </p:txBody>
      </p:sp>
      <p:graphicFrame>
        <p:nvGraphicFramePr>
          <p:cNvPr id="12" name="Diagram 11">
            <a:extLst>
              <a:ext uri="{FF2B5EF4-FFF2-40B4-BE49-F238E27FC236}">
                <a16:creationId xmlns:a16="http://schemas.microsoft.com/office/drawing/2014/main" id="{CB25A00B-1858-E687-38CC-E066B6F268F8}"/>
              </a:ext>
            </a:extLst>
          </p:cNvPr>
          <p:cNvGraphicFramePr/>
          <p:nvPr/>
        </p:nvGraphicFramePr>
        <p:xfrm>
          <a:off x="396033" y="1410237"/>
          <a:ext cx="13224991" cy="6079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37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154AD-8ED8-7D9F-D85A-53BE6FAF19E2}"/>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AA3E4172-6AA4-7879-7978-8FF4E7C710B4}"/>
              </a:ext>
            </a:extLst>
          </p:cNvPr>
          <p:cNvSpPr txBox="1"/>
          <p:nvPr/>
        </p:nvSpPr>
        <p:spPr>
          <a:xfrm>
            <a:off x="541021" y="286355"/>
            <a:ext cx="269168" cy="578707"/>
          </a:xfrm>
          <a:prstGeom prst="rect">
            <a:avLst/>
          </a:prstGeom>
          <a:solidFill>
            <a:srgbClr val="157267"/>
          </a:solidFill>
        </p:spPr>
        <p:txBody>
          <a:bodyPr vert="horz" wrap="square" lIns="0" tIns="9015" rIns="0" bIns="0" rtlCol="0">
            <a:spAutoFit/>
          </a:bodyPr>
          <a:lstStyle/>
          <a:p>
            <a:pPr>
              <a:spcBef>
                <a:spcPts val="71"/>
              </a:spcBef>
            </a:pPr>
            <a:r>
              <a:rPr sz="1825" u="heavy" spc="-25" dirty="0">
                <a:solidFill>
                  <a:srgbClr val="EFF6F7"/>
                </a:solidFill>
                <a:uFill>
                  <a:solidFill>
                    <a:srgbClr val="EFF6F7"/>
                  </a:solidFill>
                </a:uFill>
                <a:latin typeface="Arial Black" panose="020B0A04020102020204" pitchFamily="34" charset="0"/>
                <a:cs typeface="Arial"/>
              </a:rPr>
              <a:t>04</a:t>
            </a:r>
            <a:endParaRPr sz="1825">
              <a:latin typeface="Arial Black" panose="020B0A04020102020204" pitchFamily="34" charset="0"/>
              <a:cs typeface="Arial"/>
            </a:endParaRPr>
          </a:p>
        </p:txBody>
      </p:sp>
      <p:sp>
        <p:nvSpPr>
          <p:cNvPr id="6" name="object 6">
            <a:extLst>
              <a:ext uri="{FF2B5EF4-FFF2-40B4-BE49-F238E27FC236}">
                <a16:creationId xmlns:a16="http://schemas.microsoft.com/office/drawing/2014/main" id="{7EC4CED9-8ABA-8C1F-3F7F-110B8AACA419}"/>
              </a:ext>
            </a:extLst>
          </p:cNvPr>
          <p:cNvSpPr/>
          <p:nvPr/>
        </p:nvSpPr>
        <p:spPr>
          <a:xfrm>
            <a:off x="0" y="-7261"/>
            <a:ext cx="14630400" cy="1098659"/>
          </a:xfrm>
          <a:custGeom>
            <a:avLst/>
            <a:gdLst/>
            <a:ahLst/>
            <a:cxnLst/>
            <a:rect l="l" t="t" r="r" b="b"/>
            <a:pathLst>
              <a:path w="5898515" h="374015">
                <a:moveTo>
                  <a:pt x="5898520" y="373960"/>
                </a:moveTo>
                <a:lnTo>
                  <a:pt x="0" y="373960"/>
                </a:lnTo>
                <a:lnTo>
                  <a:pt x="0" y="0"/>
                </a:lnTo>
                <a:lnTo>
                  <a:pt x="5898520" y="0"/>
                </a:lnTo>
                <a:lnTo>
                  <a:pt x="5898520" y="373960"/>
                </a:lnTo>
                <a:close/>
              </a:path>
            </a:pathLst>
          </a:custGeom>
          <a:solidFill>
            <a:schemeClr val="accent1">
              <a:lumMod val="75000"/>
            </a:schemeClr>
          </a:solidFill>
        </p:spPr>
        <p:txBody>
          <a:bodyPr wrap="square" lIns="0" tIns="0" rIns="0" bIns="0" rtlCol="0"/>
          <a:lstStyle/>
          <a:p>
            <a:endParaRPr sz="2028">
              <a:latin typeface="Arial Black" panose="020B0A04020102020204" pitchFamily="34" charset="0"/>
            </a:endParaRPr>
          </a:p>
        </p:txBody>
      </p:sp>
      <p:sp>
        <p:nvSpPr>
          <p:cNvPr id="9" name="object 9">
            <a:extLst>
              <a:ext uri="{FF2B5EF4-FFF2-40B4-BE49-F238E27FC236}">
                <a16:creationId xmlns:a16="http://schemas.microsoft.com/office/drawing/2014/main" id="{D88C2C34-00B8-99BB-C23C-AE1BF8DCEC69}"/>
              </a:ext>
            </a:extLst>
          </p:cNvPr>
          <p:cNvSpPr txBox="1"/>
          <p:nvPr/>
        </p:nvSpPr>
        <p:spPr>
          <a:xfrm>
            <a:off x="378861" y="188056"/>
            <a:ext cx="12909278" cy="456073"/>
          </a:xfrm>
          <a:prstGeom prst="rect">
            <a:avLst/>
          </a:prstGeom>
        </p:spPr>
        <p:txBody>
          <a:bodyPr vert="horz" wrap="square" lIns="0" tIns="12879" rIns="0" bIns="0" rtlCol="0">
            <a:spAutoFit/>
          </a:bodyPr>
          <a:lstStyle/>
          <a:p>
            <a:pPr marL="12879">
              <a:spcBef>
                <a:spcPts val="101"/>
              </a:spcBef>
            </a:pPr>
            <a:r>
              <a:rPr lang="en-US" sz="2839" b="1" spc="-61" dirty="0">
                <a:solidFill>
                  <a:srgbClr val="EDF7F7"/>
                </a:solidFill>
                <a:latin typeface="Arial Black" panose="020B0A04020102020204" pitchFamily="34" charset="0"/>
                <a:cs typeface="Arial"/>
              </a:rPr>
              <a:t>Low Hanging Fruits</a:t>
            </a:r>
          </a:p>
        </p:txBody>
      </p:sp>
      <p:graphicFrame>
        <p:nvGraphicFramePr>
          <p:cNvPr id="2" name="Diagram 1">
            <a:extLst>
              <a:ext uri="{FF2B5EF4-FFF2-40B4-BE49-F238E27FC236}">
                <a16:creationId xmlns:a16="http://schemas.microsoft.com/office/drawing/2014/main" id="{114C4FDC-7828-5F37-EC77-CCC9BE54B581}"/>
              </a:ext>
            </a:extLst>
          </p:cNvPr>
          <p:cNvGraphicFramePr/>
          <p:nvPr>
            <p:extLst>
              <p:ext uri="{D42A27DB-BD31-4B8C-83A1-F6EECF244321}">
                <p14:modId xmlns:p14="http://schemas.microsoft.com/office/powerpoint/2010/main" val="2646146215"/>
              </p:ext>
            </p:extLst>
          </p:nvPr>
        </p:nvGraphicFramePr>
        <p:xfrm>
          <a:off x="378861" y="736316"/>
          <a:ext cx="13136451" cy="7726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83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209-DEA8-81EE-482D-38B3B04EB54B}"/>
              </a:ext>
            </a:extLst>
          </p:cNvPr>
          <p:cNvSpPr>
            <a:spLocks noGrp="1"/>
          </p:cNvSpPr>
          <p:nvPr>
            <p:ph type="title"/>
          </p:nvPr>
        </p:nvSpPr>
        <p:spPr/>
        <p:txBody>
          <a:bodyPr/>
          <a:lstStyle/>
          <a:p>
            <a:r>
              <a:rPr lang="en-US" b="1" dirty="0"/>
              <a:t>How Audit Teams Function (Ground Reality)</a:t>
            </a:r>
            <a:endParaRPr lang="en-IN" dirty="0"/>
          </a:p>
        </p:txBody>
      </p:sp>
      <p:sp>
        <p:nvSpPr>
          <p:cNvPr id="3" name="Content Placeholder 2">
            <a:extLst>
              <a:ext uri="{FF2B5EF4-FFF2-40B4-BE49-F238E27FC236}">
                <a16:creationId xmlns:a16="http://schemas.microsoft.com/office/drawing/2014/main" id="{1DF0369D-B713-8E8B-676E-DAD7CA37DBCA}"/>
              </a:ext>
            </a:extLst>
          </p:cNvPr>
          <p:cNvSpPr>
            <a:spLocks noGrp="1"/>
          </p:cNvSpPr>
          <p:nvPr>
            <p:ph idx="1"/>
          </p:nvPr>
        </p:nvSpPr>
        <p:spPr/>
        <p:txBody>
          <a:bodyPr/>
          <a:lstStyle/>
          <a:p>
            <a:r>
              <a:rPr lang="en-US" dirty="0"/>
              <a:t>They operate on:</a:t>
            </a:r>
          </a:p>
          <a:p>
            <a:r>
              <a:rPr lang="en-US" dirty="0"/>
              <a:t>• predefined objection formats</a:t>
            </a:r>
            <a:br>
              <a:rPr lang="en-US" dirty="0"/>
            </a:br>
            <a:r>
              <a:rPr lang="en-US" dirty="0"/>
              <a:t>• Excel analytics</a:t>
            </a:r>
            <a:br>
              <a:rPr lang="en-US" dirty="0"/>
            </a:br>
            <a:r>
              <a:rPr lang="en-US" dirty="0"/>
              <a:t>• comparison ratios</a:t>
            </a:r>
          </a:p>
          <a:p>
            <a:r>
              <a:rPr lang="en-US" dirty="0"/>
              <a:t>They already carry “draft paras”.</a:t>
            </a:r>
          </a:p>
          <a:p>
            <a:endParaRPr lang="en-IN" dirty="0"/>
          </a:p>
        </p:txBody>
      </p:sp>
      <p:sp>
        <p:nvSpPr>
          <p:cNvPr id="4" name="Footer Placeholder 3">
            <a:extLst>
              <a:ext uri="{FF2B5EF4-FFF2-40B4-BE49-F238E27FC236}">
                <a16:creationId xmlns:a16="http://schemas.microsoft.com/office/drawing/2014/main" id="{B1A20F70-FA72-6C07-95D7-51B697AB5BC7}"/>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B310B0D0-F09C-2DBB-2457-B638ACEAEAA9}"/>
              </a:ext>
            </a:extLst>
          </p:cNvPr>
          <p:cNvSpPr>
            <a:spLocks noGrp="1"/>
          </p:cNvSpPr>
          <p:nvPr>
            <p:ph type="sldNum" sz="quarter" idx="12"/>
          </p:nvPr>
        </p:nvSpPr>
        <p:spPr/>
        <p:txBody>
          <a:bodyPr/>
          <a:lstStyle/>
          <a:p>
            <a:fld id="{0FF54DE5-C571-48E8-A5BC-B369434E2F44}" type="slidenum">
              <a:rPr lang="en-IN" smtClean="0"/>
              <a:t>65</a:t>
            </a:fld>
            <a:endParaRPr lang="en-IN"/>
          </a:p>
        </p:txBody>
      </p:sp>
      <p:sp>
        <p:nvSpPr>
          <p:cNvPr id="6" name="Rectangle 5">
            <a:extLst>
              <a:ext uri="{FF2B5EF4-FFF2-40B4-BE49-F238E27FC236}">
                <a16:creationId xmlns:a16="http://schemas.microsoft.com/office/drawing/2014/main" id="{A085FB1B-9C32-5E34-7077-7A068118A01E}"/>
              </a:ext>
            </a:extLst>
          </p:cNvPr>
          <p:cNvSpPr/>
          <p:nvPr/>
        </p:nvSpPr>
        <p:spPr>
          <a:xfrm>
            <a:off x="1768642" y="4716379"/>
            <a:ext cx="9119937" cy="9023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You must </a:t>
            </a:r>
            <a:r>
              <a:rPr lang="en-US" sz="3200" b="1" dirty="0"/>
              <a:t>attack assumptions</a:t>
            </a:r>
            <a:r>
              <a:rPr lang="en-US" sz="3200" dirty="0"/>
              <a:t>, not conclusions.</a:t>
            </a:r>
          </a:p>
        </p:txBody>
      </p:sp>
    </p:spTree>
    <p:extLst>
      <p:ext uri="{BB962C8B-B14F-4D97-AF65-F5344CB8AC3E}">
        <p14:creationId xmlns:p14="http://schemas.microsoft.com/office/powerpoint/2010/main" val="93585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0D50-C42A-C4DA-03E9-97D9E0BB2D98}"/>
              </a:ext>
            </a:extLst>
          </p:cNvPr>
          <p:cNvSpPr>
            <a:spLocks noGrp="1"/>
          </p:cNvSpPr>
          <p:nvPr>
            <p:ph type="title"/>
          </p:nvPr>
        </p:nvSpPr>
        <p:spPr/>
        <p:txBody>
          <a:bodyPr/>
          <a:lstStyle/>
          <a:p>
            <a:r>
              <a:rPr lang="en-IN" dirty="0"/>
              <a:t>RECONCILATION TRIGGERS IN AUDIT</a:t>
            </a:r>
          </a:p>
        </p:txBody>
      </p:sp>
      <p:sp>
        <p:nvSpPr>
          <p:cNvPr id="3" name="Text Placeholder 2">
            <a:extLst>
              <a:ext uri="{FF2B5EF4-FFF2-40B4-BE49-F238E27FC236}">
                <a16:creationId xmlns:a16="http://schemas.microsoft.com/office/drawing/2014/main" id="{ABEFC710-AAB9-AE5B-4918-167C8E1F7692}"/>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C8A75157-699E-6DFA-1792-170684A4B25B}"/>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4834BC49-D4A1-C9AC-0F3E-70A38ED7E8E8}"/>
              </a:ext>
            </a:extLst>
          </p:cNvPr>
          <p:cNvSpPr>
            <a:spLocks noGrp="1"/>
          </p:cNvSpPr>
          <p:nvPr>
            <p:ph type="sldNum" sz="quarter" idx="12"/>
          </p:nvPr>
        </p:nvSpPr>
        <p:spPr/>
        <p:txBody>
          <a:bodyPr/>
          <a:lstStyle/>
          <a:p>
            <a:fld id="{0FF54DE5-C571-48E8-A5BC-B369434E2F44}" type="slidenum">
              <a:rPr lang="en-IN" smtClean="0"/>
              <a:t>66</a:t>
            </a:fld>
            <a:endParaRPr lang="en-IN"/>
          </a:p>
        </p:txBody>
      </p:sp>
    </p:spTree>
    <p:extLst>
      <p:ext uri="{BB962C8B-B14F-4D97-AF65-F5344CB8AC3E}">
        <p14:creationId xmlns:p14="http://schemas.microsoft.com/office/powerpoint/2010/main" val="162217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EE3E0-0FB4-904C-DB48-C92B773103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7E0E4E-600F-F89D-2E08-2EB8859500A8}"/>
              </a:ext>
            </a:extLst>
          </p:cNvPr>
          <p:cNvSpPr txBox="1"/>
          <p:nvPr/>
        </p:nvSpPr>
        <p:spPr>
          <a:xfrm>
            <a:off x="892098" y="512956"/>
            <a:ext cx="12143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HP Simplified Jpan" panose="020B0500000000000000" pitchFamily="34" charset="-128"/>
                <a:ea typeface="HP Simplified Jpan" panose="020B0500000000000000" pitchFamily="34" charset="-128"/>
                <a:cs typeface="+mn-cs"/>
              </a:rPr>
              <a:t>GST Notice Triggers</a:t>
            </a:r>
            <a:endParaRPr kumimoji="0" lang="en-IN" sz="1800" b="0" i="0" u="none" strike="noStrike" kern="1200" cap="none" spc="0" normalizeH="0" baseline="0" noProof="0" dirty="0">
              <a:ln>
                <a:noFill/>
              </a:ln>
              <a:solidFill>
                <a:prstClr val="black"/>
              </a:solidFill>
              <a:effectLst/>
              <a:uLnTx/>
              <a:uFillTx/>
              <a:latin typeface="HP Simplified Jpan" panose="020B0500000000000000" pitchFamily="34" charset="-128"/>
              <a:ea typeface="HP Simplified Jpan" panose="020B0500000000000000" pitchFamily="34" charset="-128"/>
              <a:cs typeface="+mn-cs"/>
            </a:endParaRPr>
          </a:p>
        </p:txBody>
      </p:sp>
      <p:sp>
        <p:nvSpPr>
          <p:cNvPr id="4" name="Shape 6">
            <a:extLst>
              <a:ext uri="{FF2B5EF4-FFF2-40B4-BE49-F238E27FC236}">
                <a16:creationId xmlns:a16="http://schemas.microsoft.com/office/drawing/2014/main" id="{1EA8693E-4553-765F-D996-9E3B40CE760B}"/>
              </a:ext>
            </a:extLst>
          </p:cNvPr>
          <p:cNvSpPr/>
          <p:nvPr/>
        </p:nvSpPr>
        <p:spPr>
          <a:xfrm>
            <a:off x="892099" y="1501630"/>
            <a:ext cx="11456144" cy="6215014"/>
          </a:xfrm>
          <a:prstGeom prst="roundRect">
            <a:avLst>
              <a:gd name="adj" fmla="val 9141"/>
            </a:avLst>
          </a:prstGeom>
          <a:solidFill>
            <a:schemeClr val="accent2">
              <a:lumMod val="60000"/>
              <a:lumOff val="40000"/>
            </a:schemeClr>
          </a:solidFill>
          <a:ln w="22860">
            <a:solidFill>
              <a:schemeClr val="accent2">
                <a:lumMod val="50000"/>
              </a:scheme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black"/>
              </a:solidFill>
              <a:effectLst/>
              <a:uLnTx/>
              <a:uFillTx/>
              <a:latin typeface="Aptos Display" panose="020B0004020202020204" pitchFamily="34" charset="0"/>
              <a:ea typeface="+mn-ea"/>
              <a:cs typeface="+mn-cs"/>
            </a:endParaRP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IN"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rPr>
              <a:t>GSTR-1 vs GSTR-3B</a:t>
            </a: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IN"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rPr>
              <a:t>GST Returns Vs Books </a:t>
            </a: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IN"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rPr>
              <a:t>GSTR 1 Vs GSTR 3B Vs GSTR 9</a:t>
            </a: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IN" sz="3600" b="1" i="0" u="none" strike="noStrike" kern="1200" cap="none" spc="0" normalizeH="0" baseline="0" noProof="0" dirty="0">
                <a:ln>
                  <a:noFill/>
                </a:ln>
                <a:solidFill>
                  <a:srgbClr val="FF0000"/>
                </a:solidFill>
                <a:effectLst/>
                <a:uLnTx/>
                <a:uFillTx/>
                <a:latin typeface="Aptos Display" panose="020B0004020202020204" pitchFamily="34" charset="0"/>
                <a:ea typeface="+mn-ea"/>
                <a:cs typeface="+mn-cs"/>
              </a:rPr>
              <a:t>GSTR 1 vs E-way Bill</a:t>
            </a: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IN" sz="3600" b="1" i="0" u="none" strike="noStrike" kern="1200" cap="none" spc="0" normalizeH="0" baseline="0" noProof="0" dirty="0">
                <a:ln>
                  <a:noFill/>
                </a:ln>
                <a:solidFill>
                  <a:srgbClr val="FF0000"/>
                </a:solidFill>
                <a:effectLst/>
                <a:uLnTx/>
                <a:uFillTx/>
                <a:latin typeface="Aptos Display" panose="020B0004020202020204" pitchFamily="34" charset="0"/>
                <a:ea typeface="+mn-ea"/>
                <a:cs typeface="+mn-cs"/>
              </a:rPr>
              <a:t>GSTR 1 vs E-Invoice </a:t>
            </a: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IN"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rPr>
              <a:t>GSTR 3B vs GSTR 7</a:t>
            </a: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FF0000"/>
                </a:solidFill>
                <a:effectLst/>
                <a:uLnTx/>
                <a:uFillTx/>
                <a:latin typeface="Aptos Display" panose="020B0004020202020204" pitchFamily="34" charset="0"/>
                <a:ea typeface="+mn-ea"/>
                <a:cs typeface="+mn-cs"/>
              </a:rPr>
              <a:t>ITC 04 Vs E-Way Bill </a:t>
            </a:r>
            <a:endParaRPr kumimoji="0" lang="en-IN" sz="3600" b="1" i="0" u="none" strike="noStrike" kern="1200" cap="none" spc="0" normalizeH="0" baseline="0" noProof="0" dirty="0">
              <a:ln>
                <a:noFill/>
              </a:ln>
              <a:solidFill>
                <a:srgbClr val="FF0000"/>
              </a:solidFill>
              <a:effectLst/>
              <a:uLnTx/>
              <a:uFillTx/>
              <a:latin typeface="Aptos Display" panose="020B0004020202020204" pitchFamily="34" charset="0"/>
              <a:ea typeface="+mn-ea"/>
              <a:cs typeface="+mn-cs"/>
            </a:endParaRP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rPr>
              <a:t>GSTR Vs Income Tax Returns</a:t>
            </a:r>
            <a:endParaRPr kumimoji="0" lang="en-IN"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endParaRP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rPr>
              <a:t>GST Portal Vs ICE Gate </a:t>
            </a:r>
            <a:endParaRPr kumimoji="0" lang="en-IN"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670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00676-01FC-F461-E0BD-A0CEC47B156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F928D00-CC5B-11C2-48E8-1C748581DC4B}"/>
              </a:ext>
            </a:extLst>
          </p:cNvPr>
          <p:cNvSpPr txBox="1"/>
          <p:nvPr/>
        </p:nvSpPr>
        <p:spPr>
          <a:xfrm>
            <a:off x="892098" y="512956"/>
            <a:ext cx="12143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HP Simplified Jpan" panose="020B0500000000000000" pitchFamily="34" charset="-128"/>
                <a:ea typeface="HP Simplified Jpan" panose="020B0500000000000000" pitchFamily="34" charset="-128"/>
                <a:cs typeface="+mn-cs"/>
              </a:rPr>
              <a:t>GST Notice Triggers</a:t>
            </a:r>
            <a:endParaRPr kumimoji="0" lang="en-IN" sz="1800" b="0" i="0" u="none" strike="noStrike" kern="1200" cap="none" spc="0" normalizeH="0" baseline="0" noProof="0" dirty="0">
              <a:ln>
                <a:noFill/>
              </a:ln>
              <a:solidFill>
                <a:prstClr val="black"/>
              </a:solidFill>
              <a:effectLst/>
              <a:uLnTx/>
              <a:uFillTx/>
              <a:latin typeface="HP Simplified Jpan" panose="020B0500000000000000" pitchFamily="34" charset="-128"/>
              <a:ea typeface="HP Simplified Jpan" panose="020B0500000000000000" pitchFamily="34" charset="-128"/>
              <a:cs typeface="+mn-cs"/>
            </a:endParaRPr>
          </a:p>
        </p:txBody>
      </p:sp>
      <p:sp>
        <p:nvSpPr>
          <p:cNvPr id="4" name="Shape 6">
            <a:extLst>
              <a:ext uri="{FF2B5EF4-FFF2-40B4-BE49-F238E27FC236}">
                <a16:creationId xmlns:a16="http://schemas.microsoft.com/office/drawing/2014/main" id="{66C829B9-98E4-036D-CCD7-56D36DF20281}"/>
              </a:ext>
            </a:extLst>
          </p:cNvPr>
          <p:cNvSpPr/>
          <p:nvPr/>
        </p:nvSpPr>
        <p:spPr>
          <a:xfrm>
            <a:off x="892099" y="1501630"/>
            <a:ext cx="11456144" cy="6215014"/>
          </a:xfrm>
          <a:prstGeom prst="roundRect">
            <a:avLst>
              <a:gd name="adj" fmla="val 9141"/>
            </a:avLst>
          </a:prstGeom>
          <a:solidFill>
            <a:schemeClr val="accent2">
              <a:lumMod val="60000"/>
              <a:lumOff val="40000"/>
            </a:schemeClr>
          </a:solidFill>
          <a:ln w="22860">
            <a:solidFill>
              <a:schemeClr val="accent2">
                <a:lumMod val="50000"/>
              </a:scheme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black"/>
              </a:solidFill>
              <a:effectLst/>
              <a:uLnTx/>
              <a:uFillTx/>
              <a:latin typeface="Aptos Display" panose="020B0004020202020204" pitchFamily="34" charset="0"/>
              <a:ea typeface="+mn-ea"/>
              <a:cs typeface="+mn-cs"/>
            </a:endParaRP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IN"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rPr>
              <a:t>GSTR-2B vs GSTR-3B ITC</a:t>
            </a: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IN"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rPr>
              <a:t>GSTR 2B vs GSTR 3B RCM liability </a:t>
            </a: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rPr>
              <a:t>RCM Liability discharged (Table 3 of GSTR 3B) vs RCM ITC availed (Table 4 of GSTR 3B)</a:t>
            </a:r>
            <a:endParaRPr kumimoji="0" lang="en-IN"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endParaRP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rPr>
              <a:t>GSTR 9 Vs GSTR 3B </a:t>
            </a:r>
            <a:endParaRPr kumimoji="0" lang="en-IN"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endParaRP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rPr>
              <a:t>GSTR 9 Vs GSTR 9C </a:t>
            </a:r>
            <a:endParaRPr kumimoji="0" lang="en-IN"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endParaRP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rPr>
              <a:t>GSTR 2B Vs ITC on Import of goods </a:t>
            </a:r>
            <a:endParaRPr kumimoji="0" lang="en-IN"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endParaRPr>
          </a:p>
          <a:p>
            <a:pPr marL="571500" marR="0" lvl="0" indent="-5715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rPr>
              <a:t>Credit Notes Vs ITC reversed</a:t>
            </a:r>
            <a:endParaRPr kumimoji="0" lang="en-IN" sz="3600" b="1" i="0" u="none" strike="noStrike" kern="1200" cap="none" spc="0" normalizeH="0" baseline="0" noProof="0" dirty="0">
              <a:ln>
                <a:noFill/>
              </a:ln>
              <a:solidFill>
                <a:srgbClr val="1B1C1D"/>
              </a:solidFill>
              <a:effectLst/>
              <a:uLnTx/>
              <a:uFillTx/>
              <a:latin typeface="Aptos Display"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772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66E8B-F963-B01B-B470-22E1F062A466}"/>
              </a:ext>
            </a:extLst>
          </p:cNvPr>
          <p:cNvSpPr>
            <a:spLocks noGrp="1"/>
          </p:cNvSpPr>
          <p:nvPr>
            <p:ph type="title"/>
          </p:nvPr>
        </p:nvSpPr>
        <p:spPr/>
        <p:txBody>
          <a:bodyPr/>
          <a:lstStyle/>
          <a:p>
            <a:r>
              <a:rPr lang="en-IN" dirty="0"/>
              <a:t>Outward reconciliation</a:t>
            </a:r>
          </a:p>
        </p:txBody>
      </p:sp>
      <p:sp>
        <p:nvSpPr>
          <p:cNvPr id="3" name="Text Placeholder 2">
            <a:extLst>
              <a:ext uri="{FF2B5EF4-FFF2-40B4-BE49-F238E27FC236}">
                <a16:creationId xmlns:a16="http://schemas.microsoft.com/office/drawing/2014/main" id="{A29C272C-6909-3064-027B-971318C86570}"/>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FCE38347-66F9-BA18-3A4E-EEBA314159E0}"/>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EDB1E569-ABEE-46A9-8104-8A1AC3EF2B56}"/>
              </a:ext>
            </a:extLst>
          </p:cNvPr>
          <p:cNvSpPr>
            <a:spLocks noGrp="1"/>
          </p:cNvSpPr>
          <p:nvPr>
            <p:ph type="sldNum" sz="quarter" idx="12"/>
          </p:nvPr>
        </p:nvSpPr>
        <p:spPr/>
        <p:txBody>
          <a:bodyPr/>
          <a:lstStyle/>
          <a:p>
            <a:fld id="{0FF54DE5-C571-48E8-A5BC-B369434E2F44}" type="slidenum">
              <a:rPr lang="en-IN" smtClean="0"/>
              <a:t>69</a:t>
            </a:fld>
            <a:endParaRPr lang="en-IN"/>
          </a:p>
        </p:txBody>
      </p:sp>
    </p:spTree>
    <p:extLst>
      <p:ext uri="{BB962C8B-B14F-4D97-AF65-F5344CB8AC3E}">
        <p14:creationId xmlns:p14="http://schemas.microsoft.com/office/powerpoint/2010/main" val="32172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PILLARS OF TAXATION </a:t>
            </a:r>
          </a:p>
        </p:txBody>
      </p:sp>
      <p:sp>
        <p:nvSpPr>
          <p:cNvPr id="3" name="Content Placeholder 2"/>
          <p:cNvSpPr>
            <a:spLocks noGrp="1"/>
          </p:cNvSpPr>
          <p:nvPr>
            <p:ph idx="1"/>
          </p:nvPr>
        </p:nvSpPr>
        <p:spPr/>
        <p:txBody>
          <a:bodyPr/>
          <a:lstStyle/>
          <a:p>
            <a:r>
              <a:rPr lang="en-US" dirty="0"/>
              <a:t>In case of </a:t>
            </a:r>
            <a:r>
              <a:rPr lang="en-US" b="1" dirty="0" err="1"/>
              <a:t>Mathuram</a:t>
            </a:r>
            <a:r>
              <a:rPr lang="en-US" b="1" dirty="0"/>
              <a:t> </a:t>
            </a:r>
            <a:r>
              <a:rPr lang="en-US" b="1" dirty="0" err="1"/>
              <a:t>Agarwal</a:t>
            </a:r>
            <a:r>
              <a:rPr lang="en-US" b="1" dirty="0"/>
              <a:t> </a:t>
            </a:r>
            <a:r>
              <a:rPr lang="en-US" b="1" dirty="0" err="1"/>
              <a:t>vs</a:t>
            </a:r>
            <a:r>
              <a:rPr lang="en-US" b="1" dirty="0"/>
              <a:t> State of Madhya Pradesh (1999) 8 SCC 667 (SC)</a:t>
            </a:r>
            <a:r>
              <a:rPr lang="en-US" dirty="0"/>
              <a:t>, it was held by Hon’ble Supreme Court of India that: </a:t>
            </a:r>
          </a:p>
          <a:p>
            <a:r>
              <a:rPr lang="en-US" dirty="0"/>
              <a:t>“</a:t>
            </a:r>
            <a:r>
              <a:rPr lang="en-US" i="1" dirty="0"/>
              <a:t>The statue should clearly and unambiguously convey the three components of the tax law i.e. the subject of the tax, </a:t>
            </a:r>
          </a:p>
          <a:p>
            <a:r>
              <a:rPr lang="en-US" i="1" dirty="0"/>
              <a:t>who is liable to pay the tax and </a:t>
            </a:r>
          </a:p>
          <a:p>
            <a:r>
              <a:rPr lang="en-US" i="1" dirty="0"/>
              <a:t>the rate at which the tax is to be paid. </a:t>
            </a:r>
          </a:p>
          <a:p>
            <a:r>
              <a:rPr lang="en-US" i="1" dirty="0"/>
              <a:t>If there is any ambiguity regarding any of these ingredients in a taxation statue then there is no tax in law. Then it is for the legislature to do the needful in the matter. </a:t>
            </a:r>
            <a:r>
              <a:rPr lang="en-US" dirty="0"/>
              <a:t>” </a:t>
            </a:r>
          </a:p>
          <a:p>
            <a:endParaRPr lang="en-US" dirty="0"/>
          </a:p>
        </p:txBody>
      </p:sp>
      <p:sp>
        <p:nvSpPr>
          <p:cNvPr id="4" name="Footer Placeholder 3"/>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6F88879C-C6F6-42A1-8968-DFCADD21EE4C}"/>
              </a:ext>
            </a:extLst>
          </p:cNvPr>
          <p:cNvSpPr>
            <a:spLocks noGrp="1"/>
          </p:cNvSpPr>
          <p:nvPr>
            <p:ph type="sldNum" sz="quarter" idx="12"/>
          </p:nvPr>
        </p:nvSpPr>
        <p:spPr/>
        <p:txBody>
          <a:bodyPr/>
          <a:lstStyle/>
          <a:p>
            <a:fld id="{0FF54DE5-C571-48E8-A5BC-B369434E2F44}" type="slidenum">
              <a:rPr lang="en-IN" smtClean="0"/>
              <a:pPr/>
              <a:t>7</a:t>
            </a:fld>
            <a:endParaRPr lang="en-IN"/>
          </a:p>
        </p:txBody>
      </p:sp>
    </p:spTree>
    <p:extLst>
      <p:ext uri="{BB962C8B-B14F-4D97-AF65-F5344CB8AC3E}">
        <p14:creationId xmlns:p14="http://schemas.microsoft.com/office/powerpoint/2010/main" val="128799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89D98-F7FF-CF54-5B6B-3B7ABB5A8488}"/>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C23B8E7-F6B9-4907-4BAE-7F0012E37C64}"/>
              </a:ext>
            </a:extLst>
          </p:cNvPr>
          <p:cNvSpPr/>
          <p:nvPr/>
        </p:nvSpPr>
        <p:spPr>
          <a:xfrm>
            <a:off x="925551" y="531733"/>
            <a:ext cx="13077390" cy="839867"/>
          </a:xfrm>
          <a:prstGeom prst="rect">
            <a:avLst/>
          </a:prstGeom>
          <a:noFill/>
          <a:ln/>
        </p:spPr>
        <p:txBody>
          <a:bodyPr wrap="square" lIns="0" tIns="0" rIns="0" bIns="0" rtlCol="0" anchor="t"/>
          <a:lstStyle/>
          <a:p>
            <a:pPr>
              <a:lnSpc>
                <a:spcPts val="4850"/>
              </a:lnSpc>
            </a:pPr>
            <a:r>
              <a:rPr lang="en-US" sz="4800" b="1" dirty="0">
                <a:solidFill>
                  <a:schemeClr val="accent2">
                    <a:lumMod val="75000"/>
                  </a:schemeClr>
                </a:solidFill>
                <a:latin typeface="HP Simplified Jpan" panose="020B0500000000000000" pitchFamily="34" charset="-128"/>
                <a:ea typeface="HP Simplified Jpan" panose="020B0500000000000000" pitchFamily="34" charset="-128"/>
              </a:rPr>
              <a:t>Reconciliation is the First Line of Defense!</a:t>
            </a:r>
          </a:p>
        </p:txBody>
      </p:sp>
      <p:graphicFrame>
        <p:nvGraphicFramePr>
          <p:cNvPr id="4" name="Table 3">
            <a:extLst>
              <a:ext uri="{FF2B5EF4-FFF2-40B4-BE49-F238E27FC236}">
                <a16:creationId xmlns:a16="http://schemas.microsoft.com/office/drawing/2014/main" id="{2B45E48E-A7B8-A695-F892-464008B7DF18}"/>
              </a:ext>
            </a:extLst>
          </p:cNvPr>
          <p:cNvGraphicFramePr>
            <a:graphicFrameLocks noGrp="1"/>
          </p:cNvGraphicFramePr>
          <p:nvPr>
            <p:extLst>
              <p:ext uri="{D42A27DB-BD31-4B8C-83A1-F6EECF244321}">
                <p14:modId xmlns:p14="http://schemas.microsoft.com/office/powerpoint/2010/main" val="3286547015"/>
              </p:ext>
            </p:extLst>
          </p:nvPr>
        </p:nvGraphicFramePr>
        <p:xfrm>
          <a:off x="880945" y="1863635"/>
          <a:ext cx="12695718" cy="5552688"/>
        </p:xfrm>
        <a:graphic>
          <a:graphicData uri="http://schemas.openxmlformats.org/drawingml/2006/table">
            <a:tbl>
              <a:tblPr/>
              <a:tblGrid>
                <a:gridCol w="4039398">
                  <a:extLst>
                    <a:ext uri="{9D8B030D-6E8A-4147-A177-3AD203B41FA5}">
                      <a16:colId xmlns:a16="http://schemas.microsoft.com/office/drawing/2014/main" val="3406006170"/>
                    </a:ext>
                  </a:extLst>
                </a:gridCol>
                <a:gridCol w="3265714">
                  <a:extLst>
                    <a:ext uri="{9D8B030D-6E8A-4147-A177-3AD203B41FA5}">
                      <a16:colId xmlns:a16="http://schemas.microsoft.com/office/drawing/2014/main" val="2913524764"/>
                    </a:ext>
                  </a:extLst>
                </a:gridCol>
                <a:gridCol w="5390606">
                  <a:extLst>
                    <a:ext uri="{9D8B030D-6E8A-4147-A177-3AD203B41FA5}">
                      <a16:colId xmlns:a16="http://schemas.microsoft.com/office/drawing/2014/main" val="2250847954"/>
                    </a:ext>
                  </a:extLst>
                </a:gridCol>
              </a:tblGrid>
              <a:tr h="458411">
                <a:tc gridSpan="3">
                  <a:txBody>
                    <a:bodyPr/>
                    <a:lstStyle/>
                    <a:p>
                      <a:pPr rtl="0">
                        <a:buNone/>
                      </a:pPr>
                      <a:r>
                        <a:rPr lang="en-IN" sz="2400" b="1" dirty="0">
                          <a:solidFill>
                            <a:srgbClr val="1B1C1D"/>
                          </a:solidFill>
                          <a:effectLst/>
                          <a:latin typeface="Aptos Display" panose="020B0004020202020204" pitchFamily="34" charset="0"/>
                        </a:rPr>
                        <a:t>Outward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rtl="0">
                        <a:buNone/>
                      </a:pPr>
                      <a:endParaRPr lang="en-IN" sz="2000" b="1"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rtl="0">
                        <a:buNone/>
                      </a:pPr>
                      <a:endParaRPr lang="en-IN" sz="2000" b="1" dirty="0">
                        <a:solidFill>
                          <a:srgbClr val="1B1C1D"/>
                        </a:solidFill>
                        <a:effectLst/>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266395864"/>
                  </a:ext>
                </a:extLst>
              </a:tr>
              <a:tr h="421154">
                <a:tc>
                  <a:txBody>
                    <a:bodyPr/>
                    <a:lstStyle/>
                    <a:p>
                      <a:pPr rtl="0">
                        <a:buNone/>
                      </a:pPr>
                      <a:r>
                        <a:rPr lang="en-IN" sz="2000" b="1" dirty="0">
                          <a:solidFill>
                            <a:srgbClr val="1B1C1D"/>
                          </a:solidFill>
                          <a:effectLst/>
                          <a:latin typeface="Aptos Display" panose="020B0004020202020204" pitchFamily="34" charset="0"/>
                        </a:rPr>
                        <a:t>Reconcile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0">
                        <a:buNone/>
                      </a:pPr>
                      <a:r>
                        <a:rPr lang="en-IN" sz="2000" b="1" dirty="0">
                          <a:solidFill>
                            <a:srgbClr val="1B1C1D"/>
                          </a:solidFill>
                          <a:effectLst/>
                          <a:latin typeface="Aptos Display" panose="020B0004020202020204" pitchFamily="34" charset="0"/>
                        </a:rPr>
                        <a:t>Comparison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0">
                        <a:buNone/>
                      </a:pPr>
                      <a:r>
                        <a:rPr lang="en-IN" sz="2000" b="1" dirty="0">
                          <a:solidFill>
                            <a:srgbClr val="1B1C1D"/>
                          </a:solidFill>
                          <a:effectLst/>
                          <a:latin typeface="Aptos Display" panose="020B0004020202020204" pitchFamily="34" charset="0"/>
                        </a:rPr>
                        <a:t>Impact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63911011"/>
                  </a:ext>
                </a:extLst>
              </a:tr>
              <a:tr h="665851">
                <a:tc>
                  <a:txBody>
                    <a:bodyPr/>
                    <a:lstStyle/>
                    <a:p>
                      <a:pPr rtl="0">
                        <a:buNone/>
                      </a:pPr>
                      <a:r>
                        <a:rPr lang="en-US" sz="2000" dirty="0"/>
                        <a:t>Turnover (Taxable, Exempt, Export, Nil rated)</a:t>
                      </a:r>
                      <a:endParaRPr lang="en-US" sz="2000" b="1" kern="1200" dirty="0">
                        <a:solidFill>
                          <a:srgbClr val="1B1C1D"/>
                        </a:solidFill>
                        <a:effectLst/>
                        <a:latin typeface="Aptos Display" panose="020B0004020202020204" pitchFamily="34" charset="0"/>
                        <a:ea typeface="+mn-ea"/>
                        <a:cs typeface="+mn-cs"/>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1 Vs GSTR 3B Vs GSTR 9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000" b="0" dirty="0">
                          <a:solidFill>
                            <a:srgbClr val="1B1C1D"/>
                          </a:solidFill>
                          <a:effectLst/>
                          <a:latin typeface="Aptos Display" panose="020B0004020202020204" pitchFamily="34" charset="0"/>
                        </a:rPr>
                        <a:t>Liability on over/under reported turnover</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54435498"/>
                  </a:ext>
                </a:extLst>
              </a:tr>
              <a:tr h="430759">
                <a:tc>
                  <a:txBody>
                    <a:bodyPr/>
                    <a:lstStyle/>
                    <a:p>
                      <a:pPr rtl="0">
                        <a:buNone/>
                      </a:pPr>
                      <a:r>
                        <a:rPr lang="en-IN" sz="2000" dirty="0"/>
                        <a:t>B2B and B2C Classification </a:t>
                      </a:r>
                      <a:endParaRPr lang="en-US" sz="2000" b="1" kern="1200" dirty="0">
                        <a:solidFill>
                          <a:srgbClr val="1B1C1D"/>
                        </a:solidFill>
                        <a:effectLst/>
                        <a:latin typeface="Aptos Display" panose="020B0004020202020204" pitchFamily="34" charset="0"/>
                        <a:ea typeface="+mn-ea"/>
                        <a:cs typeface="+mn-cs"/>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1 Vs GSTR 9</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000" b="0" dirty="0">
                          <a:solidFill>
                            <a:srgbClr val="1B1C1D"/>
                          </a:solidFill>
                          <a:effectLst/>
                          <a:latin typeface="Aptos Display" panose="020B0004020202020204" pitchFamily="34" charset="0"/>
                        </a:rPr>
                        <a:t>Denial of ITC to the recipient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82903132"/>
                  </a:ext>
                </a:extLst>
              </a:tr>
              <a:tr h="66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t>Tax Rate Wise Liability </a:t>
                      </a:r>
                      <a:endParaRPr lang="en-IN" sz="2000" dirty="0">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1 Vs GSTR Books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000" b="0" dirty="0">
                          <a:solidFill>
                            <a:srgbClr val="1B1C1D"/>
                          </a:solidFill>
                          <a:effectLst/>
                          <a:latin typeface="Aptos Display" panose="020B0004020202020204" pitchFamily="34" charset="0"/>
                        </a:rPr>
                        <a:t>Liability due to incorrect classification or incorrect reporting</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66984780"/>
                  </a:ext>
                </a:extLst>
              </a:tr>
              <a:tr h="654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Tax Head Classification based on POS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1 Vs GSTR 3B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000" b="0" dirty="0">
                          <a:solidFill>
                            <a:srgbClr val="1B1C1D"/>
                          </a:solidFill>
                          <a:effectLst/>
                          <a:latin typeface="Aptos Display" panose="020B0004020202020204" pitchFamily="34" charset="0"/>
                        </a:rPr>
                        <a:t>Additional Liability do to wrong jurisdiction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48417439"/>
                  </a:ext>
                </a:extLst>
              </a:tr>
              <a:tr h="1550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Credit Notes/ Debit Notes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US" sz="2000" b="0" dirty="0">
                          <a:solidFill>
                            <a:srgbClr val="1B1C1D"/>
                          </a:solidFill>
                          <a:effectLst/>
                          <a:latin typeface="Aptos Display" panose="020B0004020202020204" pitchFamily="34" charset="0"/>
                        </a:rPr>
                        <a:t>GSTR 1 Vs GSTR 3B Vs GSTR 9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Time limit to issue and report Credit notes to adjust Tax liability. </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CN to be issued latest by 30</a:t>
                      </a:r>
                      <a:r>
                        <a:rPr lang="en-IN" sz="2000" b="0" baseline="30000" dirty="0">
                          <a:solidFill>
                            <a:srgbClr val="1B1C1D"/>
                          </a:solidFill>
                          <a:effectLst/>
                          <a:latin typeface="Aptos Display" panose="020B0004020202020204" pitchFamily="34" charset="0"/>
                        </a:rPr>
                        <a:t>th</a:t>
                      </a:r>
                      <a:r>
                        <a:rPr lang="en-IN" sz="2000" b="0" dirty="0">
                          <a:solidFill>
                            <a:srgbClr val="1B1C1D"/>
                          </a:solidFill>
                          <a:effectLst/>
                          <a:latin typeface="Aptos Display" panose="020B0004020202020204" pitchFamily="34" charset="0"/>
                        </a:rPr>
                        <a:t> October of following FY and to be reported by 30</a:t>
                      </a:r>
                      <a:r>
                        <a:rPr lang="en-IN" sz="2000" b="0" baseline="30000" dirty="0">
                          <a:solidFill>
                            <a:srgbClr val="1B1C1D"/>
                          </a:solidFill>
                          <a:effectLst/>
                          <a:latin typeface="Aptos Display" panose="020B0004020202020204" pitchFamily="34" charset="0"/>
                        </a:rPr>
                        <a:t>th</a:t>
                      </a:r>
                      <a:r>
                        <a:rPr lang="en-IN" sz="2000" b="0" dirty="0">
                          <a:solidFill>
                            <a:srgbClr val="1B1C1D"/>
                          </a:solidFill>
                          <a:effectLst/>
                          <a:latin typeface="Aptos Display" panose="020B0004020202020204" pitchFamily="34" charset="0"/>
                        </a:rPr>
                        <a:t> November of the following FY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000" b="0" dirty="0">
                          <a:solidFill>
                            <a:srgbClr val="1B1C1D"/>
                          </a:solidFill>
                          <a:effectLst/>
                          <a:latin typeface="Aptos Display" panose="020B0004020202020204" pitchFamily="34" charset="0"/>
                        </a:rPr>
                        <a:t>Confirmation from recipient ensuring reversal of ITC against the CN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18130832"/>
                  </a:ext>
                </a:extLst>
              </a:tr>
            </a:tbl>
          </a:graphicData>
        </a:graphic>
      </p:graphicFrame>
      <p:sp>
        <p:nvSpPr>
          <p:cNvPr id="9" name="TextBox 8">
            <a:extLst>
              <a:ext uri="{FF2B5EF4-FFF2-40B4-BE49-F238E27FC236}">
                <a16:creationId xmlns:a16="http://schemas.microsoft.com/office/drawing/2014/main" id="{1F2D4102-BC01-CE84-B0A0-85D5EE1C2817}"/>
              </a:ext>
            </a:extLst>
          </p:cNvPr>
          <p:cNvSpPr txBox="1"/>
          <p:nvPr/>
        </p:nvSpPr>
        <p:spPr>
          <a:xfrm>
            <a:off x="925551" y="1248285"/>
            <a:ext cx="7315200" cy="461665"/>
          </a:xfrm>
          <a:prstGeom prst="rect">
            <a:avLst/>
          </a:prstGeom>
          <a:noFill/>
        </p:spPr>
        <p:txBody>
          <a:bodyPr wrap="square">
            <a:spAutoFit/>
          </a:bodyPr>
          <a:lstStyle/>
          <a:p>
            <a:r>
              <a:rPr lang="en-IN" sz="2400" b="1" dirty="0">
                <a:latin typeface="Aptos Display" panose="020B0004020202020204" pitchFamily="34" charset="0"/>
              </a:rPr>
              <a:t>GSTR 1 Vs GSTR 3B Vs GSTR 9 Vs Books</a:t>
            </a:r>
          </a:p>
        </p:txBody>
      </p:sp>
    </p:spTree>
    <p:extLst>
      <p:ext uri="{BB962C8B-B14F-4D97-AF65-F5344CB8AC3E}">
        <p14:creationId xmlns:p14="http://schemas.microsoft.com/office/powerpoint/2010/main" val="14673905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817E-3A03-4030-95A2-0446066ABD0D}"/>
              </a:ext>
            </a:extLst>
          </p:cNvPr>
          <p:cNvSpPr>
            <a:spLocks noGrp="1"/>
          </p:cNvSpPr>
          <p:nvPr>
            <p:ph type="title"/>
          </p:nvPr>
        </p:nvSpPr>
        <p:spPr/>
        <p:txBody>
          <a:bodyPr/>
          <a:lstStyle/>
          <a:p>
            <a:r>
              <a:rPr lang="en-IN" dirty="0"/>
              <a:t>Other Cross Head Taxes?</a:t>
            </a:r>
          </a:p>
        </p:txBody>
      </p:sp>
      <p:sp>
        <p:nvSpPr>
          <p:cNvPr id="3" name="Content Placeholder 2">
            <a:extLst>
              <a:ext uri="{FF2B5EF4-FFF2-40B4-BE49-F238E27FC236}">
                <a16:creationId xmlns:a16="http://schemas.microsoft.com/office/drawing/2014/main" id="{1EB7058E-6168-49ED-BF70-3A6D32A1FCED}"/>
              </a:ext>
            </a:extLst>
          </p:cNvPr>
          <p:cNvSpPr>
            <a:spLocks noGrp="1"/>
          </p:cNvSpPr>
          <p:nvPr>
            <p:ph idx="1"/>
          </p:nvPr>
        </p:nvSpPr>
        <p:spPr/>
        <p:txBody>
          <a:bodyPr/>
          <a:lstStyle/>
          <a:p>
            <a:pPr marL="0" indent="0">
              <a:buNone/>
            </a:pPr>
            <a:endParaRPr lang="en-IN" dirty="0"/>
          </a:p>
        </p:txBody>
      </p:sp>
      <p:sp>
        <p:nvSpPr>
          <p:cNvPr id="4" name="Footer Placeholder 3">
            <a:extLst>
              <a:ext uri="{FF2B5EF4-FFF2-40B4-BE49-F238E27FC236}">
                <a16:creationId xmlns:a16="http://schemas.microsoft.com/office/drawing/2014/main" id="{C493F162-A949-48F0-92D8-27EC1368BAC8}"/>
              </a:ext>
            </a:extLst>
          </p:cNvPr>
          <p:cNvSpPr>
            <a:spLocks noGrp="1"/>
          </p:cNvSpPr>
          <p:nvPr>
            <p:ph type="ftr" sz="quarter" idx="11"/>
          </p:nvPr>
        </p:nvSpPr>
        <p:spPr/>
        <p:txBody>
          <a:bodyPr/>
          <a:lstStyle/>
          <a:p>
            <a:r>
              <a:rPr lang="en-IN"/>
              <a:t>© Yash Dhadda</a:t>
            </a:r>
            <a:endParaRPr lang="en-US" dirty="0"/>
          </a:p>
        </p:txBody>
      </p:sp>
      <p:graphicFrame>
        <p:nvGraphicFramePr>
          <p:cNvPr id="6" name="Table 6">
            <a:extLst>
              <a:ext uri="{FF2B5EF4-FFF2-40B4-BE49-F238E27FC236}">
                <a16:creationId xmlns:a16="http://schemas.microsoft.com/office/drawing/2014/main" id="{8C71CD3E-408F-4031-80E1-A56C46DF15DD}"/>
              </a:ext>
            </a:extLst>
          </p:cNvPr>
          <p:cNvGraphicFramePr>
            <a:graphicFrameLocks noGrp="1"/>
          </p:cNvGraphicFramePr>
          <p:nvPr/>
        </p:nvGraphicFramePr>
        <p:xfrm>
          <a:off x="1233350" y="1920239"/>
          <a:ext cx="12161878" cy="4401312"/>
        </p:xfrm>
        <a:graphic>
          <a:graphicData uri="http://schemas.openxmlformats.org/drawingml/2006/table">
            <a:tbl>
              <a:tblPr firstRow="1" bandRow="1">
                <a:tableStyleId>{5C22544A-7EE6-4342-B048-85BDC9FD1C3A}</a:tableStyleId>
              </a:tblPr>
              <a:tblGrid>
                <a:gridCol w="7105978">
                  <a:extLst>
                    <a:ext uri="{9D8B030D-6E8A-4147-A177-3AD203B41FA5}">
                      <a16:colId xmlns:a16="http://schemas.microsoft.com/office/drawing/2014/main" val="2998881798"/>
                    </a:ext>
                  </a:extLst>
                </a:gridCol>
                <a:gridCol w="5055900">
                  <a:extLst>
                    <a:ext uri="{9D8B030D-6E8A-4147-A177-3AD203B41FA5}">
                      <a16:colId xmlns:a16="http://schemas.microsoft.com/office/drawing/2014/main" val="1677013776"/>
                    </a:ext>
                  </a:extLst>
                </a:gridCol>
              </a:tblGrid>
              <a:tr h="504749">
                <a:tc>
                  <a:txBody>
                    <a:bodyPr/>
                    <a:lstStyle/>
                    <a:p>
                      <a:r>
                        <a:rPr lang="en-IN" sz="2600" dirty="0"/>
                        <a:t>Scenario</a:t>
                      </a:r>
                    </a:p>
                  </a:txBody>
                  <a:tcPr marL="109728" marR="109728" marT="54864" marB="54864"/>
                </a:tc>
                <a:tc>
                  <a:txBody>
                    <a:bodyPr/>
                    <a:lstStyle/>
                    <a:p>
                      <a:r>
                        <a:rPr lang="en-IN" sz="2600" dirty="0"/>
                        <a:t>Possible Outcome</a:t>
                      </a:r>
                    </a:p>
                  </a:txBody>
                  <a:tcPr marL="109728" marR="109728" marT="54864" marB="54864"/>
                </a:tc>
                <a:extLst>
                  <a:ext uri="{0D108BD9-81ED-4DB2-BD59-A6C34878D82A}">
                    <a16:rowId xmlns:a16="http://schemas.microsoft.com/office/drawing/2014/main" val="254990765"/>
                  </a:ext>
                </a:extLst>
              </a:tr>
              <a:tr h="12947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dirty="0"/>
                        <a:t>Correct IGST charged in invoice and collected from customers. Tax wrongly paid as CGST + SGST</a:t>
                      </a:r>
                    </a:p>
                  </a:txBody>
                  <a:tcPr marL="109728" marR="109728" marT="54864" marB="54864"/>
                </a:tc>
                <a:tc>
                  <a:txBody>
                    <a:bodyPr/>
                    <a:lstStyle/>
                    <a:p>
                      <a:r>
                        <a:rPr lang="en-IN" sz="2600" dirty="0"/>
                        <a:t>Circular no 26/26/2017- Pay Correct Tax and adjust the excess tax paid wrongly paid</a:t>
                      </a:r>
                    </a:p>
                  </a:txBody>
                  <a:tcPr marL="109728" marR="109728" marT="54864" marB="54864"/>
                </a:tc>
                <a:extLst>
                  <a:ext uri="{0D108BD9-81ED-4DB2-BD59-A6C34878D82A}">
                    <a16:rowId xmlns:a16="http://schemas.microsoft.com/office/drawing/2014/main" val="3016183129"/>
                  </a:ext>
                </a:extLst>
              </a:tr>
              <a:tr h="1294790">
                <a:tc>
                  <a:txBody>
                    <a:bodyPr/>
                    <a:lstStyle/>
                    <a:p>
                      <a:r>
                        <a:rPr lang="en-IN" sz="2600" dirty="0"/>
                        <a:t>Wrong CGST+SGST charged on invoice instead of IGST. However, while paying correct type of taxes IGST paid. </a:t>
                      </a:r>
                    </a:p>
                  </a:txBody>
                  <a:tcPr marL="109728" marR="109728" marT="54864" marB="54864"/>
                </a:tc>
                <a:tc>
                  <a:txBody>
                    <a:bodyPr/>
                    <a:lstStyle/>
                    <a:p>
                      <a:r>
                        <a:rPr lang="en-IN" sz="2600" dirty="0"/>
                        <a:t>Issue Credit Note for C+S and Issue D/N for IGST.</a:t>
                      </a:r>
                    </a:p>
                  </a:txBody>
                  <a:tcPr marL="109728" marR="109728" marT="54864" marB="54864"/>
                </a:tc>
                <a:extLst>
                  <a:ext uri="{0D108BD9-81ED-4DB2-BD59-A6C34878D82A}">
                    <a16:rowId xmlns:a16="http://schemas.microsoft.com/office/drawing/2014/main" val="517680987"/>
                  </a:ext>
                </a:extLst>
              </a:tr>
              <a:tr h="1294790">
                <a:tc>
                  <a:txBody>
                    <a:bodyPr/>
                    <a:lstStyle/>
                    <a:p>
                      <a:r>
                        <a:rPr lang="en-IN" sz="2600" dirty="0"/>
                        <a:t>Wrong CGST + SGST charged from Customer and paid instead of IGST</a:t>
                      </a:r>
                    </a:p>
                  </a:txBody>
                  <a:tcPr marL="109728" marR="109728" marT="54864" marB="54864"/>
                </a:tc>
                <a:tc>
                  <a:txBody>
                    <a:bodyPr/>
                    <a:lstStyle/>
                    <a:p>
                      <a:r>
                        <a:rPr lang="en-IN" sz="2600" dirty="0"/>
                        <a:t>Follow Mechanism under Sec 77 of CGST and 19 of IGST. </a:t>
                      </a:r>
                    </a:p>
                    <a:p>
                      <a:r>
                        <a:rPr lang="en-IN" sz="2600" dirty="0"/>
                        <a:t>Else wait for assessment. </a:t>
                      </a:r>
                    </a:p>
                  </a:txBody>
                  <a:tcPr marL="109728" marR="109728" marT="54864" marB="54864"/>
                </a:tc>
                <a:extLst>
                  <a:ext uri="{0D108BD9-81ED-4DB2-BD59-A6C34878D82A}">
                    <a16:rowId xmlns:a16="http://schemas.microsoft.com/office/drawing/2014/main" val="3260761259"/>
                  </a:ext>
                </a:extLst>
              </a:tr>
            </a:tbl>
          </a:graphicData>
        </a:graphic>
      </p:graphicFrame>
    </p:spTree>
    <p:extLst>
      <p:ext uri="{BB962C8B-B14F-4D97-AF65-F5344CB8AC3E}">
        <p14:creationId xmlns:p14="http://schemas.microsoft.com/office/powerpoint/2010/main" val="62375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B456972-6BD5-5FD4-D007-4B721F95C35C}"/>
              </a:ext>
            </a:extLst>
          </p:cNvPr>
          <p:cNvGraphicFramePr>
            <a:graphicFrameLocks noGrp="1"/>
          </p:cNvGraphicFramePr>
          <p:nvPr/>
        </p:nvGraphicFramePr>
        <p:xfrm>
          <a:off x="502273" y="1778073"/>
          <a:ext cx="13508193" cy="5905524"/>
        </p:xfrm>
        <a:graphic>
          <a:graphicData uri="http://schemas.openxmlformats.org/drawingml/2006/table">
            <a:tbl>
              <a:tblPr firstRow="1" bandRow="1"/>
              <a:tblGrid>
                <a:gridCol w="1158322">
                  <a:extLst>
                    <a:ext uri="{9D8B030D-6E8A-4147-A177-3AD203B41FA5}">
                      <a16:colId xmlns:a16="http://schemas.microsoft.com/office/drawing/2014/main" val="20000"/>
                    </a:ext>
                  </a:extLst>
                </a:gridCol>
                <a:gridCol w="1028659">
                  <a:extLst>
                    <a:ext uri="{9D8B030D-6E8A-4147-A177-3AD203B41FA5}">
                      <a16:colId xmlns:a16="http://schemas.microsoft.com/office/drawing/2014/main" val="20001"/>
                    </a:ext>
                  </a:extLst>
                </a:gridCol>
                <a:gridCol w="1287984">
                  <a:extLst>
                    <a:ext uri="{9D8B030D-6E8A-4147-A177-3AD203B41FA5}">
                      <a16:colId xmlns:a16="http://schemas.microsoft.com/office/drawing/2014/main" val="20002"/>
                    </a:ext>
                  </a:extLst>
                </a:gridCol>
                <a:gridCol w="1158322">
                  <a:extLst>
                    <a:ext uri="{9D8B030D-6E8A-4147-A177-3AD203B41FA5}">
                      <a16:colId xmlns:a16="http://schemas.microsoft.com/office/drawing/2014/main" val="20003"/>
                    </a:ext>
                  </a:extLst>
                </a:gridCol>
                <a:gridCol w="1377899">
                  <a:extLst>
                    <a:ext uri="{9D8B030D-6E8A-4147-A177-3AD203B41FA5}">
                      <a16:colId xmlns:a16="http://schemas.microsoft.com/office/drawing/2014/main" val="20004"/>
                    </a:ext>
                  </a:extLst>
                </a:gridCol>
                <a:gridCol w="938743">
                  <a:extLst>
                    <a:ext uri="{9D8B030D-6E8A-4147-A177-3AD203B41FA5}">
                      <a16:colId xmlns:a16="http://schemas.microsoft.com/office/drawing/2014/main" val="20005"/>
                    </a:ext>
                  </a:extLst>
                </a:gridCol>
                <a:gridCol w="740694">
                  <a:extLst>
                    <a:ext uri="{9D8B030D-6E8A-4147-A177-3AD203B41FA5}">
                      <a16:colId xmlns:a16="http://schemas.microsoft.com/office/drawing/2014/main" val="20006"/>
                    </a:ext>
                  </a:extLst>
                </a:gridCol>
                <a:gridCol w="1158322">
                  <a:extLst>
                    <a:ext uri="{9D8B030D-6E8A-4147-A177-3AD203B41FA5}">
                      <a16:colId xmlns:a16="http://schemas.microsoft.com/office/drawing/2014/main" val="20007"/>
                    </a:ext>
                  </a:extLst>
                </a:gridCol>
                <a:gridCol w="1158322">
                  <a:extLst>
                    <a:ext uri="{9D8B030D-6E8A-4147-A177-3AD203B41FA5}">
                      <a16:colId xmlns:a16="http://schemas.microsoft.com/office/drawing/2014/main" val="20008"/>
                    </a:ext>
                  </a:extLst>
                </a:gridCol>
                <a:gridCol w="1158322">
                  <a:extLst>
                    <a:ext uri="{9D8B030D-6E8A-4147-A177-3AD203B41FA5}">
                      <a16:colId xmlns:a16="http://schemas.microsoft.com/office/drawing/2014/main" val="20009"/>
                    </a:ext>
                  </a:extLst>
                </a:gridCol>
                <a:gridCol w="1158322">
                  <a:extLst>
                    <a:ext uri="{9D8B030D-6E8A-4147-A177-3AD203B41FA5}">
                      <a16:colId xmlns:a16="http://schemas.microsoft.com/office/drawing/2014/main" val="20010"/>
                    </a:ext>
                  </a:extLst>
                </a:gridCol>
                <a:gridCol w="1184282">
                  <a:extLst>
                    <a:ext uri="{9D8B030D-6E8A-4147-A177-3AD203B41FA5}">
                      <a16:colId xmlns:a16="http://schemas.microsoft.com/office/drawing/2014/main" val="20011"/>
                    </a:ext>
                  </a:extLst>
                </a:gridCol>
              </a:tblGrid>
              <a:tr h="6256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t>Inv Date</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t>Inv No</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t>Customer Name</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t>GSTIN</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t>GSTR-9 Category</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IN" sz="1400" dirty="0"/>
                        <a:t>Ledger</a:t>
                      </a:r>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t>HSN/ SAC</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t>Taxable Value</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t>Rate </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t>IGST</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t>CGST</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t>SGST/ UTGST</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47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B2B</a:t>
                      </a:r>
                      <a:endParaRPr lang="en-IN" sz="1400" dirty="0"/>
                    </a:p>
                  </a:txBody>
                  <a:tcPr marL="91454" marR="91454"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447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B2B-DN</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447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B2B-CDN</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47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EXPWP</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47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EXPWOP</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447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SEZWP</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447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SEZWOP</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447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B2C</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8"/>
                  </a:ext>
                </a:extLst>
              </a:tr>
              <a:tr h="6256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B2C-DN/ CDN</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9"/>
                  </a:ext>
                </a:extLst>
              </a:tr>
              <a:tr h="447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Non-GST</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0"/>
                  </a:ext>
                </a:extLst>
              </a:tr>
              <a:tr h="6256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Non-DN/ CDN</a:t>
                      </a:r>
                      <a:endParaRPr lang="en-IN" sz="14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IN" sz="1200" dirty="0"/>
                    </a:p>
                  </a:txBody>
                  <a:tcPr marL="91454" marR="91454"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1"/>
                  </a:ext>
                </a:extLst>
              </a:tr>
            </a:tbl>
          </a:graphicData>
        </a:graphic>
      </p:graphicFrame>
      <p:sp>
        <p:nvSpPr>
          <p:cNvPr id="2" name="Title 1">
            <a:extLst>
              <a:ext uri="{FF2B5EF4-FFF2-40B4-BE49-F238E27FC236}">
                <a16:creationId xmlns:a16="http://schemas.microsoft.com/office/drawing/2014/main" id="{25374DA4-BF0A-DDC0-BF9B-1F151C521DBB}"/>
              </a:ext>
            </a:extLst>
          </p:cNvPr>
          <p:cNvSpPr txBox="1">
            <a:spLocks/>
          </p:cNvSpPr>
          <p:nvPr/>
        </p:nvSpPr>
        <p:spPr>
          <a:xfrm>
            <a:off x="635767" y="918461"/>
            <a:ext cx="11743194" cy="430258"/>
          </a:xfrm>
          <a:prstGeom prst="rect">
            <a:avLst/>
          </a:prstGeom>
        </p:spPr>
        <p:txBody>
          <a:bodyPr vert="horz" lIns="0" tIns="45720" rIns="0" bIns="45720" rtlCol="0" anchor="b">
            <a:normAutofit fontScale="92500" lnSpcReduction="1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defTabSz="914364">
              <a:defRPr/>
            </a:pPr>
            <a:r>
              <a:rPr lang="en-IN" b="1" dirty="0">
                <a:solidFill>
                  <a:schemeClr val="accent1">
                    <a:lumMod val="50000"/>
                  </a:schemeClr>
                </a:solidFill>
                <a:latin typeface="Cambria"/>
              </a:rPr>
              <a:t>Typical format of sales register/ Outward Supplies register</a:t>
            </a:r>
            <a:endParaRPr lang="en-IN" sz="2300" dirty="0">
              <a:solidFill>
                <a:schemeClr val="accent1">
                  <a:lumMod val="50000"/>
                </a:schemeClr>
              </a:solidFill>
              <a:latin typeface="Cambria"/>
            </a:endParaRPr>
          </a:p>
        </p:txBody>
      </p:sp>
    </p:spTree>
    <p:extLst>
      <p:ext uri="{BB962C8B-B14F-4D97-AF65-F5344CB8AC3E}">
        <p14:creationId xmlns:p14="http://schemas.microsoft.com/office/powerpoint/2010/main" val="8528281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315DF-5D57-4A6F-9066-912574C200FF}"/>
              </a:ext>
            </a:extLst>
          </p:cNvPr>
          <p:cNvSpPr>
            <a:spLocks noGrp="1"/>
          </p:cNvSpPr>
          <p:nvPr>
            <p:ph type="title"/>
          </p:nvPr>
        </p:nvSpPr>
        <p:spPr/>
        <p:txBody>
          <a:bodyPr/>
          <a:lstStyle/>
          <a:p>
            <a:r>
              <a:rPr lang="en-IN" dirty="0"/>
              <a:t>E-INVOICING</a:t>
            </a:r>
          </a:p>
        </p:txBody>
      </p:sp>
      <p:sp>
        <p:nvSpPr>
          <p:cNvPr id="3" name="Text Placeholder 2">
            <a:extLst>
              <a:ext uri="{FF2B5EF4-FFF2-40B4-BE49-F238E27FC236}">
                <a16:creationId xmlns:a16="http://schemas.microsoft.com/office/drawing/2014/main" id="{BDA265E4-7158-40F2-AFC3-A9E7E7B3E5F7}"/>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DC1FF79B-C9E8-4551-B619-67AA8B750654}"/>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82AB19E9-6D70-4E3C-BE14-10972C954650}"/>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73</a:t>
            </a:fld>
            <a:endParaRPr lang="en-IN">
              <a:solidFill>
                <a:srgbClr val="514843">
                  <a:lumMod val="75000"/>
                </a:srgbClr>
              </a:solidFill>
              <a:latin typeface="Calibri"/>
            </a:endParaRPr>
          </a:p>
        </p:txBody>
      </p:sp>
    </p:spTree>
    <p:extLst>
      <p:ext uri="{BB962C8B-B14F-4D97-AF65-F5344CB8AC3E}">
        <p14:creationId xmlns:p14="http://schemas.microsoft.com/office/powerpoint/2010/main" val="58360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E-Invoicing and Matching</a:t>
            </a:r>
          </a:p>
        </p:txBody>
      </p:sp>
      <p:sp>
        <p:nvSpPr>
          <p:cNvPr id="4" name="Footer Placeholder 3"/>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p:cNvSpPr>
            <a:spLocks noGrp="1"/>
          </p:cNvSpPr>
          <p:nvPr>
            <p:ph type="sldNum" sz="quarter" idx="12"/>
          </p:nvPr>
        </p:nvSpPr>
        <p:spPr/>
        <p:txBody>
          <a:bodyPr/>
          <a:lstStyle/>
          <a:p>
            <a:pPr defTabSz="1097280"/>
            <a:fld id="{0FF54DE5-C571-48E8-A5BC-B369434E2F44}" type="slidenum">
              <a:rPr lang="en-US">
                <a:solidFill>
                  <a:srgbClr val="514843">
                    <a:lumMod val="75000"/>
                  </a:srgbClr>
                </a:solidFill>
                <a:latin typeface="Calibri"/>
              </a:rPr>
              <a:pPr defTabSz="1097280"/>
              <a:t>74</a:t>
            </a:fld>
            <a:endParaRPr lang="en-US">
              <a:solidFill>
                <a:srgbClr val="514843">
                  <a:lumMod val="75000"/>
                </a:srgbClr>
              </a:solidFill>
              <a:latin typeface="Calibri"/>
            </a:endParaRPr>
          </a:p>
        </p:txBody>
      </p:sp>
      <p:sp>
        <p:nvSpPr>
          <p:cNvPr id="6" name="Rectangle 5"/>
          <p:cNvSpPr/>
          <p:nvPr/>
        </p:nvSpPr>
        <p:spPr>
          <a:xfrm>
            <a:off x="1530010" y="3894572"/>
            <a:ext cx="2194560" cy="355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sz="2160" dirty="0">
                <a:solidFill>
                  <a:srgbClr val="FFFFFF"/>
                </a:solidFill>
                <a:latin typeface="Calibri"/>
              </a:rPr>
              <a:t>ERP</a:t>
            </a:r>
          </a:p>
        </p:txBody>
      </p:sp>
      <p:sp>
        <p:nvSpPr>
          <p:cNvPr id="7" name="Flowchart: Magnetic Disk 6"/>
          <p:cNvSpPr/>
          <p:nvPr/>
        </p:nvSpPr>
        <p:spPr>
          <a:xfrm>
            <a:off x="2055469" y="5322573"/>
            <a:ext cx="1294463" cy="172474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sz="2160" dirty="0">
                <a:solidFill>
                  <a:srgbClr val="FFFFFF"/>
                </a:solidFill>
                <a:latin typeface="Calibri"/>
              </a:rPr>
              <a:t>Company</a:t>
            </a:r>
          </a:p>
        </p:txBody>
      </p:sp>
      <p:sp>
        <p:nvSpPr>
          <p:cNvPr id="8" name="Rectangle 7"/>
          <p:cNvSpPr/>
          <p:nvPr/>
        </p:nvSpPr>
        <p:spPr>
          <a:xfrm>
            <a:off x="6333829" y="2099257"/>
            <a:ext cx="1687133" cy="765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sz="2160" b="1" dirty="0">
                <a:solidFill>
                  <a:srgbClr val="00B0F0"/>
                </a:solidFill>
                <a:latin typeface="Calibri"/>
              </a:rPr>
              <a:t>E-Invoice Portal</a:t>
            </a:r>
          </a:p>
        </p:txBody>
      </p:sp>
      <p:sp>
        <p:nvSpPr>
          <p:cNvPr id="9" name="Vertical Scroll 8"/>
          <p:cNvSpPr/>
          <p:nvPr/>
        </p:nvSpPr>
        <p:spPr>
          <a:xfrm>
            <a:off x="3894571" y="2611835"/>
            <a:ext cx="1375465" cy="102000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sz="2160" dirty="0">
                <a:solidFill>
                  <a:srgbClr val="FFFFFF"/>
                </a:solidFill>
                <a:latin typeface="Calibri"/>
              </a:rPr>
              <a:t>Invoice</a:t>
            </a:r>
          </a:p>
        </p:txBody>
      </p:sp>
      <p:sp>
        <p:nvSpPr>
          <p:cNvPr id="10" name="Cloud 9"/>
          <p:cNvSpPr/>
          <p:nvPr/>
        </p:nvSpPr>
        <p:spPr>
          <a:xfrm>
            <a:off x="10413856" y="2283538"/>
            <a:ext cx="2349107" cy="19781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sz="2160" dirty="0">
                <a:solidFill>
                  <a:srgbClr val="FFFFFF"/>
                </a:solidFill>
                <a:latin typeface="Calibri"/>
              </a:rPr>
              <a:t>GST Portal</a:t>
            </a:r>
          </a:p>
        </p:txBody>
      </p:sp>
      <p:sp>
        <p:nvSpPr>
          <p:cNvPr id="11" name="Down Arrow Callout 10"/>
          <p:cNvSpPr/>
          <p:nvPr/>
        </p:nvSpPr>
        <p:spPr>
          <a:xfrm>
            <a:off x="5934585" y="3942765"/>
            <a:ext cx="3029111" cy="128829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sz="2160" dirty="0">
                <a:solidFill>
                  <a:srgbClr val="FFFFFF"/>
                </a:solidFill>
                <a:latin typeface="Calibri"/>
              </a:rPr>
              <a:t>MATCHING PROCESS</a:t>
            </a:r>
          </a:p>
        </p:txBody>
      </p:sp>
      <p:sp>
        <p:nvSpPr>
          <p:cNvPr id="12" name="Rectangle 11"/>
          <p:cNvSpPr/>
          <p:nvPr/>
        </p:nvSpPr>
        <p:spPr>
          <a:xfrm>
            <a:off x="4899124" y="6184944"/>
            <a:ext cx="1591829" cy="5934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sz="2160" dirty="0">
                <a:solidFill>
                  <a:srgbClr val="FFFFFF"/>
                </a:solidFill>
                <a:latin typeface="Calibri"/>
              </a:rPr>
              <a:t>Matched</a:t>
            </a:r>
          </a:p>
        </p:txBody>
      </p:sp>
      <p:sp>
        <p:nvSpPr>
          <p:cNvPr id="13" name="Rectangle 12"/>
          <p:cNvSpPr/>
          <p:nvPr/>
        </p:nvSpPr>
        <p:spPr>
          <a:xfrm>
            <a:off x="4899124" y="6934744"/>
            <a:ext cx="1591829" cy="6928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sz="2160" dirty="0">
                <a:solidFill>
                  <a:srgbClr val="FFFFFF"/>
                </a:solidFill>
                <a:latin typeface="Calibri"/>
              </a:rPr>
              <a:t>Immediate</a:t>
            </a:r>
          </a:p>
        </p:txBody>
      </p:sp>
      <p:sp>
        <p:nvSpPr>
          <p:cNvPr id="14" name="Rectangle 13"/>
          <p:cNvSpPr/>
          <p:nvPr/>
        </p:nvSpPr>
        <p:spPr>
          <a:xfrm>
            <a:off x="6660954" y="6175674"/>
            <a:ext cx="1591829" cy="65535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sz="2160" dirty="0">
                <a:solidFill>
                  <a:srgbClr val="514843"/>
                </a:solidFill>
                <a:latin typeface="Calibri"/>
              </a:rPr>
              <a:t>Missing in ERP</a:t>
            </a:r>
          </a:p>
        </p:txBody>
      </p:sp>
      <p:sp>
        <p:nvSpPr>
          <p:cNvPr id="15" name="Rectangle 14"/>
          <p:cNvSpPr/>
          <p:nvPr/>
        </p:nvSpPr>
        <p:spPr>
          <a:xfrm>
            <a:off x="6660954" y="6988573"/>
            <a:ext cx="1591829" cy="6727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sz="2160" dirty="0">
                <a:solidFill>
                  <a:srgbClr val="514843"/>
                </a:solidFill>
                <a:latin typeface="Calibri"/>
              </a:rPr>
              <a:t>Up to 30-Nov</a:t>
            </a:r>
          </a:p>
        </p:txBody>
      </p:sp>
      <p:sp>
        <p:nvSpPr>
          <p:cNvPr id="16" name="Rectangle 15"/>
          <p:cNvSpPr/>
          <p:nvPr/>
        </p:nvSpPr>
        <p:spPr>
          <a:xfrm>
            <a:off x="8518729" y="6184944"/>
            <a:ext cx="1759255" cy="6460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sz="2160" dirty="0">
                <a:solidFill>
                  <a:srgbClr val="FFFFFF"/>
                </a:solidFill>
                <a:latin typeface="Calibri"/>
              </a:rPr>
              <a:t>Missing in GST Portal</a:t>
            </a:r>
          </a:p>
        </p:txBody>
      </p:sp>
      <p:sp>
        <p:nvSpPr>
          <p:cNvPr id="17" name="Rectangle 16"/>
          <p:cNvSpPr/>
          <p:nvPr/>
        </p:nvSpPr>
        <p:spPr>
          <a:xfrm>
            <a:off x="8518730" y="6996312"/>
            <a:ext cx="1759254" cy="6650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sz="2160" dirty="0">
                <a:solidFill>
                  <a:srgbClr val="FFFFFF"/>
                </a:solidFill>
                <a:latin typeface="Calibri"/>
              </a:rPr>
              <a:t>0% Tolerance</a:t>
            </a:r>
          </a:p>
        </p:txBody>
      </p:sp>
      <p:sp>
        <p:nvSpPr>
          <p:cNvPr id="18" name="Left Brace 17"/>
          <p:cNvSpPr/>
          <p:nvPr/>
        </p:nvSpPr>
        <p:spPr>
          <a:xfrm rot="5400000">
            <a:off x="6960441" y="4051086"/>
            <a:ext cx="977398" cy="3183658"/>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97280"/>
            <a:endParaRPr lang="en-US" sz="2160">
              <a:solidFill>
                <a:srgbClr val="514843"/>
              </a:solidFill>
              <a:latin typeface="Calibri"/>
            </a:endParaRPr>
          </a:p>
        </p:txBody>
      </p:sp>
      <p:cxnSp>
        <p:nvCxnSpPr>
          <p:cNvPr id="26" name="Straight Arrow Connector 25"/>
          <p:cNvCxnSpPr/>
          <p:nvPr/>
        </p:nvCxnSpPr>
        <p:spPr>
          <a:xfrm>
            <a:off x="8129144" y="2312329"/>
            <a:ext cx="2148840" cy="76573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9040969" y="3761529"/>
            <a:ext cx="1372886" cy="40564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137293" y="4646295"/>
            <a:ext cx="2720018" cy="133465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20369173">
            <a:off x="8932514" y="4335897"/>
            <a:ext cx="2689007" cy="757130"/>
          </a:xfrm>
          <a:prstGeom prst="rect">
            <a:avLst/>
          </a:prstGeom>
          <a:noFill/>
        </p:spPr>
        <p:txBody>
          <a:bodyPr wrap="square" rtlCol="0">
            <a:spAutoFit/>
          </a:bodyPr>
          <a:lstStyle/>
          <a:p>
            <a:pPr defTabSz="1097280"/>
            <a:r>
              <a:rPr lang="en-US" sz="2160" dirty="0">
                <a:solidFill>
                  <a:srgbClr val="514843"/>
                </a:solidFill>
                <a:latin typeface="Calibri"/>
              </a:rPr>
              <a:t>Made available through GSTR 2B</a:t>
            </a:r>
          </a:p>
        </p:txBody>
      </p:sp>
      <p:sp>
        <p:nvSpPr>
          <p:cNvPr id="35" name="TextBox 34"/>
          <p:cNvSpPr txBox="1"/>
          <p:nvPr/>
        </p:nvSpPr>
        <p:spPr>
          <a:xfrm rot="1150889">
            <a:off x="8203255" y="2132576"/>
            <a:ext cx="2917709" cy="757130"/>
          </a:xfrm>
          <a:prstGeom prst="rect">
            <a:avLst/>
          </a:prstGeom>
          <a:noFill/>
        </p:spPr>
        <p:txBody>
          <a:bodyPr wrap="square" rtlCol="0">
            <a:spAutoFit/>
          </a:bodyPr>
          <a:lstStyle/>
          <a:p>
            <a:pPr defTabSz="1097280"/>
            <a:r>
              <a:rPr lang="en-US" sz="2160" dirty="0">
                <a:solidFill>
                  <a:srgbClr val="514843"/>
                </a:solidFill>
                <a:latin typeface="Calibri"/>
              </a:rPr>
              <a:t>Uploads information through GSTR-1</a:t>
            </a:r>
          </a:p>
        </p:txBody>
      </p:sp>
      <p:sp>
        <p:nvSpPr>
          <p:cNvPr id="36" name="TextBox 35"/>
          <p:cNvSpPr txBox="1"/>
          <p:nvPr/>
        </p:nvSpPr>
        <p:spPr>
          <a:xfrm>
            <a:off x="371972" y="4383072"/>
            <a:ext cx="1927225" cy="1089529"/>
          </a:xfrm>
          <a:prstGeom prst="rect">
            <a:avLst/>
          </a:prstGeom>
          <a:noFill/>
        </p:spPr>
        <p:txBody>
          <a:bodyPr wrap="square" rtlCol="0">
            <a:spAutoFit/>
          </a:bodyPr>
          <a:lstStyle/>
          <a:p>
            <a:pPr defTabSz="1097280"/>
            <a:r>
              <a:rPr lang="en-US" sz="2160" dirty="0">
                <a:solidFill>
                  <a:srgbClr val="514843"/>
                </a:solidFill>
                <a:latin typeface="Calibri"/>
              </a:rPr>
              <a:t>Approval and Recording in ERP systems</a:t>
            </a:r>
          </a:p>
        </p:txBody>
      </p:sp>
      <p:cxnSp>
        <p:nvCxnSpPr>
          <p:cNvPr id="21" name="Straight Arrow Connector 20">
            <a:extLst>
              <a:ext uri="{FF2B5EF4-FFF2-40B4-BE49-F238E27FC236}">
                <a16:creationId xmlns:a16="http://schemas.microsoft.com/office/drawing/2014/main" id="{34BBE3AC-EED4-4CDF-B170-316B76913DF2}"/>
              </a:ext>
            </a:extLst>
          </p:cNvPr>
          <p:cNvCxnSpPr/>
          <p:nvPr/>
        </p:nvCxnSpPr>
        <p:spPr>
          <a:xfrm flipV="1">
            <a:off x="2394653" y="2283537"/>
            <a:ext cx="3892116" cy="152467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D244371-64EF-4BA7-A429-D2312657A351}"/>
              </a:ext>
            </a:extLst>
          </p:cNvPr>
          <p:cNvCxnSpPr>
            <a:cxnSpLocks/>
          </p:cNvCxnSpPr>
          <p:nvPr/>
        </p:nvCxnSpPr>
        <p:spPr>
          <a:xfrm flipH="1" flipV="1">
            <a:off x="2558540" y="4383073"/>
            <a:ext cx="1" cy="93055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2717050-6450-4B47-8C52-584B33F73C6A}"/>
              </a:ext>
            </a:extLst>
          </p:cNvPr>
          <p:cNvSpPr/>
          <p:nvPr/>
        </p:nvSpPr>
        <p:spPr>
          <a:xfrm>
            <a:off x="11938294" y="5596128"/>
            <a:ext cx="2194560" cy="1833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IN" sz="2160" dirty="0">
                <a:solidFill>
                  <a:srgbClr val="FFFFFF"/>
                </a:solidFill>
                <a:latin typeface="Calibri"/>
              </a:rPr>
              <a:t>Applicable on Exporters also</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70D6A36E-117D-4B86-9883-C925D16ECF22}"/>
                  </a:ext>
                </a:extLst>
              </p14:cNvPr>
              <p14:cNvContentPartPr/>
              <p14:nvPr/>
            </p14:nvContentPartPr>
            <p14:xfrm>
              <a:off x="5823462" y="1106734"/>
              <a:ext cx="3038256" cy="2292192"/>
            </p14:xfrm>
          </p:contentPart>
        </mc:Choice>
        <mc:Fallback xmlns="">
          <p:pic>
            <p:nvPicPr>
              <p:cNvPr id="3" name="Ink 2">
                <a:extLst>
                  <a:ext uri="{FF2B5EF4-FFF2-40B4-BE49-F238E27FC236}">
                    <a16:creationId xmlns:a16="http://schemas.microsoft.com/office/drawing/2014/main" id="{70D6A36E-117D-4B86-9883-C925D16ECF22}"/>
                  </a:ext>
                </a:extLst>
              </p:cNvPr>
              <p:cNvPicPr/>
              <p:nvPr/>
            </p:nvPicPr>
            <p:blipFill>
              <a:blip r:embed="rId3"/>
              <a:stretch>
                <a:fillRect/>
              </a:stretch>
            </p:blipFill>
            <p:spPr>
              <a:xfrm>
                <a:off x="5760458" y="1043742"/>
                <a:ext cx="3163905" cy="2417816"/>
              </a:xfrm>
              <a:prstGeom prst="rect">
                <a:avLst/>
              </a:prstGeom>
            </p:spPr>
          </p:pic>
        </mc:Fallback>
      </mc:AlternateContent>
    </p:spTree>
    <p:extLst>
      <p:ext uri="{BB962C8B-B14F-4D97-AF65-F5344CB8AC3E}">
        <p14:creationId xmlns:p14="http://schemas.microsoft.com/office/powerpoint/2010/main" val="173098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A263-DFB9-0543-CCEF-63C0E35DED1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5561209-25BD-1C7E-2AC5-7742C2EFA905}"/>
              </a:ext>
            </a:extLst>
          </p:cNvPr>
          <p:cNvSpPr/>
          <p:nvPr/>
        </p:nvSpPr>
        <p:spPr>
          <a:xfrm>
            <a:off x="925551" y="531733"/>
            <a:ext cx="13077390" cy="839867"/>
          </a:xfrm>
          <a:prstGeom prst="rect">
            <a:avLst/>
          </a:prstGeom>
          <a:noFill/>
          <a:ln/>
        </p:spPr>
        <p:txBody>
          <a:bodyPr wrap="square" lIns="0" tIns="0" rIns="0" bIns="0" rtlCol="0" anchor="t"/>
          <a:lstStyle/>
          <a:p>
            <a:pPr>
              <a:lnSpc>
                <a:spcPts val="4850"/>
              </a:lnSpc>
            </a:pPr>
            <a:r>
              <a:rPr lang="en-US" sz="4800" b="1" dirty="0">
                <a:solidFill>
                  <a:schemeClr val="accent2">
                    <a:lumMod val="75000"/>
                  </a:schemeClr>
                </a:solidFill>
                <a:latin typeface="HP Simplified Jpan" panose="020B0500000000000000" pitchFamily="34" charset="-128"/>
                <a:ea typeface="HP Simplified Jpan" panose="020B0500000000000000" pitchFamily="34" charset="-128"/>
              </a:rPr>
              <a:t>Reconciliation is the First Line of Defense!</a:t>
            </a:r>
          </a:p>
        </p:txBody>
      </p:sp>
      <p:graphicFrame>
        <p:nvGraphicFramePr>
          <p:cNvPr id="4" name="Table 3">
            <a:extLst>
              <a:ext uri="{FF2B5EF4-FFF2-40B4-BE49-F238E27FC236}">
                <a16:creationId xmlns:a16="http://schemas.microsoft.com/office/drawing/2014/main" id="{E029C4DB-1E00-437C-B2FD-C4A3A1BA4762}"/>
              </a:ext>
            </a:extLst>
          </p:cNvPr>
          <p:cNvGraphicFramePr>
            <a:graphicFrameLocks noGrp="1"/>
          </p:cNvGraphicFramePr>
          <p:nvPr/>
        </p:nvGraphicFramePr>
        <p:xfrm>
          <a:off x="880944" y="1863634"/>
          <a:ext cx="12434461" cy="3422745"/>
        </p:xfrm>
        <a:graphic>
          <a:graphicData uri="http://schemas.openxmlformats.org/drawingml/2006/table">
            <a:tbl>
              <a:tblPr/>
              <a:tblGrid>
                <a:gridCol w="2672211">
                  <a:extLst>
                    <a:ext uri="{9D8B030D-6E8A-4147-A177-3AD203B41FA5}">
                      <a16:colId xmlns:a16="http://schemas.microsoft.com/office/drawing/2014/main" val="3406006170"/>
                    </a:ext>
                  </a:extLst>
                </a:gridCol>
                <a:gridCol w="2672211">
                  <a:extLst>
                    <a:ext uri="{9D8B030D-6E8A-4147-A177-3AD203B41FA5}">
                      <a16:colId xmlns:a16="http://schemas.microsoft.com/office/drawing/2014/main" val="2790677693"/>
                    </a:ext>
                  </a:extLst>
                </a:gridCol>
                <a:gridCol w="7090039">
                  <a:extLst>
                    <a:ext uri="{9D8B030D-6E8A-4147-A177-3AD203B41FA5}">
                      <a16:colId xmlns:a16="http://schemas.microsoft.com/office/drawing/2014/main" val="2250847954"/>
                    </a:ext>
                  </a:extLst>
                </a:gridCol>
              </a:tblGrid>
              <a:tr h="566057">
                <a:tc>
                  <a:txBody>
                    <a:bodyPr/>
                    <a:lstStyle/>
                    <a:p>
                      <a:pPr rtl="0">
                        <a:buNone/>
                      </a:pPr>
                      <a:r>
                        <a:rPr lang="en-IN" sz="2000" b="1" dirty="0">
                          <a:solidFill>
                            <a:srgbClr val="1B1C1D"/>
                          </a:solidFill>
                          <a:effectLst/>
                          <a:latin typeface="Aptos Display" panose="020B0004020202020204" pitchFamily="34" charset="0"/>
                        </a:rPr>
                        <a:t>Reconcile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solidFill>
                            <a:srgbClr val="1B1C1D"/>
                          </a:solidFill>
                          <a:effectLst/>
                          <a:latin typeface="Aptos Display" panose="020B0004020202020204" pitchFamily="34" charset="0"/>
                        </a:rPr>
                        <a:t>Comparison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0">
                        <a:buNone/>
                      </a:pPr>
                      <a:r>
                        <a:rPr lang="en-IN" sz="2000" b="1" dirty="0">
                          <a:solidFill>
                            <a:srgbClr val="1B1C1D"/>
                          </a:solidFill>
                          <a:effectLst/>
                          <a:latin typeface="Aptos Display" panose="020B0004020202020204" pitchFamily="34" charset="0"/>
                        </a:rPr>
                        <a:t>Impact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63911011"/>
                  </a:ext>
                </a:extLst>
              </a:tr>
              <a:tr h="466927">
                <a:tc>
                  <a:txBody>
                    <a:bodyPr/>
                    <a:lstStyle/>
                    <a:p>
                      <a:pPr rtl="0">
                        <a:buNone/>
                      </a:pPr>
                      <a:r>
                        <a:rPr lang="en-US" sz="2000" dirty="0"/>
                        <a:t>No of Invoices/CN/DN Issued </a:t>
                      </a:r>
                      <a:endParaRPr lang="en-US" sz="2000" b="1" kern="1200" dirty="0">
                        <a:solidFill>
                          <a:srgbClr val="1B1C1D"/>
                        </a:solidFill>
                        <a:effectLst/>
                        <a:latin typeface="Aptos Display" panose="020B0004020202020204" pitchFamily="34" charset="0"/>
                        <a:ea typeface="+mn-ea"/>
                        <a:cs typeface="+mn-cs"/>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buNone/>
                      </a:pPr>
                      <a:r>
                        <a:rPr lang="en-US" sz="2000" b="0" kern="1200" dirty="0">
                          <a:solidFill>
                            <a:srgbClr val="1B1C1D"/>
                          </a:solidFill>
                          <a:effectLst/>
                          <a:latin typeface="Aptos Display" panose="020B0004020202020204" pitchFamily="34" charset="0"/>
                          <a:ea typeface="+mn-ea"/>
                          <a:cs typeface="+mn-cs"/>
                        </a:rPr>
                        <a:t>GSTR 1 Vs IRP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Delay in generation of IRN beyond 30 days may attract penalty </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ITC eligibility of the recipient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54435498"/>
                  </a:ext>
                </a:extLst>
              </a:tr>
              <a:tr h="487542">
                <a:tc>
                  <a:txBody>
                    <a:bodyPr/>
                    <a:lstStyle/>
                    <a:p>
                      <a:pPr rtl="0">
                        <a:buNone/>
                      </a:pPr>
                      <a:r>
                        <a:rPr lang="en-US" sz="2000" b="0" kern="1200" dirty="0">
                          <a:solidFill>
                            <a:srgbClr val="1B1C1D"/>
                          </a:solidFill>
                          <a:effectLst/>
                          <a:latin typeface="Aptos Display" panose="020B0004020202020204" pitchFamily="34" charset="0"/>
                          <a:ea typeface="+mn-ea"/>
                          <a:cs typeface="+mn-cs"/>
                        </a:rPr>
                        <a:t>Cancelled Invoices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buNone/>
                      </a:pPr>
                      <a:r>
                        <a:rPr lang="en-US" sz="2000" b="0" kern="1200" dirty="0">
                          <a:solidFill>
                            <a:srgbClr val="1B1C1D"/>
                          </a:solidFill>
                          <a:effectLst/>
                          <a:latin typeface="Aptos Display" panose="020B0004020202020204" pitchFamily="34" charset="0"/>
                          <a:ea typeface="+mn-ea"/>
                          <a:cs typeface="+mn-cs"/>
                        </a:rPr>
                        <a:t>GSTR 1 Vs IRP</a:t>
                      </a:r>
                      <a:endParaRPr lang="en-US" sz="2000" dirty="0"/>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indent="0" rtl="0">
                        <a:buFont typeface="Arial" panose="020B0604020202020204" pitchFamily="34" charset="0"/>
                        <a:buNone/>
                      </a:pPr>
                      <a:r>
                        <a:rPr lang="en-IN" sz="2000" b="0" dirty="0">
                          <a:solidFill>
                            <a:srgbClr val="1B1C1D"/>
                          </a:solidFill>
                          <a:effectLst/>
                          <a:latin typeface="Aptos Display" panose="020B0004020202020204" pitchFamily="34" charset="0"/>
                        </a:rPr>
                        <a:t>Duplication tax liability on cancelled invoices due to non-cancellation on IRP Portal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82903132"/>
                  </a:ext>
                </a:extLst>
              </a:tr>
              <a:tr h="74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Taxable Value and Tax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1B1C1D"/>
                          </a:solidFill>
                          <a:effectLst/>
                          <a:latin typeface="Aptos Display" panose="020B0004020202020204" pitchFamily="34" charset="0"/>
                          <a:ea typeface="+mn-ea"/>
                          <a:cs typeface="+mn-cs"/>
                        </a:rPr>
                        <a:t>GSTR 1 Vs IRP</a:t>
                      </a:r>
                      <a:endParaRPr lang="en-IN" sz="2000" dirty="0">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Inflation in Tax and Taxable Value due to inconsistency </a:t>
                      </a:r>
                    </a:p>
                    <a:p>
                      <a:pPr marL="342900" indent="-342900" rtl="0">
                        <a:buFont typeface="Arial" panose="020B0604020202020204" pitchFamily="34" charset="0"/>
                        <a:buChar char="•"/>
                      </a:pPr>
                      <a:r>
                        <a:rPr lang="en-IN" sz="2000" b="0" dirty="0">
                          <a:solidFill>
                            <a:srgbClr val="1B1C1D"/>
                          </a:solidFill>
                          <a:effectLst/>
                          <a:latin typeface="Aptos Display" panose="020B0004020202020204" pitchFamily="34" charset="0"/>
                        </a:rPr>
                        <a:t>Additional liability due to Incorrect POS</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66984780"/>
                  </a:ext>
                </a:extLst>
              </a:tr>
              <a:tr h="740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Aptos Display" panose="020B0004020202020204" pitchFamily="34" charset="0"/>
                        </a:rPr>
                        <a:t>Document Types and Series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1B1C1D"/>
                          </a:solidFill>
                          <a:effectLst/>
                          <a:latin typeface="Aptos Display" panose="020B0004020202020204" pitchFamily="34" charset="0"/>
                          <a:ea typeface="+mn-ea"/>
                          <a:cs typeface="+mn-cs"/>
                        </a:rPr>
                        <a:t>GSTR 1 Vs IRP</a:t>
                      </a:r>
                      <a:endParaRPr lang="en-IN" sz="2000" dirty="0">
                        <a:latin typeface="Aptos Display" panose="020B0004020202020204" pitchFamily="34" charset="0"/>
                      </a:endParaRP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rtl="0">
                        <a:buNone/>
                      </a:pPr>
                      <a:r>
                        <a:rPr lang="en-IN" sz="2000" b="0" dirty="0">
                          <a:solidFill>
                            <a:srgbClr val="1B1C1D"/>
                          </a:solidFill>
                          <a:effectLst/>
                          <a:latin typeface="Aptos Display" panose="020B0004020202020204" pitchFamily="34" charset="0"/>
                        </a:rPr>
                        <a:t>Skipped sequence may shall trigger suspicion of Tax evasion </a:t>
                      </a:r>
                    </a:p>
                  </a:txBody>
                  <a:tcPr marL="58887" marR="58887" marT="39258" marB="39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48417439"/>
                  </a:ext>
                </a:extLst>
              </a:tr>
            </a:tbl>
          </a:graphicData>
        </a:graphic>
      </p:graphicFrame>
      <p:sp>
        <p:nvSpPr>
          <p:cNvPr id="9" name="TextBox 8">
            <a:extLst>
              <a:ext uri="{FF2B5EF4-FFF2-40B4-BE49-F238E27FC236}">
                <a16:creationId xmlns:a16="http://schemas.microsoft.com/office/drawing/2014/main" id="{451CDE7A-367B-8503-D113-F2B971C7767D}"/>
              </a:ext>
            </a:extLst>
          </p:cNvPr>
          <p:cNvSpPr txBox="1"/>
          <p:nvPr/>
        </p:nvSpPr>
        <p:spPr>
          <a:xfrm>
            <a:off x="925551" y="1248285"/>
            <a:ext cx="7315200" cy="461665"/>
          </a:xfrm>
          <a:prstGeom prst="rect">
            <a:avLst/>
          </a:prstGeom>
          <a:noFill/>
        </p:spPr>
        <p:txBody>
          <a:bodyPr wrap="square">
            <a:spAutoFit/>
          </a:bodyPr>
          <a:lstStyle/>
          <a:p>
            <a:r>
              <a:rPr lang="en-IN" sz="2400" b="1" dirty="0">
                <a:latin typeface="Aptos Display" panose="020B0004020202020204" pitchFamily="34" charset="0"/>
              </a:rPr>
              <a:t>GST Portal Vs E-Invoice Portal</a:t>
            </a:r>
          </a:p>
        </p:txBody>
      </p:sp>
    </p:spTree>
    <p:extLst>
      <p:ext uri="{BB962C8B-B14F-4D97-AF65-F5344CB8AC3E}">
        <p14:creationId xmlns:p14="http://schemas.microsoft.com/office/powerpoint/2010/main" val="19749417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F4E5-3914-1DE8-CEAE-5044A898DAA8}"/>
              </a:ext>
            </a:extLst>
          </p:cNvPr>
          <p:cNvSpPr>
            <a:spLocks noGrp="1"/>
          </p:cNvSpPr>
          <p:nvPr>
            <p:ph type="title"/>
          </p:nvPr>
        </p:nvSpPr>
        <p:spPr/>
        <p:txBody>
          <a:bodyPr/>
          <a:lstStyle/>
          <a:p>
            <a:r>
              <a:rPr lang="en-IN" dirty="0"/>
              <a:t>Non-Issuance of IRN</a:t>
            </a:r>
          </a:p>
        </p:txBody>
      </p:sp>
      <p:sp>
        <p:nvSpPr>
          <p:cNvPr id="3" name="Content Placeholder 2">
            <a:extLst>
              <a:ext uri="{FF2B5EF4-FFF2-40B4-BE49-F238E27FC236}">
                <a16:creationId xmlns:a16="http://schemas.microsoft.com/office/drawing/2014/main" id="{F30BF087-80B7-FA41-ED1A-C538BE8AF5F5}"/>
              </a:ext>
            </a:extLst>
          </p:cNvPr>
          <p:cNvSpPr>
            <a:spLocks noGrp="1"/>
          </p:cNvSpPr>
          <p:nvPr>
            <p:ph idx="1"/>
          </p:nvPr>
        </p:nvSpPr>
        <p:spPr/>
        <p:txBody>
          <a:bodyPr>
            <a:normAutofit/>
          </a:bodyPr>
          <a:lstStyle/>
          <a:p>
            <a:r>
              <a:rPr lang="en-US" dirty="0"/>
              <a:t>Recipient is eligible to claim credit? – Sec 16(1) is applicable – Yes</a:t>
            </a:r>
          </a:p>
          <a:p>
            <a:r>
              <a:rPr lang="en-US" dirty="0"/>
              <a:t>Principle of Interpretation: Literal vs Purposive. Applicable for Sec 16(2) also.</a:t>
            </a:r>
          </a:p>
          <a:p>
            <a:pPr lvl="1"/>
            <a:r>
              <a:rPr lang="en-US" dirty="0"/>
              <a:t>Sec 16(2): Some conditions are procedural and hence should be read liberally</a:t>
            </a:r>
          </a:p>
          <a:p>
            <a:pPr lvl="1"/>
            <a:r>
              <a:rPr lang="en-US" dirty="0"/>
              <a:t>Example Sec 16(2)(c) cant be satisfied before claiming ITC by recipient</a:t>
            </a:r>
          </a:p>
          <a:p>
            <a:pPr lvl="1"/>
            <a:r>
              <a:rPr lang="en-US" dirty="0"/>
              <a:t>Liberal interpretation should be given for not having IRN and ITC should be claimed</a:t>
            </a:r>
          </a:p>
          <a:p>
            <a:r>
              <a:rPr lang="en-US" dirty="0"/>
              <a:t>There is substantive compliance of law, tax has been paid and supply has been made</a:t>
            </a:r>
          </a:p>
          <a:p>
            <a:pPr lvl="1"/>
            <a:r>
              <a:rPr lang="en-US" dirty="0"/>
              <a:t>It is a condonable lapse since it is procedural in case</a:t>
            </a:r>
          </a:p>
          <a:p>
            <a:r>
              <a:rPr lang="en-US" b="1" dirty="0"/>
              <a:t>Advisory dated 03.03.2022 : Para 3 of advisory : Nov Invoice, IRN in Dec, It will appear in GSTR-1 of Nov 21</a:t>
            </a:r>
          </a:p>
          <a:p>
            <a:r>
              <a:rPr lang="en-US" dirty="0"/>
              <a:t>Tax Invoice is not defined in the Act and hence there is some invoice is existence</a:t>
            </a:r>
          </a:p>
          <a:p>
            <a:r>
              <a:rPr lang="en-US" dirty="0"/>
              <a:t>Rule 48(4) which says it will not be a invoice but where is statutory backing to the same</a:t>
            </a:r>
          </a:p>
          <a:p>
            <a:endParaRPr lang="en-IN" dirty="0"/>
          </a:p>
          <a:p>
            <a:endParaRPr lang="en-IN" dirty="0"/>
          </a:p>
        </p:txBody>
      </p:sp>
      <p:sp>
        <p:nvSpPr>
          <p:cNvPr id="4" name="Footer Placeholder 3">
            <a:extLst>
              <a:ext uri="{FF2B5EF4-FFF2-40B4-BE49-F238E27FC236}">
                <a16:creationId xmlns:a16="http://schemas.microsoft.com/office/drawing/2014/main" id="{5482C63B-4DCD-699B-A65A-A4BD05DEE890}"/>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5D803CC1-EB9A-FFF3-6498-4F3DE050E09E}"/>
              </a:ext>
            </a:extLst>
          </p:cNvPr>
          <p:cNvSpPr>
            <a:spLocks noGrp="1"/>
          </p:cNvSpPr>
          <p:nvPr>
            <p:ph type="sldNum" sz="quarter" idx="12"/>
          </p:nvPr>
        </p:nvSpPr>
        <p:spPr/>
        <p:txBody>
          <a:bodyPr/>
          <a:lstStyle/>
          <a:p>
            <a:fld id="{0FF54DE5-C571-48E8-A5BC-B369434E2F44}" type="slidenum">
              <a:rPr lang="en-IN" smtClean="0"/>
              <a:t>76</a:t>
            </a:fld>
            <a:endParaRPr lang="en-IN"/>
          </a:p>
        </p:txBody>
      </p:sp>
    </p:spTree>
    <p:extLst>
      <p:ext uri="{BB962C8B-B14F-4D97-AF65-F5344CB8AC3E}">
        <p14:creationId xmlns:p14="http://schemas.microsoft.com/office/powerpoint/2010/main" val="213133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F4E5-3914-1DE8-CEAE-5044A898DAA8}"/>
              </a:ext>
            </a:extLst>
          </p:cNvPr>
          <p:cNvSpPr>
            <a:spLocks noGrp="1"/>
          </p:cNvSpPr>
          <p:nvPr>
            <p:ph type="title"/>
          </p:nvPr>
        </p:nvSpPr>
        <p:spPr/>
        <p:txBody>
          <a:bodyPr/>
          <a:lstStyle/>
          <a:p>
            <a:r>
              <a:rPr lang="en-IN" dirty="0"/>
              <a:t>Non-Issuance of IRN</a:t>
            </a:r>
          </a:p>
        </p:txBody>
      </p:sp>
      <p:sp>
        <p:nvSpPr>
          <p:cNvPr id="3" name="Content Placeholder 2">
            <a:extLst>
              <a:ext uri="{FF2B5EF4-FFF2-40B4-BE49-F238E27FC236}">
                <a16:creationId xmlns:a16="http://schemas.microsoft.com/office/drawing/2014/main" id="{F30BF087-80B7-FA41-ED1A-C538BE8AF5F5}"/>
              </a:ext>
            </a:extLst>
          </p:cNvPr>
          <p:cNvSpPr>
            <a:spLocks noGrp="1"/>
          </p:cNvSpPr>
          <p:nvPr>
            <p:ph idx="1"/>
          </p:nvPr>
        </p:nvSpPr>
        <p:spPr/>
        <p:txBody>
          <a:bodyPr>
            <a:normAutofit/>
          </a:bodyPr>
          <a:lstStyle/>
          <a:p>
            <a:r>
              <a:rPr lang="en-US" dirty="0"/>
              <a:t>Can penalty under Sec 122(1)- Incorrect or False Invoice can be made applicable</a:t>
            </a:r>
          </a:p>
          <a:p>
            <a:pPr lvl="1"/>
            <a:r>
              <a:rPr lang="en-US" dirty="0"/>
              <a:t>Is it aiding or abating any offence?</a:t>
            </a:r>
          </a:p>
          <a:p>
            <a:pPr lvl="1"/>
            <a:r>
              <a:rPr lang="en-US" dirty="0"/>
              <a:t>Aid or </a:t>
            </a:r>
            <a:r>
              <a:rPr lang="en-US" dirty="0" err="1"/>
              <a:t>abtening</a:t>
            </a:r>
            <a:r>
              <a:rPr lang="en-US" dirty="0"/>
              <a:t> an offence: tax has been paid hence no aiding or </a:t>
            </a:r>
            <a:r>
              <a:rPr lang="en-US" dirty="0" err="1"/>
              <a:t>abeting</a:t>
            </a:r>
            <a:endParaRPr lang="en-US" dirty="0"/>
          </a:p>
          <a:p>
            <a:pPr lvl="1"/>
            <a:endParaRPr lang="en-US" dirty="0"/>
          </a:p>
          <a:p>
            <a:r>
              <a:rPr lang="en-US" dirty="0"/>
              <a:t>122(1)(i): Supply without invoice? – Here 30 days time to raise invoice is there because it is a case of supply of service</a:t>
            </a:r>
          </a:p>
          <a:p>
            <a:pPr lvl="1"/>
            <a:r>
              <a:rPr lang="en-US" dirty="0"/>
              <a:t>Fails to comply with law: Not applicable, document issued but not </a:t>
            </a:r>
            <a:r>
              <a:rPr lang="en-US" dirty="0" err="1"/>
              <a:t>recgonized</a:t>
            </a:r>
            <a:r>
              <a:rPr lang="en-US" dirty="0"/>
              <a:t> by the department</a:t>
            </a:r>
          </a:p>
          <a:p>
            <a:r>
              <a:rPr lang="en-US" dirty="0"/>
              <a:t>Sec 122: penalty under Section 122 of the Act can be made applicable?</a:t>
            </a:r>
          </a:p>
        </p:txBody>
      </p:sp>
      <p:sp>
        <p:nvSpPr>
          <p:cNvPr id="4" name="Footer Placeholder 3">
            <a:extLst>
              <a:ext uri="{FF2B5EF4-FFF2-40B4-BE49-F238E27FC236}">
                <a16:creationId xmlns:a16="http://schemas.microsoft.com/office/drawing/2014/main" id="{5482C63B-4DCD-699B-A65A-A4BD05DEE890}"/>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5D803CC1-EB9A-FFF3-6498-4F3DE050E09E}"/>
              </a:ext>
            </a:extLst>
          </p:cNvPr>
          <p:cNvSpPr>
            <a:spLocks noGrp="1"/>
          </p:cNvSpPr>
          <p:nvPr>
            <p:ph type="sldNum" sz="quarter" idx="12"/>
          </p:nvPr>
        </p:nvSpPr>
        <p:spPr/>
        <p:txBody>
          <a:bodyPr/>
          <a:lstStyle/>
          <a:p>
            <a:fld id="{0FF54DE5-C571-48E8-A5BC-B369434E2F44}" type="slidenum">
              <a:rPr lang="en-IN" smtClean="0"/>
              <a:t>77</a:t>
            </a:fld>
            <a:endParaRPr lang="en-IN"/>
          </a:p>
        </p:txBody>
      </p:sp>
    </p:spTree>
    <p:extLst>
      <p:ext uri="{BB962C8B-B14F-4D97-AF65-F5344CB8AC3E}">
        <p14:creationId xmlns:p14="http://schemas.microsoft.com/office/powerpoint/2010/main" val="190486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06BF-E366-4CC7-BB76-49EAF7EF3503}"/>
              </a:ext>
            </a:extLst>
          </p:cNvPr>
          <p:cNvSpPr>
            <a:spLocks noGrp="1"/>
          </p:cNvSpPr>
          <p:nvPr>
            <p:ph type="title"/>
          </p:nvPr>
        </p:nvSpPr>
        <p:spPr/>
        <p:txBody>
          <a:bodyPr/>
          <a:lstStyle/>
          <a:p>
            <a:r>
              <a:rPr lang="en-IN" dirty="0"/>
              <a:t>Suggestive Year End Best Practises</a:t>
            </a:r>
          </a:p>
        </p:txBody>
      </p:sp>
      <p:sp>
        <p:nvSpPr>
          <p:cNvPr id="3" name="Content Placeholder 2">
            <a:extLst>
              <a:ext uri="{FF2B5EF4-FFF2-40B4-BE49-F238E27FC236}">
                <a16:creationId xmlns:a16="http://schemas.microsoft.com/office/drawing/2014/main" id="{A6C6409C-21DE-4094-9FCD-F7494161B45A}"/>
              </a:ext>
            </a:extLst>
          </p:cNvPr>
          <p:cNvSpPr>
            <a:spLocks noGrp="1"/>
          </p:cNvSpPr>
          <p:nvPr>
            <p:ph idx="1"/>
          </p:nvPr>
        </p:nvSpPr>
        <p:spPr/>
        <p:txBody>
          <a:bodyPr/>
          <a:lstStyle/>
          <a:p>
            <a:r>
              <a:rPr lang="en-IN" b="1" dirty="0"/>
              <a:t>As a Supplier</a:t>
            </a:r>
          </a:p>
          <a:p>
            <a:pPr lvl="1"/>
            <a:r>
              <a:rPr lang="en-IN" dirty="0"/>
              <a:t>Analyse the condition and comply !</a:t>
            </a:r>
          </a:p>
          <a:p>
            <a:pPr lvl="1"/>
            <a:r>
              <a:rPr lang="en-IN" dirty="0"/>
              <a:t>IT Automated</a:t>
            </a:r>
          </a:p>
          <a:p>
            <a:pPr lvl="1"/>
            <a:r>
              <a:rPr lang="en-IN" dirty="0"/>
              <a:t>E-Way Compliance to be also embedded</a:t>
            </a:r>
          </a:p>
          <a:p>
            <a:pPr lvl="1"/>
            <a:r>
              <a:rPr lang="en-IN" dirty="0"/>
              <a:t>Tracker / Reconciliation to be prepared</a:t>
            </a:r>
          </a:p>
          <a:p>
            <a:pPr lvl="1"/>
            <a:r>
              <a:rPr lang="en-IN" dirty="0"/>
              <a:t>Send letter/email to all customers to avoid mis-communications </a:t>
            </a:r>
          </a:p>
          <a:p>
            <a:pPr marL="548640" lvl="1" indent="0">
              <a:buNone/>
            </a:pPr>
            <a:r>
              <a:rPr lang="en-IN" dirty="0"/>
              <a:t> </a:t>
            </a:r>
          </a:p>
          <a:p>
            <a:r>
              <a:rPr lang="en-IN" b="1" dirty="0"/>
              <a:t>As a Receiver</a:t>
            </a:r>
          </a:p>
          <a:p>
            <a:pPr lvl="1"/>
            <a:r>
              <a:rPr lang="en-IN" dirty="0"/>
              <a:t>Take declaration from the Suppliers</a:t>
            </a:r>
          </a:p>
          <a:p>
            <a:pPr lvl="1"/>
            <a:r>
              <a:rPr lang="en-IN" dirty="0"/>
              <a:t>Financial Burden to be minimized in case of non compliance through consent</a:t>
            </a:r>
          </a:p>
          <a:p>
            <a:pPr lvl="1"/>
            <a:r>
              <a:rPr lang="en-IN" dirty="0"/>
              <a:t>Ensure mechanism for recording of IRN in ERP </a:t>
            </a:r>
          </a:p>
          <a:p>
            <a:pPr lvl="1"/>
            <a:r>
              <a:rPr lang="en-IN" dirty="0"/>
              <a:t>SOP for scanning QR Code on E-Invoice</a:t>
            </a:r>
          </a:p>
        </p:txBody>
      </p:sp>
      <p:sp>
        <p:nvSpPr>
          <p:cNvPr id="4" name="Footer Placeholder 3">
            <a:extLst>
              <a:ext uri="{FF2B5EF4-FFF2-40B4-BE49-F238E27FC236}">
                <a16:creationId xmlns:a16="http://schemas.microsoft.com/office/drawing/2014/main" id="{AD209615-C909-4377-B6D3-4D615ABE718F}"/>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1584E792-A8F0-4E21-9A74-C26FA1ADD557}"/>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78</a:t>
            </a:fld>
            <a:endParaRPr lang="en-IN">
              <a:solidFill>
                <a:srgbClr val="514843">
                  <a:lumMod val="75000"/>
                </a:srgbClr>
              </a:solidFill>
              <a:latin typeface="Calibri"/>
            </a:endParaRPr>
          </a:p>
        </p:txBody>
      </p:sp>
    </p:spTree>
    <p:extLst>
      <p:ext uri="{BB962C8B-B14F-4D97-AF65-F5344CB8AC3E}">
        <p14:creationId xmlns:p14="http://schemas.microsoft.com/office/powerpoint/2010/main" val="38624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F28A-799B-4A84-8584-E1B2A7890AA7}"/>
              </a:ext>
            </a:extLst>
          </p:cNvPr>
          <p:cNvSpPr>
            <a:spLocks noGrp="1"/>
          </p:cNvSpPr>
          <p:nvPr>
            <p:ph type="title"/>
          </p:nvPr>
        </p:nvSpPr>
        <p:spPr/>
        <p:txBody>
          <a:bodyPr/>
          <a:lstStyle/>
          <a:p>
            <a:r>
              <a:rPr lang="en-IN" dirty="0"/>
              <a:t>HSN Codes</a:t>
            </a:r>
          </a:p>
        </p:txBody>
      </p:sp>
      <p:sp>
        <p:nvSpPr>
          <p:cNvPr id="3" name="Text Placeholder 2">
            <a:extLst>
              <a:ext uri="{FF2B5EF4-FFF2-40B4-BE49-F238E27FC236}">
                <a16:creationId xmlns:a16="http://schemas.microsoft.com/office/drawing/2014/main" id="{2146B102-9B99-43AB-9A02-899A622D71E8}"/>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BC224CD2-C877-4D58-926D-0B5EC07006D8}"/>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618B211A-C72E-41F8-91F1-301BFFB37D55}"/>
              </a:ext>
            </a:extLst>
          </p:cNvPr>
          <p:cNvSpPr>
            <a:spLocks noGrp="1"/>
          </p:cNvSpPr>
          <p:nvPr>
            <p:ph type="sldNum" sz="quarter" idx="12"/>
          </p:nvPr>
        </p:nvSpPr>
        <p:spPr/>
        <p:txBody>
          <a:bodyPr/>
          <a:lstStyle/>
          <a:p>
            <a:fld id="{0FF54DE5-C571-48E8-A5BC-B369434E2F44}" type="slidenum">
              <a:rPr lang="en-IN" smtClean="0"/>
              <a:pPr/>
              <a:t>79</a:t>
            </a:fld>
            <a:endParaRPr lang="en-IN"/>
          </a:p>
        </p:txBody>
      </p:sp>
    </p:spTree>
    <p:extLst>
      <p:ext uri="{BB962C8B-B14F-4D97-AF65-F5344CB8AC3E}">
        <p14:creationId xmlns:p14="http://schemas.microsoft.com/office/powerpoint/2010/main" val="359172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9B4A-2434-44B3-9E3B-8A6B56199781}"/>
              </a:ext>
            </a:extLst>
          </p:cNvPr>
          <p:cNvSpPr>
            <a:spLocks noGrp="1"/>
          </p:cNvSpPr>
          <p:nvPr>
            <p:ph type="title"/>
          </p:nvPr>
        </p:nvSpPr>
        <p:spPr/>
        <p:txBody>
          <a:bodyPr/>
          <a:lstStyle/>
          <a:p>
            <a:r>
              <a:rPr lang="en-IN" dirty="0"/>
              <a:t>Adjudication under GST</a:t>
            </a:r>
          </a:p>
        </p:txBody>
      </p:sp>
      <p:graphicFrame>
        <p:nvGraphicFramePr>
          <p:cNvPr id="6" name="Content Placeholder 5">
            <a:extLst>
              <a:ext uri="{FF2B5EF4-FFF2-40B4-BE49-F238E27FC236}">
                <a16:creationId xmlns:a16="http://schemas.microsoft.com/office/drawing/2014/main" id="{33A5EBF4-5CD4-43A6-9BC1-427FF9EA37C4}"/>
              </a:ext>
            </a:extLst>
          </p:cNvPr>
          <p:cNvGraphicFramePr>
            <a:graphicFrameLocks noGrp="1"/>
          </p:cNvGraphicFramePr>
          <p:nvPr>
            <p:ph idx="1"/>
          </p:nvPr>
        </p:nvGraphicFramePr>
        <p:xfrm>
          <a:off x="1325881" y="1920241"/>
          <a:ext cx="2783542" cy="5707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0FD66DAB-7310-4831-BE7B-4B55344AA652}"/>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42273E8D-B4C8-47A8-A7B3-149EC540F903}"/>
              </a:ext>
            </a:extLst>
          </p:cNvPr>
          <p:cNvSpPr>
            <a:spLocks noGrp="1"/>
          </p:cNvSpPr>
          <p:nvPr>
            <p:ph type="sldNum" sz="quarter" idx="12"/>
          </p:nvPr>
        </p:nvSpPr>
        <p:spPr/>
        <p:txBody>
          <a:bodyPr/>
          <a:lstStyle/>
          <a:p>
            <a:fld id="{0FF54DE5-C571-48E8-A5BC-B369434E2F44}" type="slidenum">
              <a:rPr lang="en-IN" smtClean="0"/>
              <a:pPr/>
              <a:t>8</a:t>
            </a:fld>
            <a:endParaRPr lang="en-IN"/>
          </a:p>
        </p:txBody>
      </p:sp>
      <p:sp>
        <p:nvSpPr>
          <p:cNvPr id="7" name="Right Brace 6">
            <a:extLst>
              <a:ext uri="{FF2B5EF4-FFF2-40B4-BE49-F238E27FC236}">
                <a16:creationId xmlns:a16="http://schemas.microsoft.com/office/drawing/2014/main" id="{DC3AFB2E-5F4E-409D-9782-D4853B7101C4}"/>
              </a:ext>
            </a:extLst>
          </p:cNvPr>
          <p:cNvSpPr/>
          <p:nvPr/>
        </p:nvSpPr>
        <p:spPr>
          <a:xfrm>
            <a:off x="3969571" y="2304289"/>
            <a:ext cx="1704012" cy="4615031"/>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160"/>
          </a:p>
        </p:txBody>
      </p:sp>
      <p:sp>
        <p:nvSpPr>
          <p:cNvPr id="8" name="Rectangle 7">
            <a:extLst>
              <a:ext uri="{FF2B5EF4-FFF2-40B4-BE49-F238E27FC236}">
                <a16:creationId xmlns:a16="http://schemas.microsoft.com/office/drawing/2014/main" id="{EDF082F8-5701-41EC-A850-A8C8C132A65E}"/>
              </a:ext>
            </a:extLst>
          </p:cNvPr>
          <p:cNvSpPr/>
          <p:nvPr/>
        </p:nvSpPr>
        <p:spPr>
          <a:xfrm>
            <a:off x="6028585" y="4072845"/>
            <a:ext cx="2872292" cy="1077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60" dirty="0"/>
              <a:t>DRC – (Ch XV)</a:t>
            </a:r>
          </a:p>
          <a:p>
            <a:pPr algn="ctr"/>
            <a:r>
              <a:rPr lang="en-IN" sz="2160" dirty="0"/>
              <a:t> (Sec 73 -84)</a:t>
            </a:r>
          </a:p>
        </p:txBody>
      </p:sp>
      <p:sp>
        <p:nvSpPr>
          <p:cNvPr id="9" name="Rectangle: Rounded Corners 8">
            <a:extLst>
              <a:ext uri="{FF2B5EF4-FFF2-40B4-BE49-F238E27FC236}">
                <a16:creationId xmlns:a16="http://schemas.microsoft.com/office/drawing/2014/main" id="{3ACE7A9A-DD62-4D46-AE61-1C23CFACADB2}"/>
              </a:ext>
            </a:extLst>
          </p:cNvPr>
          <p:cNvSpPr/>
          <p:nvPr/>
        </p:nvSpPr>
        <p:spPr>
          <a:xfrm>
            <a:off x="10520979" y="2097741"/>
            <a:ext cx="2594744" cy="2091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60" dirty="0"/>
              <a:t>Fraud, </a:t>
            </a:r>
          </a:p>
          <a:p>
            <a:pPr algn="ctr"/>
            <a:r>
              <a:rPr lang="en-IN" sz="2160" dirty="0"/>
              <a:t>Suppression,</a:t>
            </a:r>
          </a:p>
          <a:p>
            <a:pPr algn="ctr"/>
            <a:r>
              <a:rPr lang="en-IN" sz="2160" dirty="0"/>
              <a:t>Mis-representation</a:t>
            </a:r>
          </a:p>
          <a:p>
            <a:pPr algn="ctr"/>
            <a:r>
              <a:rPr lang="en-IN" sz="2160" dirty="0"/>
              <a:t>(Sec 74) </a:t>
            </a:r>
          </a:p>
        </p:txBody>
      </p:sp>
      <p:sp>
        <p:nvSpPr>
          <p:cNvPr id="10" name="Rectangle: Rounded Corners 9">
            <a:extLst>
              <a:ext uri="{FF2B5EF4-FFF2-40B4-BE49-F238E27FC236}">
                <a16:creationId xmlns:a16="http://schemas.microsoft.com/office/drawing/2014/main" id="{8BF68E2F-BF52-4459-BAB6-E5F267D8F066}"/>
              </a:ext>
            </a:extLst>
          </p:cNvPr>
          <p:cNvSpPr/>
          <p:nvPr/>
        </p:nvSpPr>
        <p:spPr>
          <a:xfrm>
            <a:off x="10520979" y="4954121"/>
            <a:ext cx="2594744" cy="2091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60" dirty="0"/>
              <a:t>Other than above</a:t>
            </a:r>
          </a:p>
          <a:p>
            <a:pPr algn="ctr"/>
            <a:r>
              <a:rPr lang="en-IN" sz="2160" dirty="0"/>
              <a:t>(Sec 73) </a:t>
            </a:r>
          </a:p>
        </p:txBody>
      </p:sp>
      <p:sp>
        <p:nvSpPr>
          <p:cNvPr id="11" name="Left Brace 10">
            <a:extLst>
              <a:ext uri="{FF2B5EF4-FFF2-40B4-BE49-F238E27FC236}">
                <a16:creationId xmlns:a16="http://schemas.microsoft.com/office/drawing/2014/main" id="{7CFAFCF9-92FF-4ED1-B4DA-5463F212928B}"/>
              </a:ext>
            </a:extLst>
          </p:cNvPr>
          <p:cNvSpPr/>
          <p:nvPr/>
        </p:nvSpPr>
        <p:spPr>
          <a:xfrm>
            <a:off x="9255877" y="2601199"/>
            <a:ext cx="955282" cy="4389120"/>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160" dirty="0"/>
          </a:p>
        </p:txBody>
      </p:sp>
    </p:spTree>
    <p:extLst>
      <p:ext uri="{BB962C8B-B14F-4D97-AF65-F5344CB8AC3E}">
        <p14:creationId xmlns:p14="http://schemas.microsoft.com/office/powerpoint/2010/main" val="259934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9EDC5-CE3F-4EED-9F32-2A6ACA3BBB36}"/>
              </a:ext>
            </a:extLst>
          </p:cNvPr>
          <p:cNvSpPr>
            <a:spLocks noGrp="1"/>
          </p:cNvSpPr>
          <p:nvPr>
            <p:ph type="title"/>
          </p:nvPr>
        </p:nvSpPr>
        <p:spPr/>
        <p:txBody>
          <a:bodyPr/>
          <a:lstStyle/>
          <a:p>
            <a:r>
              <a:rPr lang="en-IN" dirty="0"/>
              <a:t>HSN Code</a:t>
            </a:r>
          </a:p>
        </p:txBody>
      </p:sp>
      <p:sp>
        <p:nvSpPr>
          <p:cNvPr id="3" name="Content Placeholder 2">
            <a:extLst>
              <a:ext uri="{FF2B5EF4-FFF2-40B4-BE49-F238E27FC236}">
                <a16:creationId xmlns:a16="http://schemas.microsoft.com/office/drawing/2014/main" id="{E57A80DB-555E-4EED-A135-DEAC8F4F4BB9}"/>
              </a:ext>
            </a:extLst>
          </p:cNvPr>
          <p:cNvSpPr>
            <a:spLocks noGrp="1"/>
          </p:cNvSpPr>
          <p:nvPr>
            <p:ph idx="1"/>
          </p:nvPr>
        </p:nvSpPr>
        <p:spPr/>
        <p:txBody>
          <a:bodyPr/>
          <a:lstStyle/>
          <a:p>
            <a:r>
              <a:rPr lang="en-IN" dirty="0"/>
              <a:t>N.N. 78/2020-CT dated 15-10-2020</a:t>
            </a:r>
          </a:p>
          <a:p>
            <a:endParaRPr lang="en-IN" dirty="0"/>
          </a:p>
          <a:p>
            <a:endParaRPr lang="en-IN" dirty="0"/>
          </a:p>
          <a:p>
            <a:endParaRPr lang="en-IN" dirty="0"/>
          </a:p>
          <a:p>
            <a:r>
              <a:rPr lang="en-IN" dirty="0"/>
              <a:t>Supplier exporting goods – 8 digits (already)</a:t>
            </a:r>
          </a:p>
        </p:txBody>
      </p:sp>
      <p:sp>
        <p:nvSpPr>
          <p:cNvPr id="4" name="Footer Placeholder 3">
            <a:extLst>
              <a:ext uri="{FF2B5EF4-FFF2-40B4-BE49-F238E27FC236}">
                <a16:creationId xmlns:a16="http://schemas.microsoft.com/office/drawing/2014/main" id="{1D673A9B-FD71-48E5-88C2-6BB5D2F43687}"/>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019FB6AC-6E59-4051-92EE-D1CF330C7F47}"/>
              </a:ext>
            </a:extLst>
          </p:cNvPr>
          <p:cNvSpPr>
            <a:spLocks noGrp="1"/>
          </p:cNvSpPr>
          <p:nvPr>
            <p:ph type="sldNum" sz="quarter" idx="12"/>
          </p:nvPr>
        </p:nvSpPr>
        <p:spPr/>
        <p:txBody>
          <a:bodyPr/>
          <a:lstStyle/>
          <a:p>
            <a:fld id="{0FF54DE5-C571-48E8-A5BC-B369434E2F44}" type="slidenum">
              <a:rPr lang="en-IN" smtClean="0"/>
              <a:pPr/>
              <a:t>80</a:t>
            </a:fld>
            <a:endParaRPr lang="en-IN"/>
          </a:p>
        </p:txBody>
      </p:sp>
      <p:graphicFrame>
        <p:nvGraphicFramePr>
          <p:cNvPr id="6" name="Table 6">
            <a:extLst>
              <a:ext uri="{FF2B5EF4-FFF2-40B4-BE49-F238E27FC236}">
                <a16:creationId xmlns:a16="http://schemas.microsoft.com/office/drawing/2014/main" id="{7195F249-9FDB-4CA1-98ED-4CECC83B4D1B}"/>
              </a:ext>
            </a:extLst>
          </p:cNvPr>
          <p:cNvGraphicFramePr>
            <a:graphicFrameLocks noGrp="1"/>
          </p:cNvGraphicFramePr>
          <p:nvPr/>
        </p:nvGraphicFramePr>
        <p:xfrm>
          <a:off x="1515394" y="2490155"/>
          <a:ext cx="9753600" cy="1914144"/>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4248444865"/>
                    </a:ext>
                  </a:extLst>
                </a:gridCol>
                <a:gridCol w="4876800">
                  <a:extLst>
                    <a:ext uri="{9D8B030D-6E8A-4147-A177-3AD203B41FA5}">
                      <a16:colId xmlns:a16="http://schemas.microsoft.com/office/drawing/2014/main" val="1244089749"/>
                    </a:ext>
                  </a:extLst>
                </a:gridCol>
              </a:tblGrid>
              <a:tr h="899770">
                <a:tc>
                  <a:txBody>
                    <a:bodyPr/>
                    <a:lstStyle/>
                    <a:p>
                      <a:r>
                        <a:rPr lang="en-IN" sz="2600" dirty="0"/>
                        <a:t>Aggregate Turnover</a:t>
                      </a:r>
                    </a:p>
                  </a:txBody>
                  <a:tcPr marL="109728" marR="109728" marT="54864" marB="54864"/>
                </a:tc>
                <a:tc>
                  <a:txBody>
                    <a:bodyPr/>
                    <a:lstStyle/>
                    <a:p>
                      <a:r>
                        <a:rPr lang="en-IN" sz="2600" dirty="0"/>
                        <a:t>HSN Code Requirement on Tax Invoice </a:t>
                      </a:r>
                    </a:p>
                  </a:txBody>
                  <a:tcPr marL="109728" marR="109728" marT="54864" marB="54864"/>
                </a:tc>
                <a:extLst>
                  <a:ext uri="{0D108BD9-81ED-4DB2-BD59-A6C34878D82A}">
                    <a16:rowId xmlns:a16="http://schemas.microsoft.com/office/drawing/2014/main" val="1730838358"/>
                  </a:ext>
                </a:extLst>
              </a:tr>
              <a:tr h="504749">
                <a:tc>
                  <a:txBody>
                    <a:bodyPr/>
                    <a:lstStyle/>
                    <a:p>
                      <a:r>
                        <a:rPr lang="en-IN" sz="2600" dirty="0"/>
                        <a:t>Up to 5 </a:t>
                      </a:r>
                      <a:r>
                        <a:rPr lang="en-IN" sz="2600" dirty="0" err="1"/>
                        <a:t>cr</a:t>
                      </a:r>
                      <a:endParaRPr lang="en-IN" sz="2600" dirty="0"/>
                    </a:p>
                  </a:txBody>
                  <a:tcPr marL="109728" marR="109728" marT="54864" marB="54864"/>
                </a:tc>
                <a:tc>
                  <a:txBody>
                    <a:bodyPr/>
                    <a:lstStyle/>
                    <a:p>
                      <a:r>
                        <a:rPr lang="en-IN" sz="2600" dirty="0"/>
                        <a:t>4 digits</a:t>
                      </a:r>
                    </a:p>
                  </a:txBody>
                  <a:tcPr marL="109728" marR="109728" marT="54864" marB="54864"/>
                </a:tc>
                <a:extLst>
                  <a:ext uri="{0D108BD9-81ED-4DB2-BD59-A6C34878D82A}">
                    <a16:rowId xmlns:a16="http://schemas.microsoft.com/office/drawing/2014/main" val="2065266741"/>
                  </a:ext>
                </a:extLst>
              </a:tr>
              <a:tr h="504749">
                <a:tc>
                  <a:txBody>
                    <a:bodyPr/>
                    <a:lstStyle/>
                    <a:p>
                      <a:r>
                        <a:rPr lang="en-IN" sz="2600" dirty="0"/>
                        <a:t>Beyond 5 </a:t>
                      </a:r>
                      <a:r>
                        <a:rPr lang="en-IN" sz="2600" dirty="0" err="1"/>
                        <a:t>cr</a:t>
                      </a:r>
                      <a:endParaRPr lang="en-IN" sz="2600" dirty="0"/>
                    </a:p>
                  </a:txBody>
                  <a:tcPr marL="109728" marR="109728" marT="54864" marB="54864"/>
                </a:tc>
                <a:tc>
                  <a:txBody>
                    <a:bodyPr/>
                    <a:lstStyle/>
                    <a:p>
                      <a:r>
                        <a:rPr lang="en-IN" sz="2600" dirty="0"/>
                        <a:t>6 digits</a:t>
                      </a:r>
                    </a:p>
                  </a:txBody>
                  <a:tcPr marL="109728" marR="109728" marT="54864" marB="54864"/>
                </a:tc>
                <a:extLst>
                  <a:ext uri="{0D108BD9-81ED-4DB2-BD59-A6C34878D82A}">
                    <a16:rowId xmlns:a16="http://schemas.microsoft.com/office/drawing/2014/main" val="1678680467"/>
                  </a:ext>
                </a:extLst>
              </a:tr>
            </a:tbl>
          </a:graphicData>
        </a:graphic>
      </p:graphicFrame>
      <p:graphicFrame>
        <p:nvGraphicFramePr>
          <p:cNvPr id="7" name="Diagram 6">
            <a:extLst>
              <a:ext uri="{FF2B5EF4-FFF2-40B4-BE49-F238E27FC236}">
                <a16:creationId xmlns:a16="http://schemas.microsoft.com/office/drawing/2014/main" id="{EE48202B-ED46-4CC1-B098-CE37B53EBC52}"/>
              </a:ext>
            </a:extLst>
          </p:cNvPr>
          <p:cNvGraphicFramePr/>
          <p:nvPr/>
        </p:nvGraphicFramePr>
        <p:xfrm>
          <a:off x="1625122" y="4959800"/>
          <a:ext cx="10051229" cy="2557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629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View of Chapter 20</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 Yash Dhadda</a:t>
            </a:r>
          </a:p>
        </p:txBody>
      </p:sp>
      <p:sp>
        <p:nvSpPr>
          <p:cNvPr id="5" name="Slide Number Placeholder 4"/>
          <p:cNvSpPr>
            <a:spLocks noGrp="1"/>
          </p:cNvSpPr>
          <p:nvPr>
            <p:ph type="sldNum" sz="quarter" idx="12"/>
          </p:nvPr>
        </p:nvSpPr>
        <p:spPr/>
        <p:txBody>
          <a:bodyPr/>
          <a:lstStyle/>
          <a:p>
            <a:fld id="{0FF54DE5-C571-48E8-A5BC-B369434E2F44}" type="slidenum">
              <a:rPr lang="en-US" smtClean="0"/>
              <a:t>81</a:t>
            </a:fld>
            <a:endParaRPr lang="en-US"/>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80" y="1747855"/>
            <a:ext cx="13101850" cy="591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51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GTA Classification</a:t>
            </a:r>
          </a:p>
        </p:txBody>
      </p:sp>
      <p:sp>
        <p:nvSpPr>
          <p:cNvPr id="4" name="Footer Placeholder 3"/>
          <p:cNvSpPr>
            <a:spLocks noGrp="1"/>
          </p:cNvSpPr>
          <p:nvPr>
            <p:ph type="ftr" sz="quarter" idx="11"/>
          </p:nvPr>
        </p:nvSpPr>
        <p:spPr/>
        <p:txBody>
          <a:bodyPr/>
          <a:lstStyle/>
          <a:p>
            <a:r>
              <a:rPr lang="en-US"/>
              <a:t>© Yash Dhadda</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182" y="6489511"/>
            <a:ext cx="1157492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2288" y="5532974"/>
            <a:ext cx="11412912" cy="29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076" y="1486002"/>
            <a:ext cx="11801134" cy="260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029" y="4415237"/>
            <a:ext cx="12568843"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B7E59C9E-16C0-4AD8-AB63-BFFA32001A48}"/>
              </a:ext>
            </a:extLst>
          </p:cNvPr>
          <p:cNvSpPr>
            <a:spLocks noGrp="1"/>
          </p:cNvSpPr>
          <p:nvPr>
            <p:ph type="sldNum" sz="quarter" idx="12"/>
          </p:nvPr>
        </p:nvSpPr>
        <p:spPr/>
        <p:txBody>
          <a:bodyPr/>
          <a:lstStyle/>
          <a:p>
            <a:fld id="{0FF54DE5-C571-48E8-A5BC-B369434E2F44}" type="slidenum">
              <a:rPr lang="en-IN" smtClean="0"/>
              <a:pPr/>
              <a:t>82</a:t>
            </a:fld>
            <a:endParaRPr lang="en-IN"/>
          </a:p>
        </p:txBody>
      </p:sp>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E4E5EE2-75EE-4D2B-9144-D7B310708CA6}"/>
                  </a:ext>
                </a:extLst>
              </p14:cNvPr>
              <p14:cNvContentPartPr/>
              <p14:nvPr/>
            </p14:nvContentPartPr>
            <p14:xfrm>
              <a:off x="3835830" y="1873534"/>
              <a:ext cx="1215216" cy="918864"/>
            </p14:xfrm>
          </p:contentPart>
        </mc:Choice>
        <mc:Fallback xmlns="">
          <p:pic>
            <p:nvPicPr>
              <p:cNvPr id="5" name="Ink 4">
                <a:extLst>
                  <a:ext uri="{FF2B5EF4-FFF2-40B4-BE49-F238E27FC236}">
                    <a16:creationId xmlns:a16="http://schemas.microsoft.com/office/drawing/2014/main" id="{8E4E5EE2-75EE-4D2B-9144-D7B310708CA6}"/>
                  </a:ext>
                </a:extLst>
              </p:cNvPr>
              <p:cNvPicPr/>
              <p:nvPr/>
            </p:nvPicPr>
            <p:blipFill>
              <a:blip r:embed="rId7"/>
              <a:stretch>
                <a:fillRect/>
              </a:stretch>
            </p:blipFill>
            <p:spPr>
              <a:xfrm>
                <a:off x="3772819" y="1810549"/>
                <a:ext cx="1340878" cy="104447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43E569AC-4274-420F-BE52-F224CFE39F00}"/>
                  </a:ext>
                </a:extLst>
              </p14:cNvPr>
              <p14:cNvContentPartPr/>
              <p14:nvPr/>
            </p14:nvContentPartPr>
            <p14:xfrm>
              <a:off x="3731718" y="6549070"/>
              <a:ext cx="1502496" cy="569376"/>
            </p14:xfrm>
          </p:contentPart>
        </mc:Choice>
        <mc:Fallback xmlns="">
          <p:pic>
            <p:nvPicPr>
              <p:cNvPr id="6" name="Ink 5">
                <a:extLst>
                  <a:ext uri="{FF2B5EF4-FFF2-40B4-BE49-F238E27FC236}">
                    <a16:creationId xmlns:a16="http://schemas.microsoft.com/office/drawing/2014/main" id="{43E569AC-4274-420F-BE52-F224CFE39F00}"/>
                  </a:ext>
                </a:extLst>
              </p:cNvPr>
              <p:cNvPicPr/>
              <p:nvPr/>
            </p:nvPicPr>
            <p:blipFill>
              <a:blip r:embed="rId9"/>
              <a:stretch>
                <a:fillRect/>
              </a:stretch>
            </p:blipFill>
            <p:spPr>
              <a:xfrm>
                <a:off x="3668709" y="6486046"/>
                <a:ext cx="1628154" cy="695064"/>
              </a:xfrm>
              <a:prstGeom prst="rect">
                <a:avLst/>
              </a:prstGeom>
            </p:spPr>
          </p:pic>
        </mc:Fallback>
      </mc:AlternateContent>
    </p:spTree>
    <p:extLst>
      <p:ext uri="{BB962C8B-B14F-4D97-AF65-F5344CB8AC3E}">
        <p14:creationId xmlns:p14="http://schemas.microsoft.com/office/powerpoint/2010/main" val="338677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731B-0016-41AE-A6F8-7D552B021629}"/>
              </a:ext>
            </a:extLst>
          </p:cNvPr>
          <p:cNvSpPr>
            <a:spLocks noGrp="1"/>
          </p:cNvSpPr>
          <p:nvPr>
            <p:ph type="title"/>
          </p:nvPr>
        </p:nvSpPr>
        <p:spPr/>
        <p:txBody>
          <a:bodyPr/>
          <a:lstStyle/>
          <a:p>
            <a:r>
              <a:rPr lang="en-IN" dirty="0"/>
              <a:t>HSN What to do?</a:t>
            </a:r>
          </a:p>
        </p:txBody>
      </p:sp>
      <p:graphicFrame>
        <p:nvGraphicFramePr>
          <p:cNvPr id="6" name="Content Placeholder 5">
            <a:extLst>
              <a:ext uri="{FF2B5EF4-FFF2-40B4-BE49-F238E27FC236}">
                <a16:creationId xmlns:a16="http://schemas.microsoft.com/office/drawing/2014/main" id="{B13B2F29-B3BB-53A5-3497-EE35E47FF0D4}"/>
              </a:ext>
            </a:extLst>
          </p:cNvPr>
          <p:cNvGraphicFramePr>
            <a:graphicFrameLocks noGrp="1"/>
          </p:cNvGraphicFramePr>
          <p:nvPr>
            <p:ph idx="1"/>
          </p:nvPr>
        </p:nvGraphicFramePr>
        <p:xfrm>
          <a:off x="1325880" y="1694688"/>
          <a:ext cx="11978640" cy="5711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9561A0FB-0AB6-452A-9BE6-F403F422BD44}"/>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97A99521-BDF5-4463-AF63-4098E288343D}"/>
              </a:ext>
            </a:extLst>
          </p:cNvPr>
          <p:cNvSpPr>
            <a:spLocks noGrp="1"/>
          </p:cNvSpPr>
          <p:nvPr>
            <p:ph type="sldNum" sz="quarter" idx="12"/>
          </p:nvPr>
        </p:nvSpPr>
        <p:spPr/>
        <p:txBody>
          <a:bodyPr/>
          <a:lstStyle/>
          <a:p>
            <a:fld id="{0FF54DE5-C571-48E8-A5BC-B369434E2F44}" type="slidenum">
              <a:rPr lang="en-IN" smtClean="0"/>
              <a:pPr/>
              <a:t>83</a:t>
            </a:fld>
            <a:endParaRPr lang="en-IN"/>
          </a:p>
        </p:txBody>
      </p:sp>
    </p:spTree>
    <p:extLst>
      <p:ext uri="{BB962C8B-B14F-4D97-AF65-F5344CB8AC3E}">
        <p14:creationId xmlns:p14="http://schemas.microsoft.com/office/powerpoint/2010/main" val="141599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F7DC-C0C6-4ACC-8A13-E20F6295901D}"/>
              </a:ext>
            </a:extLst>
          </p:cNvPr>
          <p:cNvSpPr>
            <a:spLocks noGrp="1"/>
          </p:cNvSpPr>
          <p:nvPr>
            <p:ph type="title"/>
          </p:nvPr>
        </p:nvSpPr>
        <p:spPr/>
        <p:txBody>
          <a:bodyPr/>
          <a:lstStyle/>
          <a:p>
            <a:r>
              <a:rPr lang="en-IN" dirty="0"/>
              <a:t>E-Invoice + HSN Code: Gold Mine of Information?</a:t>
            </a:r>
          </a:p>
        </p:txBody>
      </p:sp>
      <p:sp>
        <p:nvSpPr>
          <p:cNvPr id="3" name="Content Placeholder 2">
            <a:extLst>
              <a:ext uri="{FF2B5EF4-FFF2-40B4-BE49-F238E27FC236}">
                <a16:creationId xmlns:a16="http://schemas.microsoft.com/office/drawing/2014/main" id="{4D269A63-95DB-4185-A4A9-FAB181E475D2}"/>
              </a:ext>
            </a:extLst>
          </p:cNvPr>
          <p:cNvSpPr>
            <a:spLocks noGrp="1"/>
          </p:cNvSpPr>
          <p:nvPr>
            <p:ph idx="1"/>
          </p:nvPr>
        </p:nvSpPr>
        <p:spPr>
          <a:xfrm>
            <a:off x="1338790" y="1920240"/>
            <a:ext cx="11978640" cy="5486400"/>
          </a:xfrm>
        </p:spPr>
        <p:txBody>
          <a:bodyPr/>
          <a:lstStyle/>
          <a:p>
            <a:r>
              <a:rPr lang="en-IN" dirty="0"/>
              <a:t>The IRP software picks data from “Master of the ERP”</a:t>
            </a:r>
          </a:p>
          <a:p>
            <a:r>
              <a:rPr lang="en-IN" dirty="0"/>
              <a:t>Mater of ERP contains the internal product classification, coding and rates</a:t>
            </a:r>
          </a:p>
          <a:p>
            <a:r>
              <a:rPr lang="en-IN" dirty="0"/>
              <a:t>HSN is housed on such internal Master of ERP</a:t>
            </a:r>
          </a:p>
          <a:p>
            <a:r>
              <a:rPr lang="en-IN" dirty="0"/>
              <a:t>The description in Master may not be consistent with description of the HSN</a:t>
            </a:r>
          </a:p>
          <a:p>
            <a:r>
              <a:rPr lang="en-IN" dirty="0"/>
              <a:t>The data of inward also now get accumulated with revenue with HSN Code</a:t>
            </a:r>
          </a:p>
          <a:p>
            <a:r>
              <a:rPr lang="en-IN" dirty="0"/>
              <a:t>Same may be tallied with data punched by the assessee in Financial Statement, Annual Return</a:t>
            </a:r>
          </a:p>
          <a:p>
            <a:r>
              <a:rPr lang="en-IN" dirty="0"/>
              <a:t>Department gets equipped with information which you are not aware of.   </a:t>
            </a:r>
          </a:p>
        </p:txBody>
      </p:sp>
      <p:sp>
        <p:nvSpPr>
          <p:cNvPr id="4" name="Footer Placeholder 3">
            <a:extLst>
              <a:ext uri="{FF2B5EF4-FFF2-40B4-BE49-F238E27FC236}">
                <a16:creationId xmlns:a16="http://schemas.microsoft.com/office/drawing/2014/main" id="{AC574F1A-9498-4725-A504-5878ACE230D0}"/>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0BCE0466-D6DE-4470-9632-EB08CEBBE94F}"/>
              </a:ext>
            </a:extLst>
          </p:cNvPr>
          <p:cNvSpPr>
            <a:spLocks noGrp="1"/>
          </p:cNvSpPr>
          <p:nvPr>
            <p:ph type="sldNum" sz="quarter" idx="12"/>
          </p:nvPr>
        </p:nvSpPr>
        <p:spPr/>
        <p:txBody>
          <a:bodyPr/>
          <a:lstStyle/>
          <a:p>
            <a:fld id="{0FF54DE5-C571-48E8-A5BC-B369434E2F44}" type="slidenum">
              <a:rPr lang="en-IN" smtClean="0"/>
              <a:pPr/>
              <a:t>84</a:t>
            </a:fld>
            <a:endParaRPr lang="en-IN"/>
          </a:p>
        </p:txBody>
      </p:sp>
    </p:spTree>
    <p:extLst>
      <p:ext uri="{BB962C8B-B14F-4D97-AF65-F5344CB8AC3E}">
        <p14:creationId xmlns:p14="http://schemas.microsoft.com/office/powerpoint/2010/main" val="216243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5AEF-5BE0-426D-ACF7-FFE9CAD2D439}"/>
              </a:ext>
            </a:extLst>
          </p:cNvPr>
          <p:cNvSpPr>
            <a:spLocks noGrp="1"/>
          </p:cNvSpPr>
          <p:nvPr>
            <p:ph type="title"/>
          </p:nvPr>
        </p:nvSpPr>
        <p:spPr/>
        <p:txBody>
          <a:bodyPr/>
          <a:lstStyle/>
          <a:p>
            <a:r>
              <a:rPr lang="en-IN" dirty="0"/>
              <a:t>CREDIT NOTES AND DEBIT NOTES</a:t>
            </a:r>
          </a:p>
        </p:txBody>
      </p:sp>
      <p:sp>
        <p:nvSpPr>
          <p:cNvPr id="3" name="Text Placeholder 2">
            <a:extLst>
              <a:ext uri="{FF2B5EF4-FFF2-40B4-BE49-F238E27FC236}">
                <a16:creationId xmlns:a16="http://schemas.microsoft.com/office/drawing/2014/main" id="{D341DBE8-C75B-48A8-80D3-738232590683}"/>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A984543F-6C03-44D6-A9CA-C4271EA3E03E}"/>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5CC9B922-9003-417A-831A-B657578C9F61}"/>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85</a:t>
            </a:fld>
            <a:endParaRPr lang="en-IN">
              <a:solidFill>
                <a:srgbClr val="514843">
                  <a:lumMod val="75000"/>
                </a:srgbClr>
              </a:solidFill>
              <a:latin typeface="Calibri"/>
            </a:endParaRPr>
          </a:p>
        </p:txBody>
      </p:sp>
    </p:spTree>
    <p:extLst>
      <p:ext uri="{BB962C8B-B14F-4D97-AF65-F5344CB8AC3E}">
        <p14:creationId xmlns:p14="http://schemas.microsoft.com/office/powerpoint/2010/main" val="327439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CCA3-ED74-44C8-B80B-4B01E8A36E88}"/>
              </a:ext>
            </a:extLst>
          </p:cNvPr>
          <p:cNvSpPr>
            <a:spLocks noGrp="1"/>
          </p:cNvSpPr>
          <p:nvPr>
            <p:ph type="title"/>
          </p:nvPr>
        </p:nvSpPr>
        <p:spPr/>
        <p:txBody>
          <a:bodyPr/>
          <a:lstStyle/>
          <a:p>
            <a:r>
              <a:rPr lang="en-IN" dirty="0"/>
              <a:t>Issues in GSTR-2B- Credit Note vs Invoices</a:t>
            </a:r>
          </a:p>
        </p:txBody>
      </p:sp>
      <p:graphicFrame>
        <p:nvGraphicFramePr>
          <p:cNvPr id="6" name="Content Placeholder 5">
            <a:extLst>
              <a:ext uri="{FF2B5EF4-FFF2-40B4-BE49-F238E27FC236}">
                <a16:creationId xmlns:a16="http://schemas.microsoft.com/office/drawing/2014/main" id="{28E5D9B8-0BE0-4A1D-8ABE-AF00C6B334B5}"/>
              </a:ext>
            </a:extLst>
          </p:cNvPr>
          <p:cNvGraphicFramePr>
            <a:graphicFrameLocks noGrp="1"/>
          </p:cNvGraphicFramePr>
          <p:nvPr>
            <p:ph idx="1"/>
          </p:nvPr>
        </p:nvGraphicFramePr>
        <p:xfrm>
          <a:off x="1325880" y="1920240"/>
          <a:ext cx="1197864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D3811B91-AAAA-4FDF-AC4E-12E04EB97D9C}"/>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5D1E6F3A-101A-4FF5-B604-06BE2C3BF33C}"/>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86</a:t>
            </a:fld>
            <a:endParaRPr lang="en-IN">
              <a:solidFill>
                <a:srgbClr val="514843">
                  <a:lumMod val="75000"/>
                </a:srgbClr>
              </a:solidFill>
              <a:latin typeface="Calibri"/>
            </a:endParaRPr>
          </a:p>
        </p:txBody>
      </p:sp>
      <p:sp>
        <p:nvSpPr>
          <p:cNvPr id="9" name="Arrow: Down 8">
            <a:extLst>
              <a:ext uri="{FF2B5EF4-FFF2-40B4-BE49-F238E27FC236}">
                <a16:creationId xmlns:a16="http://schemas.microsoft.com/office/drawing/2014/main" id="{373B3201-9602-4A29-A48A-2BB2F4B7BD82}"/>
              </a:ext>
            </a:extLst>
          </p:cNvPr>
          <p:cNvSpPr/>
          <p:nvPr/>
        </p:nvSpPr>
        <p:spPr>
          <a:xfrm>
            <a:off x="2039650" y="2291378"/>
            <a:ext cx="1142462" cy="4402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IN" sz="2160">
              <a:solidFill>
                <a:srgbClr val="FFFFFF"/>
              </a:solidFill>
              <a:latin typeface="Calibri"/>
            </a:endParaRPr>
          </a:p>
        </p:txBody>
      </p:sp>
      <p:sp>
        <p:nvSpPr>
          <p:cNvPr id="10" name="Arrow: Down 9">
            <a:extLst>
              <a:ext uri="{FF2B5EF4-FFF2-40B4-BE49-F238E27FC236}">
                <a16:creationId xmlns:a16="http://schemas.microsoft.com/office/drawing/2014/main" id="{DC1AFC72-60E3-4BF5-972A-DC202B587FD2}"/>
              </a:ext>
            </a:extLst>
          </p:cNvPr>
          <p:cNvSpPr/>
          <p:nvPr/>
        </p:nvSpPr>
        <p:spPr>
          <a:xfrm rot="10800000">
            <a:off x="11108139" y="2301060"/>
            <a:ext cx="1142462" cy="4402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IN" sz="2160">
              <a:solidFill>
                <a:srgbClr val="FFFFFF"/>
              </a:solidFill>
              <a:latin typeface="Calibri"/>
            </a:endParaRPr>
          </a:p>
        </p:txBody>
      </p:sp>
    </p:spTree>
    <p:extLst>
      <p:ext uri="{BB962C8B-B14F-4D97-AF65-F5344CB8AC3E}">
        <p14:creationId xmlns:p14="http://schemas.microsoft.com/office/powerpoint/2010/main" val="338895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B303A7-B8FB-4231-97D2-794D1CA661B2}"/>
              </a:ext>
            </a:extLst>
          </p:cNvPr>
          <p:cNvSpPr>
            <a:spLocks noGrp="1"/>
          </p:cNvSpPr>
          <p:nvPr>
            <p:ph type="title"/>
          </p:nvPr>
        </p:nvSpPr>
        <p:spPr/>
        <p:txBody>
          <a:bodyPr/>
          <a:lstStyle/>
          <a:p>
            <a:r>
              <a:rPr lang="en-IN" dirty="0"/>
              <a:t>Credit Notes and Debit Notes</a:t>
            </a:r>
          </a:p>
        </p:txBody>
      </p:sp>
      <p:sp>
        <p:nvSpPr>
          <p:cNvPr id="7" name="Text Placeholder 6">
            <a:extLst>
              <a:ext uri="{FF2B5EF4-FFF2-40B4-BE49-F238E27FC236}">
                <a16:creationId xmlns:a16="http://schemas.microsoft.com/office/drawing/2014/main" id="{C7D6763B-F1AA-4357-89D3-DB5D2AAB6539}"/>
              </a:ext>
            </a:extLst>
          </p:cNvPr>
          <p:cNvSpPr>
            <a:spLocks noGrp="1"/>
          </p:cNvSpPr>
          <p:nvPr>
            <p:ph type="body" idx="1"/>
          </p:nvPr>
        </p:nvSpPr>
        <p:spPr>
          <a:xfrm>
            <a:off x="1410923" y="1223145"/>
            <a:ext cx="5903366" cy="988694"/>
          </a:xfrm>
        </p:spPr>
        <p:txBody>
          <a:bodyPr/>
          <a:lstStyle/>
          <a:p>
            <a:r>
              <a:rPr lang="en-IN" dirty="0"/>
              <a:t>Credit Notes</a:t>
            </a:r>
          </a:p>
        </p:txBody>
      </p:sp>
      <p:sp>
        <p:nvSpPr>
          <p:cNvPr id="8" name="Content Placeholder 7">
            <a:extLst>
              <a:ext uri="{FF2B5EF4-FFF2-40B4-BE49-F238E27FC236}">
                <a16:creationId xmlns:a16="http://schemas.microsoft.com/office/drawing/2014/main" id="{592A9325-A7A8-46F1-95E2-A59DB0A411EF}"/>
              </a:ext>
            </a:extLst>
          </p:cNvPr>
          <p:cNvSpPr>
            <a:spLocks noGrp="1"/>
          </p:cNvSpPr>
          <p:nvPr>
            <p:ph sz="half" idx="2"/>
          </p:nvPr>
        </p:nvSpPr>
        <p:spPr>
          <a:xfrm>
            <a:off x="1235515" y="2292588"/>
            <a:ext cx="5903366" cy="5388372"/>
          </a:xfrm>
        </p:spPr>
        <p:txBody>
          <a:bodyPr>
            <a:normAutofit lnSpcReduction="10000"/>
          </a:bodyPr>
          <a:lstStyle/>
          <a:p>
            <a:r>
              <a:rPr lang="en-IN" dirty="0"/>
              <a:t>Proof of “Incidence of Tax” not passed on. </a:t>
            </a:r>
          </a:p>
          <a:p>
            <a:r>
              <a:rPr lang="en-IN" dirty="0"/>
              <a:t>Taking necessary certificate from the customer for reversal of ITC</a:t>
            </a:r>
          </a:p>
          <a:p>
            <a:r>
              <a:rPr lang="en-IN" dirty="0"/>
              <a:t>Copies of GRN, E-Way Bill for receipt of rejected goods</a:t>
            </a:r>
          </a:p>
          <a:p>
            <a:r>
              <a:rPr lang="en-IN" dirty="0"/>
              <a:t>Recording of Credit Note as Sales Return or part of claims, damages </a:t>
            </a:r>
          </a:p>
          <a:p>
            <a:r>
              <a:rPr lang="en-IN" dirty="0"/>
              <a:t>To ensure Purchase Invoice of customer is not entertained </a:t>
            </a:r>
          </a:p>
          <a:p>
            <a:r>
              <a:rPr lang="en-IN" dirty="0"/>
              <a:t>Delinking of C/N does not mean that time limit for issuance has been extended from 17.09.2020 </a:t>
            </a:r>
          </a:p>
        </p:txBody>
      </p:sp>
      <p:sp>
        <p:nvSpPr>
          <p:cNvPr id="9" name="Text Placeholder 8">
            <a:extLst>
              <a:ext uri="{FF2B5EF4-FFF2-40B4-BE49-F238E27FC236}">
                <a16:creationId xmlns:a16="http://schemas.microsoft.com/office/drawing/2014/main" id="{572DC23D-05D7-4E2A-A839-42D75564C69A}"/>
              </a:ext>
            </a:extLst>
          </p:cNvPr>
          <p:cNvSpPr>
            <a:spLocks noGrp="1"/>
          </p:cNvSpPr>
          <p:nvPr>
            <p:ph type="body" sz="quarter" idx="3"/>
          </p:nvPr>
        </p:nvSpPr>
        <p:spPr>
          <a:xfrm>
            <a:off x="7399332" y="1169670"/>
            <a:ext cx="5903366" cy="988694"/>
          </a:xfrm>
        </p:spPr>
        <p:txBody>
          <a:bodyPr/>
          <a:lstStyle/>
          <a:p>
            <a:r>
              <a:rPr lang="en-IN" dirty="0"/>
              <a:t>Debit Notes</a:t>
            </a:r>
          </a:p>
        </p:txBody>
      </p:sp>
      <p:sp>
        <p:nvSpPr>
          <p:cNvPr id="10" name="Content Placeholder 9">
            <a:extLst>
              <a:ext uri="{FF2B5EF4-FFF2-40B4-BE49-F238E27FC236}">
                <a16:creationId xmlns:a16="http://schemas.microsoft.com/office/drawing/2014/main" id="{FB54582E-B8BD-4BDB-943F-01EB9DAFF86E}"/>
              </a:ext>
            </a:extLst>
          </p:cNvPr>
          <p:cNvSpPr>
            <a:spLocks noGrp="1"/>
          </p:cNvSpPr>
          <p:nvPr>
            <p:ph sz="quarter" idx="4"/>
          </p:nvPr>
        </p:nvSpPr>
        <p:spPr>
          <a:xfrm>
            <a:off x="7399332" y="2211838"/>
            <a:ext cx="5903366" cy="5362307"/>
          </a:xfrm>
        </p:spPr>
        <p:txBody>
          <a:bodyPr>
            <a:normAutofit lnSpcReduction="10000"/>
          </a:bodyPr>
          <a:lstStyle/>
          <a:p>
            <a:r>
              <a:rPr lang="en-IN" dirty="0"/>
              <a:t>Segregating Financial vis-à-vis GST Debit Notes</a:t>
            </a:r>
          </a:p>
          <a:p>
            <a:r>
              <a:rPr lang="en-IN" dirty="0"/>
              <a:t>Ensuring to GST effect not taken of Debit Note issued by the customer. </a:t>
            </a:r>
          </a:p>
          <a:p>
            <a:r>
              <a:rPr lang="en-IN" dirty="0"/>
              <a:t>Taking ITC of Debit Notes issued for prior periods also from the supplier in the current FY (2020-21) after 1.01.2021</a:t>
            </a:r>
          </a:p>
          <a:p>
            <a:r>
              <a:rPr lang="en-IN" dirty="0"/>
              <a:t>For debiting account of customer, employee or vendor for tolerating any situation check if requirement of issuance of “Tax Invoice” is there.</a:t>
            </a:r>
          </a:p>
        </p:txBody>
      </p:sp>
      <p:sp>
        <p:nvSpPr>
          <p:cNvPr id="4" name="Footer Placeholder 3">
            <a:extLst>
              <a:ext uri="{FF2B5EF4-FFF2-40B4-BE49-F238E27FC236}">
                <a16:creationId xmlns:a16="http://schemas.microsoft.com/office/drawing/2014/main" id="{309EA727-D9CE-4510-89CE-993373BA9699}"/>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endParaRPr lang="en-US" dirty="0">
              <a:solidFill>
                <a:srgbClr val="514843">
                  <a:lumMod val="75000"/>
                </a:srgbClr>
              </a:solidFill>
              <a:latin typeface="Calibri"/>
            </a:endParaRPr>
          </a:p>
        </p:txBody>
      </p:sp>
      <p:sp>
        <p:nvSpPr>
          <p:cNvPr id="5" name="Slide Number Placeholder 4">
            <a:extLst>
              <a:ext uri="{FF2B5EF4-FFF2-40B4-BE49-F238E27FC236}">
                <a16:creationId xmlns:a16="http://schemas.microsoft.com/office/drawing/2014/main" id="{93DAFB79-CD36-4961-8474-52FD74A52BD8}"/>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87</a:t>
            </a:fld>
            <a:endParaRPr lang="en-IN">
              <a:solidFill>
                <a:srgbClr val="514843">
                  <a:lumMod val="75000"/>
                </a:srgbClr>
              </a:solidFill>
              <a:latin typeface="Calibri"/>
            </a:endParaRPr>
          </a:p>
        </p:txBody>
      </p:sp>
    </p:spTree>
    <p:extLst>
      <p:ext uri="{BB962C8B-B14F-4D97-AF65-F5344CB8AC3E}">
        <p14:creationId xmlns:p14="http://schemas.microsoft.com/office/powerpoint/2010/main" val="331303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F14B-E73C-4B1E-3790-1E93BB97B2D1}"/>
              </a:ext>
            </a:extLst>
          </p:cNvPr>
          <p:cNvSpPr>
            <a:spLocks noGrp="1"/>
          </p:cNvSpPr>
          <p:nvPr>
            <p:ph type="title"/>
          </p:nvPr>
        </p:nvSpPr>
        <p:spPr/>
        <p:txBody>
          <a:bodyPr/>
          <a:lstStyle/>
          <a:p>
            <a:r>
              <a:rPr lang="en-IN" dirty="0"/>
              <a:t>Declaration- Circular No 212/06/2024 </a:t>
            </a:r>
          </a:p>
        </p:txBody>
      </p:sp>
      <p:sp>
        <p:nvSpPr>
          <p:cNvPr id="3" name="Content Placeholder 2">
            <a:extLst>
              <a:ext uri="{FF2B5EF4-FFF2-40B4-BE49-F238E27FC236}">
                <a16:creationId xmlns:a16="http://schemas.microsoft.com/office/drawing/2014/main" id="{EFC13D2F-B315-9754-2659-A3DB80280EA5}"/>
              </a:ext>
            </a:extLst>
          </p:cNvPr>
          <p:cNvSpPr>
            <a:spLocks noGrp="1"/>
          </p:cNvSpPr>
          <p:nvPr>
            <p:ph idx="1"/>
          </p:nvPr>
        </p:nvSpPr>
        <p:spPr/>
        <p:txBody>
          <a:bodyPr>
            <a:normAutofit/>
          </a:bodyPr>
          <a:lstStyle/>
          <a:p>
            <a:r>
              <a:rPr lang="en-US" dirty="0"/>
              <a:t>Certificate from CA/CMA: Until a functionality is available on the portal, suppliers can obtain a certificate from a Chartered Accountant (CA) or Cost Accountant (CMA) from the recipient, confirming ITC reversal.</a:t>
            </a:r>
          </a:p>
          <a:p>
            <a:r>
              <a:rPr lang="en-US" dirty="0"/>
              <a:t>Certificate Details: The certificate should include:</a:t>
            </a:r>
          </a:p>
          <a:p>
            <a:r>
              <a:rPr lang="en-US" dirty="0"/>
              <a:t>Details of the credit notes.</a:t>
            </a:r>
          </a:p>
          <a:p>
            <a:pPr lvl="1"/>
            <a:r>
              <a:rPr lang="en-US" dirty="0"/>
              <a:t>Relevant invoice numbers.</a:t>
            </a:r>
          </a:p>
          <a:p>
            <a:pPr lvl="1"/>
            <a:r>
              <a:rPr lang="en-US" dirty="0"/>
              <a:t>Amount of ITC reversal for each credit note.</a:t>
            </a:r>
          </a:p>
          <a:p>
            <a:pPr lvl="1"/>
            <a:r>
              <a:rPr lang="en-US" dirty="0"/>
              <a:t>FORM GST DRC-03/return/other document details showing ITC reversal.</a:t>
            </a:r>
          </a:p>
          <a:p>
            <a:pPr lvl="1"/>
            <a:r>
              <a:rPr lang="en-US" dirty="0"/>
              <a:t>UDIN (Unique Document Identification Number) for verification (ICAI website for CAs, ICMAI website for CMAs).</a:t>
            </a:r>
          </a:p>
          <a:p>
            <a:r>
              <a:rPr lang="en-US" dirty="0"/>
              <a:t>Undertaking for Small Amounts: For discounts involving tax amounts up to ₹5,00,000 in a financial year, an undertaking or certificate from the recipient can be used instead of a CA/CMA certificate.</a:t>
            </a:r>
          </a:p>
          <a:p>
            <a:endParaRPr lang="en-IN" dirty="0"/>
          </a:p>
        </p:txBody>
      </p:sp>
      <p:sp>
        <p:nvSpPr>
          <p:cNvPr id="4" name="Footer Placeholder 3">
            <a:extLst>
              <a:ext uri="{FF2B5EF4-FFF2-40B4-BE49-F238E27FC236}">
                <a16:creationId xmlns:a16="http://schemas.microsoft.com/office/drawing/2014/main" id="{5F7B84E1-51FE-600D-0E94-AAE58043074E}"/>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6EC8B366-E0BB-0A71-CF7C-D50B7EEE4763}"/>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88</a:t>
            </a:fld>
            <a:endParaRPr lang="en-IN">
              <a:solidFill>
                <a:srgbClr val="514843">
                  <a:lumMod val="75000"/>
                </a:srgbClr>
              </a:solidFill>
              <a:latin typeface="Calibri"/>
            </a:endParaRPr>
          </a:p>
        </p:txBody>
      </p:sp>
    </p:spTree>
    <p:extLst>
      <p:ext uri="{BB962C8B-B14F-4D97-AF65-F5344CB8AC3E}">
        <p14:creationId xmlns:p14="http://schemas.microsoft.com/office/powerpoint/2010/main" val="119108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35E2-7A8A-BFC7-5C4F-758951F4D198}"/>
              </a:ext>
            </a:extLst>
          </p:cNvPr>
          <p:cNvSpPr>
            <a:spLocks noGrp="1"/>
          </p:cNvSpPr>
          <p:nvPr>
            <p:ph type="title"/>
          </p:nvPr>
        </p:nvSpPr>
        <p:spPr/>
        <p:txBody>
          <a:bodyPr/>
          <a:lstStyle/>
          <a:p>
            <a:r>
              <a:rPr lang="en-IN" dirty="0"/>
              <a:t>𝗚𝗦𝗧 &amp; 𝗣𝗼𝘀𝘁-𝗦𝗮𝗹𝗲 𝗗𝗶𝘀𝗰𝗼𝘂𝗻𝘁𝘀 – 𝗖𝗕𝗜𝗖 𝗖𝗹𝗮𝗿𝗶𝗳𝗶𝗰𝗮𝘁𝗶𝗼𝗻 </a:t>
            </a:r>
            <a:br>
              <a:rPr lang="en-IN" dirty="0"/>
            </a:br>
            <a:r>
              <a:rPr lang="en-IN" dirty="0"/>
              <a:t>(𝗖𝗶𝗿𝗰𝘂𝗹𝗮𝗿 𝗡𝗼. 𝟮𝟱𝟭/𝟬𝟴/𝟮𝟬𝟮𝟱)</a:t>
            </a:r>
          </a:p>
        </p:txBody>
      </p:sp>
      <p:sp>
        <p:nvSpPr>
          <p:cNvPr id="4" name="Footer Placeholder 3">
            <a:extLst>
              <a:ext uri="{FF2B5EF4-FFF2-40B4-BE49-F238E27FC236}">
                <a16:creationId xmlns:a16="http://schemas.microsoft.com/office/drawing/2014/main" id="{2F850139-5584-DEA9-A6A3-3B82C5D8C2FA}"/>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641964CC-889A-7A7C-EDEF-17842F5BE9B0}"/>
              </a:ext>
            </a:extLst>
          </p:cNvPr>
          <p:cNvSpPr>
            <a:spLocks noGrp="1"/>
          </p:cNvSpPr>
          <p:nvPr>
            <p:ph type="sldNum" sz="quarter" idx="12"/>
          </p:nvPr>
        </p:nvSpPr>
        <p:spPr/>
        <p:txBody>
          <a:bodyPr/>
          <a:lstStyle/>
          <a:p>
            <a:fld id="{0FF54DE5-C571-48E8-A5BC-B369434E2F44}" type="slidenum">
              <a:rPr lang="en-IN" smtClean="0"/>
              <a:t>89</a:t>
            </a:fld>
            <a:endParaRPr lang="en-IN"/>
          </a:p>
        </p:txBody>
      </p:sp>
      <p:pic>
        <p:nvPicPr>
          <p:cNvPr id="1026" name="Picture 2" descr="table">
            <a:extLst>
              <a:ext uri="{FF2B5EF4-FFF2-40B4-BE49-F238E27FC236}">
                <a16:creationId xmlns:a16="http://schemas.microsoft.com/office/drawing/2014/main" id="{79066489-F825-1D53-F46A-2F74D7486E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72046"/>
            <a:ext cx="12706350" cy="607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33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5B07-CF8F-41BB-AA07-2068DC41A830}"/>
              </a:ext>
            </a:extLst>
          </p:cNvPr>
          <p:cNvSpPr>
            <a:spLocks noGrp="1"/>
          </p:cNvSpPr>
          <p:nvPr>
            <p:ph type="title"/>
          </p:nvPr>
        </p:nvSpPr>
        <p:spPr/>
        <p:txBody>
          <a:bodyPr/>
          <a:lstStyle/>
          <a:p>
            <a:r>
              <a:rPr lang="en-IN" dirty="0"/>
              <a:t>Defaults for which Notice can be issued under Section 73 or 74</a:t>
            </a:r>
          </a:p>
        </p:txBody>
      </p:sp>
      <p:graphicFrame>
        <p:nvGraphicFramePr>
          <p:cNvPr id="5" name="Content Placeholder 4">
            <a:extLst>
              <a:ext uri="{FF2B5EF4-FFF2-40B4-BE49-F238E27FC236}">
                <a16:creationId xmlns:a16="http://schemas.microsoft.com/office/drawing/2014/main" id="{63C26494-4C2C-4C72-95B0-8B5C1AB277F6}"/>
              </a:ext>
            </a:extLst>
          </p:cNvPr>
          <p:cNvGraphicFramePr>
            <a:graphicFrameLocks noGrp="1"/>
          </p:cNvGraphicFramePr>
          <p:nvPr>
            <p:ph idx="1"/>
          </p:nvPr>
        </p:nvGraphicFramePr>
        <p:xfrm>
          <a:off x="1325880" y="1920240"/>
          <a:ext cx="1197864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E8AE1D94-0FFF-4DFF-B598-13B933F1DA87}"/>
              </a:ext>
            </a:extLst>
          </p:cNvPr>
          <p:cNvSpPr>
            <a:spLocks noGrp="1"/>
          </p:cNvSpPr>
          <p:nvPr>
            <p:ph type="ftr" sz="quarter" idx="11"/>
          </p:nvPr>
        </p:nvSpPr>
        <p:spPr/>
        <p:txBody>
          <a:bodyPr/>
          <a:lstStyle/>
          <a:p>
            <a:r>
              <a:rPr lang="en-US"/>
              <a:t>© Yash Dhadda</a:t>
            </a:r>
            <a:endParaRPr lang="en-US" dirty="0"/>
          </a:p>
        </p:txBody>
      </p:sp>
      <p:sp>
        <p:nvSpPr>
          <p:cNvPr id="3" name="Slide Number Placeholder 2">
            <a:extLst>
              <a:ext uri="{FF2B5EF4-FFF2-40B4-BE49-F238E27FC236}">
                <a16:creationId xmlns:a16="http://schemas.microsoft.com/office/drawing/2014/main" id="{25556284-CCC2-407B-B955-93014AE22E0D}"/>
              </a:ext>
            </a:extLst>
          </p:cNvPr>
          <p:cNvSpPr>
            <a:spLocks noGrp="1"/>
          </p:cNvSpPr>
          <p:nvPr>
            <p:ph type="sldNum" sz="quarter" idx="12"/>
          </p:nvPr>
        </p:nvSpPr>
        <p:spPr/>
        <p:txBody>
          <a:bodyPr/>
          <a:lstStyle/>
          <a:p>
            <a:fld id="{0FF54DE5-C571-48E8-A5BC-B369434E2F44}" type="slidenum">
              <a:rPr lang="en-IN" smtClean="0"/>
              <a:pPr/>
              <a:t>9</a:t>
            </a:fld>
            <a:endParaRPr lang="en-IN"/>
          </a:p>
        </p:txBody>
      </p:sp>
    </p:spTree>
    <p:extLst>
      <p:ext uri="{BB962C8B-B14F-4D97-AF65-F5344CB8AC3E}">
        <p14:creationId xmlns:p14="http://schemas.microsoft.com/office/powerpoint/2010/main" val="119152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D975-F687-0224-BCEB-F5B2678D4458}"/>
              </a:ext>
            </a:extLst>
          </p:cNvPr>
          <p:cNvSpPr>
            <a:spLocks noGrp="1"/>
          </p:cNvSpPr>
          <p:nvPr>
            <p:ph type="title"/>
          </p:nvPr>
        </p:nvSpPr>
        <p:spPr/>
        <p:txBody>
          <a:bodyPr/>
          <a:lstStyle/>
          <a:p>
            <a:r>
              <a:rPr lang="en-IN" dirty="0"/>
              <a:t>Sec. 15(3)(b)</a:t>
            </a:r>
          </a:p>
        </p:txBody>
      </p:sp>
      <p:sp>
        <p:nvSpPr>
          <p:cNvPr id="3" name="Content Placeholder 2">
            <a:extLst>
              <a:ext uri="{FF2B5EF4-FFF2-40B4-BE49-F238E27FC236}">
                <a16:creationId xmlns:a16="http://schemas.microsoft.com/office/drawing/2014/main" id="{211F9C08-7E20-DAAF-B19F-7FCD85FA5928}"/>
              </a:ext>
            </a:extLst>
          </p:cNvPr>
          <p:cNvSpPr>
            <a:spLocks noGrp="1"/>
          </p:cNvSpPr>
          <p:nvPr>
            <p:ph idx="1"/>
          </p:nvPr>
        </p:nvSpPr>
        <p:spPr/>
        <p:txBody>
          <a:bodyPr>
            <a:normAutofit fontScale="92500" lnSpcReduction="10000"/>
          </a:bodyPr>
          <a:lstStyle/>
          <a:p>
            <a:pPr marL="0" indent="0" algn="ctr">
              <a:buNone/>
            </a:pPr>
            <a:r>
              <a:rPr lang="en-IN" b="1" dirty="0"/>
              <a:t>Existing Provision</a:t>
            </a:r>
          </a:p>
          <a:p>
            <a:r>
              <a:rPr lang="en-US" dirty="0"/>
              <a:t>(3) The value of the supply shall not include any discount which is given—</a:t>
            </a:r>
          </a:p>
          <a:p>
            <a:r>
              <a:rPr lang="en-US" dirty="0"/>
              <a:t>(b) after the supply has been effected, if—</a:t>
            </a:r>
          </a:p>
          <a:p>
            <a:r>
              <a:rPr lang="en-US" dirty="0"/>
              <a:t>such discount is established in terms of an agreement entered into at or before the time of such supply and specifically linked to relevant invoices; and</a:t>
            </a:r>
          </a:p>
          <a:p>
            <a:r>
              <a:rPr lang="en-US" dirty="0"/>
              <a:t>input tax credit as is attributable to the discount on the basis of document issued by the supplier has been reversed by the recipient of the supply.</a:t>
            </a:r>
          </a:p>
          <a:p>
            <a:pPr marL="0" indent="0" algn="ctr">
              <a:buNone/>
            </a:pPr>
            <a:r>
              <a:rPr lang="en-US" b="1" dirty="0"/>
              <a:t>Proposed Changes</a:t>
            </a:r>
          </a:p>
          <a:p>
            <a:r>
              <a:rPr lang="en-US" dirty="0"/>
              <a:t>(3) The value of the supply shall not include any discount which is given—</a:t>
            </a:r>
          </a:p>
          <a:p>
            <a:r>
              <a:rPr lang="en-US" dirty="0"/>
              <a:t>(b) after the supply has been effected, if for such discount, a credit note has been issued by the supplier and input tax credit as is attributable to such discount has been reversed by the recipient of the supply, in accordance with the provisions of section 34</a:t>
            </a:r>
          </a:p>
          <a:p>
            <a:endParaRPr lang="en-IN" dirty="0"/>
          </a:p>
        </p:txBody>
      </p:sp>
      <p:sp>
        <p:nvSpPr>
          <p:cNvPr id="4" name="Footer Placeholder 3">
            <a:extLst>
              <a:ext uri="{FF2B5EF4-FFF2-40B4-BE49-F238E27FC236}">
                <a16:creationId xmlns:a16="http://schemas.microsoft.com/office/drawing/2014/main" id="{90C3D5E5-7755-C932-B05C-D1310DBE05D4}"/>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09E2CEF0-27D1-7300-355B-3EF3D6211B0A}"/>
              </a:ext>
            </a:extLst>
          </p:cNvPr>
          <p:cNvSpPr>
            <a:spLocks noGrp="1"/>
          </p:cNvSpPr>
          <p:nvPr>
            <p:ph type="sldNum" sz="quarter" idx="12"/>
          </p:nvPr>
        </p:nvSpPr>
        <p:spPr/>
        <p:txBody>
          <a:bodyPr/>
          <a:lstStyle/>
          <a:p>
            <a:fld id="{0FF54DE5-C571-48E8-A5BC-B369434E2F44}" type="slidenum">
              <a:rPr lang="en-IN" smtClean="0"/>
              <a:pPr/>
              <a:t>90</a:t>
            </a:fld>
            <a:endParaRPr lang="en-IN"/>
          </a:p>
        </p:txBody>
      </p:sp>
    </p:spTree>
    <p:extLst>
      <p:ext uri="{BB962C8B-B14F-4D97-AF65-F5344CB8AC3E}">
        <p14:creationId xmlns:p14="http://schemas.microsoft.com/office/powerpoint/2010/main" val="128681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5C26-43C3-32C3-B035-03F9AC8E28A5}"/>
              </a:ext>
            </a:extLst>
          </p:cNvPr>
          <p:cNvSpPr>
            <a:spLocks noGrp="1"/>
          </p:cNvSpPr>
          <p:nvPr>
            <p:ph type="title"/>
          </p:nvPr>
        </p:nvSpPr>
        <p:spPr/>
        <p:txBody>
          <a:bodyPr/>
          <a:lstStyle/>
          <a:p>
            <a:r>
              <a:rPr lang="en-IN" dirty="0"/>
              <a:t>Section 34</a:t>
            </a:r>
          </a:p>
        </p:txBody>
      </p:sp>
      <p:sp>
        <p:nvSpPr>
          <p:cNvPr id="3" name="Content Placeholder 2">
            <a:extLst>
              <a:ext uri="{FF2B5EF4-FFF2-40B4-BE49-F238E27FC236}">
                <a16:creationId xmlns:a16="http://schemas.microsoft.com/office/drawing/2014/main" id="{B9C0E1F0-3506-BF0B-02EB-C1B659508306}"/>
              </a:ext>
            </a:extLst>
          </p:cNvPr>
          <p:cNvSpPr>
            <a:spLocks noGrp="1"/>
          </p:cNvSpPr>
          <p:nvPr>
            <p:ph idx="1"/>
          </p:nvPr>
        </p:nvSpPr>
        <p:spPr>
          <a:xfrm>
            <a:off x="1045464" y="1615440"/>
            <a:ext cx="12902184" cy="6614160"/>
          </a:xfrm>
        </p:spPr>
        <p:txBody>
          <a:bodyPr>
            <a:noAutofit/>
          </a:bodyPr>
          <a:lstStyle/>
          <a:p>
            <a:pPr marL="15240" algn="just">
              <a:lnSpc>
                <a:spcPct val="100000"/>
              </a:lnSpc>
              <a:spcBef>
                <a:spcPts val="1326"/>
              </a:spcBef>
            </a:pPr>
            <a:r>
              <a:rPr lang="en-US" b="1" dirty="0"/>
              <a:t>Insertion</a:t>
            </a:r>
            <a:r>
              <a:rPr lang="en-US" b="1" spc="108" dirty="0"/>
              <a:t> </a:t>
            </a:r>
            <a:r>
              <a:rPr lang="en-US" b="1" dirty="0"/>
              <a:t>of</a:t>
            </a:r>
            <a:r>
              <a:rPr lang="en-US" b="1" spc="96" dirty="0"/>
              <a:t> </a:t>
            </a:r>
            <a:r>
              <a:rPr lang="en-US" b="1" dirty="0"/>
              <a:t>reference</a:t>
            </a:r>
            <a:r>
              <a:rPr lang="en-US" b="1" spc="102" dirty="0"/>
              <a:t> </a:t>
            </a:r>
            <a:r>
              <a:rPr lang="en-US" b="1" dirty="0"/>
              <a:t>to</a:t>
            </a:r>
            <a:r>
              <a:rPr lang="en-US" b="1" spc="108" dirty="0"/>
              <a:t> </a:t>
            </a:r>
            <a:r>
              <a:rPr lang="en-US" b="1" dirty="0"/>
              <a:t>Sec.</a:t>
            </a:r>
            <a:r>
              <a:rPr lang="en-US" b="1" spc="90" dirty="0"/>
              <a:t> </a:t>
            </a:r>
            <a:r>
              <a:rPr lang="en-US" b="1" spc="-12" dirty="0"/>
              <a:t>15(3)(b):</a:t>
            </a:r>
          </a:p>
          <a:p>
            <a:pPr marL="15240" marR="6096" algn="just">
              <a:lnSpc>
                <a:spcPct val="154400"/>
              </a:lnSpc>
              <a:spcBef>
                <a:spcPts val="36"/>
              </a:spcBef>
            </a:pPr>
            <a:r>
              <a:rPr lang="en-US" dirty="0">
                <a:cs typeface="Times New Roman"/>
              </a:rPr>
              <a:t>(1)</a:t>
            </a:r>
            <a:r>
              <a:rPr lang="en-US" spc="198" dirty="0">
                <a:cs typeface="Times New Roman"/>
              </a:rPr>
              <a:t> </a:t>
            </a:r>
            <a:r>
              <a:rPr lang="en-US" dirty="0">
                <a:cs typeface="Times New Roman"/>
              </a:rPr>
              <a:t>Where</a:t>
            </a:r>
            <a:r>
              <a:rPr lang="en-US" spc="204" dirty="0">
                <a:cs typeface="Times New Roman"/>
              </a:rPr>
              <a:t> </a:t>
            </a:r>
            <a:r>
              <a:rPr lang="en-US" dirty="0">
                <a:cs typeface="Times New Roman"/>
              </a:rPr>
              <a:t>one</a:t>
            </a:r>
            <a:r>
              <a:rPr lang="en-US" spc="204" dirty="0">
                <a:cs typeface="Times New Roman"/>
              </a:rPr>
              <a:t> </a:t>
            </a:r>
            <a:r>
              <a:rPr lang="en-US" dirty="0">
                <a:cs typeface="Times New Roman"/>
              </a:rPr>
              <a:t>or</a:t>
            </a:r>
            <a:r>
              <a:rPr lang="en-US" spc="198" dirty="0">
                <a:cs typeface="Times New Roman"/>
              </a:rPr>
              <a:t> </a:t>
            </a:r>
            <a:r>
              <a:rPr lang="en-US" dirty="0">
                <a:cs typeface="Times New Roman"/>
              </a:rPr>
              <a:t>more</a:t>
            </a:r>
            <a:r>
              <a:rPr lang="en-US" spc="210" dirty="0">
                <a:cs typeface="Times New Roman"/>
              </a:rPr>
              <a:t> </a:t>
            </a:r>
            <a:r>
              <a:rPr lang="en-US" dirty="0">
                <a:cs typeface="Times New Roman"/>
              </a:rPr>
              <a:t>tax</a:t>
            </a:r>
            <a:r>
              <a:rPr lang="en-US" spc="210" dirty="0">
                <a:cs typeface="Times New Roman"/>
              </a:rPr>
              <a:t> </a:t>
            </a:r>
            <a:r>
              <a:rPr lang="en-US" dirty="0">
                <a:cs typeface="Times New Roman"/>
              </a:rPr>
              <a:t>invoices</a:t>
            </a:r>
            <a:r>
              <a:rPr lang="en-US" spc="204" dirty="0">
                <a:cs typeface="Times New Roman"/>
              </a:rPr>
              <a:t> </a:t>
            </a:r>
            <a:r>
              <a:rPr lang="en-US" dirty="0">
                <a:cs typeface="Times New Roman"/>
              </a:rPr>
              <a:t>have</a:t>
            </a:r>
            <a:r>
              <a:rPr lang="en-US" spc="210" dirty="0">
                <a:cs typeface="Times New Roman"/>
              </a:rPr>
              <a:t> </a:t>
            </a:r>
            <a:r>
              <a:rPr lang="en-US" dirty="0">
                <a:cs typeface="Times New Roman"/>
              </a:rPr>
              <a:t>been</a:t>
            </a:r>
            <a:r>
              <a:rPr lang="en-US" spc="210" dirty="0">
                <a:cs typeface="Times New Roman"/>
              </a:rPr>
              <a:t> </a:t>
            </a:r>
            <a:r>
              <a:rPr lang="en-US" dirty="0">
                <a:cs typeface="Times New Roman"/>
              </a:rPr>
              <a:t>issued</a:t>
            </a:r>
            <a:r>
              <a:rPr lang="en-US" spc="210" dirty="0">
                <a:cs typeface="Times New Roman"/>
              </a:rPr>
              <a:t> </a:t>
            </a:r>
            <a:r>
              <a:rPr lang="en-US" dirty="0">
                <a:cs typeface="Times New Roman"/>
              </a:rPr>
              <a:t>for</a:t>
            </a:r>
            <a:r>
              <a:rPr lang="en-US" spc="198" dirty="0">
                <a:cs typeface="Times New Roman"/>
              </a:rPr>
              <a:t> </a:t>
            </a:r>
            <a:r>
              <a:rPr lang="en-US" dirty="0">
                <a:cs typeface="Times New Roman"/>
              </a:rPr>
              <a:t>supply</a:t>
            </a:r>
            <a:r>
              <a:rPr lang="en-US" spc="210" dirty="0">
                <a:cs typeface="Times New Roman"/>
              </a:rPr>
              <a:t> </a:t>
            </a:r>
            <a:r>
              <a:rPr lang="en-US" dirty="0">
                <a:cs typeface="Times New Roman"/>
              </a:rPr>
              <a:t>of</a:t>
            </a:r>
            <a:r>
              <a:rPr lang="en-US" spc="198" dirty="0">
                <a:cs typeface="Times New Roman"/>
              </a:rPr>
              <a:t> </a:t>
            </a:r>
            <a:r>
              <a:rPr lang="en-US" dirty="0">
                <a:cs typeface="Times New Roman"/>
              </a:rPr>
              <a:t>any</a:t>
            </a:r>
            <a:r>
              <a:rPr lang="en-US" spc="210" dirty="0">
                <a:cs typeface="Times New Roman"/>
              </a:rPr>
              <a:t> </a:t>
            </a:r>
            <a:r>
              <a:rPr lang="en-US" dirty="0">
                <a:cs typeface="Times New Roman"/>
              </a:rPr>
              <a:t>goods</a:t>
            </a:r>
            <a:r>
              <a:rPr lang="en-US" spc="210" dirty="0">
                <a:cs typeface="Times New Roman"/>
              </a:rPr>
              <a:t> </a:t>
            </a:r>
            <a:r>
              <a:rPr lang="en-US" dirty="0">
                <a:cs typeface="Times New Roman"/>
              </a:rPr>
              <a:t>or</a:t>
            </a:r>
            <a:r>
              <a:rPr lang="en-US" spc="198" dirty="0">
                <a:cs typeface="Times New Roman"/>
              </a:rPr>
              <a:t> </a:t>
            </a:r>
            <a:r>
              <a:rPr lang="en-US" dirty="0">
                <a:cs typeface="Times New Roman"/>
              </a:rPr>
              <a:t>services</a:t>
            </a:r>
            <a:r>
              <a:rPr lang="en-US" spc="204" dirty="0">
                <a:cs typeface="Times New Roman"/>
              </a:rPr>
              <a:t> </a:t>
            </a:r>
            <a:r>
              <a:rPr lang="en-US" dirty="0">
                <a:cs typeface="Times New Roman"/>
              </a:rPr>
              <a:t>or</a:t>
            </a:r>
            <a:r>
              <a:rPr lang="en-US" spc="198" dirty="0">
                <a:cs typeface="Times New Roman"/>
              </a:rPr>
              <a:t> </a:t>
            </a:r>
            <a:r>
              <a:rPr lang="en-US" dirty="0">
                <a:cs typeface="Times New Roman"/>
              </a:rPr>
              <a:t>both</a:t>
            </a:r>
            <a:r>
              <a:rPr lang="en-US" spc="210" dirty="0">
                <a:cs typeface="Times New Roman"/>
              </a:rPr>
              <a:t> </a:t>
            </a:r>
            <a:r>
              <a:rPr lang="en-US" dirty="0">
                <a:cs typeface="Times New Roman"/>
              </a:rPr>
              <a:t>and</a:t>
            </a:r>
            <a:r>
              <a:rPr lang="en-US" spc="210" dirty="0">
                <a:cs typeface="Times New Roman"/>
              </a:rPr>
              <a:t> </a:t>
            </a:r>
            <a:r>
              <a:rPr lang="en-US" dirty="0">
                <a:cs typeface="Times New Roman"/>
              </a:rPr>
              <a:t>the</a:t>
            </a:r>
            <a:r>
              <a:rPr lang="en-US" spc="204" dirty="0">
                <a:cs typeface="Times New Roman"/>
              </a:rPr>
              <a:t> </a:t>
            </a:r>
            <a:r>
              <a:rPr lang="en-US" dirty="0">
                <a:cs typeface="Times New Roman"/>
              </a:rPr>
              <a:t>taxable</a:t>
            </a:r>
            <a:r>
              <a:rPr lang="en-US" spc="204" dirty="0">
                <a:cs typeface="Times New Roman"/>
              </a:rPr>
              <a:t> </a:t>
            </a:r>
            <a:r>
              <a:rPr lang="en-US" dirty="0">
                <a:cs typeface="Times New Roman"/>
              </a:rPr>
              <a:t>value</a:t>
            </a:r>
            <a:r>
              <a:rPr lang="en-US" spc="210" dirty="0">
                <a:cs typeface="Times New Roman"/>
              </a:rPr>
              <a:t> </a:t>
            </a:r>
            <a:r>
              <a:rPr lang="en-US" spc="-30" dirty="0">
                <a:cs typeface="Times New Roman"/>
              </a:rPr>
              <a:t>or </a:t>
            </a:r>
            <a:r>
              <a:rPr lang="en-US" dirty="0">
                <a:cs typeface="Times New Roman"/>
              </a:rPr>
              <a:t>tax</a:t>
            </a:r>
            <a:r>
              <a:rPr lang="en-US" spc="222" dirty="0">
                <a:cs typeface="Times New Roman"/>
              </a:rPr>
              <a:t> </a:t>
            </a:r>
            <a:r>
              <a:rPr lang="en-US" dirty="0">
                <a:cs typeface="Times New Roman"/>
              </a:rPr>
              <a:t>charged</a:t>
            </a:r>
            <a:r>
              <a:rPr lang="en-US" spc="228" dirty="0">
                <a:cs typeface="Times New Roman"/>
              </a:rPr>
              <a:t> </a:t>
            </a:r>
            <a:r>
              <a:rPr lang="en-US" dirty="0">
                <a:cs typeface="Times New Roman"/>
              </a:rPr>
              <a:t>in</a:t>
            </a:r>
            <a:r>
              <a:rPr lang="en-US" spc="228" dirty="0">
                <a:cs typeface="Times New Roman"/>
              </a:rPr>
              <a:t> </a:t>
            </a:r>
            <a:r>
              <a:rPr lang="en-US" dirty="0">
                <a:cs typeface="Times New Roman"/>
              </a:rPr>
              <a:t>that</a:t>
            </a:r>
            <a:r>
              <a:rPr lang="en-US" spc="210" dirty="0">
                <a:cs typeface="Times New Roman"/>
              </a:rPr>
              <a:t> </a:t>
            </a:r>
            <a:r>
              <a:rPr lang="en-US" dirty="0">
                <a:cs typeface="Times New Roman"/>
              </a:rPr>
              <a:t>tax</a:t>
            </a:r>
            <a:r>
              <a:rPr lang="en-US" spc="222" dirty="0">
                <a:cs typeface="Times New Roman"/>
              </a:rPr>
              <a:t> </a:t>
            </a:r>
            <a:r>
              <a:rPr lang="en-US" dirty="0">
                <a:cs typeface="Times New Roman"/>
              </a:rPr>
              <a:t>invoice</a:t>
            </a:r>
            <a:r>
              <a:rPr lang="en-US" spc="228" dirty="0">
                <a:cs typeface="Times New Roman"/>
              </a:rPr>
              <a:t> </a:t>
            </a:r>
            <a:r>
              <a:rPr lang="en-US" dirty="0">
                <a:cs typeface="Times New Roman"/>
              </a:rPr>
              <a:t>is</a:t>
            </a:r>
            <a:r>
              <a:rPr lang="en-US" spc="216" dirty="0">
                <a:cs typeface="Times New Roman"/>
              </a:rPr>
              <a:t> </a:t>
            </a:r>
            <a:r>
              <a:rPr lang="en-US" dirty="0">
                <a:cs typeface="Times New Roman"/>
              </a:rPr>
              <a:t>found</a:t>
            </a:r>
            <a:r>
              <a:rPr lang="en-US" spc="222" dirty="0">
                <a:cs typeface="Times New Roman"/>
              </a:rPr>
              <a:t> </a:t>
            </a:r>
            <a:r>
              <a:rPr lang="en-US" dirty="0">
                <a:cs typeface="Times New Roman"/>
              </a:rPr>
              <a:t>to</a:t>
            </a:r>
            <a:r>
              <a:rPr lang="en-US" spc="228" dirty="0">
                <a:cs typeface="Times New Roman"/>
              </a:rPr>
              <a:t> </a:t>
            </a:r>
            <a:r>
              <a:rPr lang="en-US" dirty="0">
                <a:cs typeface="Times New Roman"/>
              </a:rPr>
              <a:t>exceed</a:t>
            </a:r>
            <a:r>
              <a:rPr lang="en-US" spc="228" dirty="0">
                <a:cs typeface="Times New Roman"/>
              </a:rPr>
              <a:t> </a:t>
            </a:r>
            <a:r>
              <a:rPr lang="en-US" dirty="0">
                <a:cs typeface="Times New Roman"/>
              </a:rPr>
              <a:t>the</a:t>
            </a:r>
            <a:r>
              <a:rPr lang="en-US" spc="228" dirty="0">
                <a:cs typeface="Times New Roman"/>
              </a:rPr>
              <a:t> </a:t>
            </a:r>
            <a:r>
              <a:rPr lang="en-US" dirty="0">
                <a:cs typeface="Times New Roman"/>
              </a:rPr>
              <a:t>taxable</a:t>
            </a:r>
            <a:r>
              <a:rPr lang="en-US" spc="222" dirty="0">
                <a:cs typeface="Times New Roman"/>
              </a:rPr>
              <a:t> </a:t>
            </a:r>
            <a:r>
              <a:rPr lang="en-US" dirty="0">
                <a:cs typeface="Times New Roman"/>
              </a:rPr>
              <a:t>value</a:t>
            </a:r>
            <a:r>
              <a:rPr lang="en-US" spc="222" dirty="0">
                <a:cs typeface="Times New Roman"/>
              </a:rPr>
              <a:t> </a:t>
            </a:r>
            <a:r>
              <a:rPr lang="en-US" dirty="0">
                <a:cs typeface="Times New Roman"/>
              </a:rPr>
              <a:t>or</a:t>
            </a:r>
            <a:r>
              <a:rPr lang="en-US" spc="222" dirty="0">
                <a:cs typeface="Times New Roman"/>
              </a:rPr>
              <a:t> </a:t>
            </a:r>
            <a:r>
              <a:rPr lang="en-US" dirty="0">
                <a:cs typeface="Times New Roman"/>
              </a:rPr>
              <a:t>tax</a:t>
            </a:r>
            <a:r>
              <a:rPr lang="en-US" spc="222" dirty="0">
                <a:cs typeface="Times New Roman"/>
              </a:rPr>
              <a:t> </a:t>
            </a:r>
            <a:r>
              <a:rPr lang="en-US" dirty="0">
                <a:cs typeface="Times New Roman"/>
              </a:rPr>
              <a:t>payable</a:t>
            </a:r>
            <a:r>
              <a:rPr lang="en-US" spc="222" dirty="0">
                <a:cs typeface="Times New Roman"/>
              </a:rPr>
              <a:t> </a:t>
            </a:r>
            <a:r>
              <a:rPr lang="en-US" dirty="0">
                <a:cs typeface="Times New Roman"/>
              </a:rPr>
              <a:t>in</a:t>
            </a:r>
            <a:r>
              <a:rPr lang="en-US" spc="234" dirty="0">
                <a:cs typeface="Times New Roman"/>
              </a:rPr>
              <a:t> </a:t>
            </a:r>
            <a:r>
              <a:rPr lang="en-US" dirty="0">
                <a:cs typeface="Times New Roman"/>
              </a:rPr>
              <a:t>respect</a:t>
            </a:r>
            <a:r>
              <a:rPr lang="en-US" spc="210" dirty="0">
                <a:cs typeface="Times New Roman"/>
              </a:rPr>
              <a:t> </a:t>
            </a:r>
            <a:r>
              <a:rPr lang="en-US" dirty="0">
                <a:cs typeface="Times New Roman"/>
              </a:rPr>
              <a:t>of</a:t>
            </a:r>
            <a:r>
              <a:rPr lang="en-US" spc="216" dirty="0">
                <a:cs typeface="Times New Roman"/>
              </a:rPr>
              <a:t> </a:t>
            </a:r>
            <a:r>
              <a:rPr lang="en-US" dirty="0">
                <a:cs typeface="Times New Roman"/>
              </a:rPr>
              <a:t>such</a:t>
            </a:r>
            <a:r>
              <a:rPr lang="en-US" spc="228" dirty="0">
                <a:cs typeface="Times New Roman"/>
              </a:rPr>
              <a:t> </a:t>
            </a:r>
            <a:r>
              <a:rPr lang="en-US" dirty="0">
                <a:cs typeface="Times New Roman"/>
              </a:rPr>
              <a:t>supply,</a:t>
            </a:r>
            <a:r>
              <a:rPr lang="en-US" spc="210" dirty="0">
                <a:cs typeface="Times New Roman"/>
              </a:rPr>
              <a:t> </a:t>
            </a:r>
            <a:r>
              <a:rPr lang="en-US" dirty="0">
                <a:cs typeface="Times New Roman"/>
              </a:rPr>
              <a:t>or</a:t>
            </a:r>
            <a:r>
              <a:rPr lang="en-US" spc="216" dirty="0">
                <a:cs typeface="Times New Roman"/>
              </a:rPr>
              <a:t> </a:t>
            </a:r>
            <a:r>
              <a:rPr lang="en-US" dirty="0">
                <a:cs typeface="Times New Roman"/>
              </a:rPr>
              <a:t>where</a:t>
            </a:r>
            <a:r>
              <a:rPr lang="en-US" spc="228" dirty="0">
                <a:cs typeface="Times New Roman"/>
              </a:rPr>
              <a:t> </a:t>
            </a:r>
            <a:r>
              <a:rPr lang="en-US" spc="-30" dirty="0">
                <a:cs typeface="Times New Roman"/>
              </a:rPr>
              <a:t>the </a:t>
            </a:r>
            <a:r>
              <a:rPr lang="en-US" dirty="0">
                <a:cs typeface="Times New Roman"/>
              </a:rPr>
              <a:t>goods</a:t>
            </a:r>
            <a:r>
              <a:rPr lang="en-US" spc="120" dirty="0">
                <a:cs typeface="Times New Roman"/>
              </a:rPr>
              <a:t> </a:t>
            </a:r>
            <a:r>
              <a:rPr lang="en-US" dirty="0">
                <a:cs typeface="Times New Roman"/>
              </a:rPr>
              <a:t>supplied</a:t>
            </a:r>
            <a:r>
              <a:rPr lang="en-US" spc="126" dirty="0">
                <a:cs typeface="Times New Roman"/>
              </a:rPr>
              <a:t> </a:t>
            </a:r>
            <a:r>
              <a:rPr lang="en-US" dirty="0">
                <a:cs typeface="Times New Roman"/>
              </a:rPr>
              <a:t>are</a:t>
            </a:r>
            <a:r>
              <a:rPr lang="en-US" spc="126" dirty="0">
                <a:cs typeface="Times New Roman"/>
              </a:rPr>
              <a:t> </a:t>
            </a:r>
            <a:r>
              <a:rPr lang="en-US" dirty="0">
                <a:cs typeface="Times New Roman"/>
              </a:rPr>
              <a:t>returned</a:t>
            </a:r>
            <a:r>
              <a:rPr lang="en-US" spc="132" dirty="0">
                <a:cs typeface="Times New Roman"/>
              </a:rPr>
              <a:t> </a:t>
            </a:r>
            <a:r>
              <a:rPr lang="en-US" dirty="0">
                <a:cs typeface="Times New Roman"/>
              </a:rPr>
              <a:t>by</a:t>
            </a:r>
            <a:r>
              <a:rPr lang="en-US" spc="126" dirty="0">
                <a:cs typeface="Times New Roman"/>
              </a:rPr>
              <a:t> </a:t>
            </a:r>
            <a:r>
              <a:rPr lang="en-US" dirty="0">
                <a:cs typeface="Times New Roman"/>
              </a:rPr>
              <a:t>the</a:t>
            </a:r>
            <a:r>
              <a:rPr lang="en-US" spc="132" dirty="0">
                <a:cs typeface="Times New Roman"/>
              </a:rPr>
              <a:t> </a:t>
            </a:r>
            <a:r>
              <a:rPr lang="en-US" dirty="0">
                <a:cs typeface="Times New Roman"/>
              </a:rPr>
              <a:t>recipient,</a:t>
            </a:r>
            <a:r>
              <a:rPr lang="en-US" spc="108" dirty="0">
                <a:cs typeface="Times New Roman"/>
              </a:rPr>
              <a:t> </a:t>
            </a:r>
            <a:r>
              <a:rPr lang="en-US" dirty="0">
                <a:cs typeface="Times New Roman"/>
              </a:rPr>
              <a:t>or</a:t>
            </a:r>
            <a:r>
              <a:rPr lang="en-US" spc="120" dirty="0">
                <a:cs typeface="Times New Roman"/>
              </a:rPr>
              <a:t> </a:t>
            </a:r>
            <a:r>
              <a:rPr lang="en-US" dirty="0">
                <a:cs typeface="Times New Roman"/>
              </a:rPr>
              <a:t>where</a:t>
            </a:r>
            <a:r>
              <a:rPr lang="en-US" spc="126" dirty="0">
                <a:cs typeface="Times New Roman"/>
              </a:rPr>
              <a:t> </a:t>
            </a:r>
            <a:r>
              <a:rPr lang="en-US" dirty="0">
                <a:cs typeface="Times New Roman"/>
              </a:rPr>
              <a:t>goods</a:t>
            </a:r>
            <a:r>
              <a:rPr lang="en-US" spc="120" dirty="0">
                <a:cs typeface="Times New Roman"/>
              </a:rPr>
              <a:t> </a:t>
            </a:r>
            <a:r>
              <a:rPr lang="en-US" dirty="0">
                <a:cs typeface="Times New Roman"/>
              </a:rPr>
              <a:t>or</a:t>
            </a:r>
            <a:r>
              <a:rPr lang="en-US" spc="126" dirty="0">
                <a:cs typeface="Times New Roman"/>
              </a:rPr>
              <a:t> </a:t>
            </a:r>
            <a:r>
              <a:rPr lang="en-US" dirty="0">
                <a:cs typeface="Times New Roman"/>
              </a:rPr>
              <a:t>services</a:t>
            </a:r>
            <a:r>
              <a:rPr lang="en-US" spc="120" dirty="0">
                <a:cs typeface="Times New Roman"/>
              </a:rPr>
              <a:t> </a:t>
            </a:r>
            <a:r>
              <a:rPr lang="en-US" dirty="0">
                <a:cs typeface="Times New Roman"/>
              </a:rPr>
              <a:t>or</a:t>
            </a:r>
            <a:r>
              <a:rPr lang="en-US" spc="120" dirty="0">
                <a:cs typeface="Times New Roman"/>
              </a:rPr>
              <a:t> </a:t>
            </a:r>
            <a:r>
              <a:rPr lang="en-US" dirty="0">
                <a:cs typeface="Times New Roman"/>
              </a:rPr>
              <a:t>both</a:t>
            </a:r>
            <a:r>
              <a:rPr lang="en-US" spc="132" dirty="0">
                <a:cs typeface="Times New Roman"/>
              </a:rPr>
              <a:t> </a:t>
            </a:r>
            <a:r>
              <a:rPr lang="en-US" dirty="0">
                <a:cs typeface="Times New Roman"/>
              </a:rPr>
              <a:t>supplied</a:t>
            </a:r>
            <a:r>
              <a:rPr lang="en-US" spc="126" dirty="0">
                <a:cs typeface="Times New Roman"/>
              </a:rPr>
              <a:t> </a:t>
            </a:r>
            <a:r>
              <a:rPr lang="en-US" dirty="0">
                <a:cs typeface="Times New Roman"/>
              </a:rPr>
              <a:t>are</a:t>
            </a:r>
            <a:r>
              <a:rPr lang="en-US" spc="126" dirty="0">
                <a:cs typeface="Times New Roman"/>
              </a:rPr>
              <a:t> </a:t>
            </a:r>
            <a:r>
              <a:rPr lang="en-US" dirty="0">
                <a:cs typeface="Times New Roman"/>
              </a:rPr>
              <a:t>found</a:t>
            </a:r>
            <a:r>
              <a:rPr lang="en-US" spc="132" dirty="0">
                <a:cs typeface="Times New Roman"/>
              </a:rPr>
              <a:t> </a:t>
            </a:r>
            <a:r>
              <a:rPr lang="en-US" dirty="0">
                <a:cs typeface="Times New Roman"/>
              </a:rPr>
              <a:t>to</a:t>
            </a:r>
            <a:r>
              <a:rPr lang="en-US" spc="126" dirty="0">
                <a:cs typeface="Times New Roman"/>
              </a:rPr>
              <a:t> </a:t>
            </a:r>
            <a:r>
              <a:rPr lang="en-US" dirty="0">
                <a:cs typeface="Times New Roman"/>
              </a:rPr>
              <a:t>be</a:t>
            </a:r>
            <a:r>
              <a:rPr lang="en-US" spc="126" dirty="0">
                <a:cs typeface="Times New Roman"/>
              </a:rPr>
              <a:t> </a:t>
            </a:r>
            <a:r>
              <a:rPr lang="en-US" dirty="0">
                <a:cs typeface="Times New Roman"/>
              </a:rPr>
              <a:t>deficient</a:t>
            </a:r>
            <a:r>
              <a:rPr lang="en-US" spc="114" dirty="0">
                <a:cs typeface="Times New Roman"/>
              </a:rPr>
              <a:t> </a:t>
            </a:r>
            <a:r>
              <a:rPr lang="en-US" b="1" u="sng" dirty="0">
                <a:solidFill>
                  <a:srgbClr val="FF0000"/>
                </a:solidFill>
                <a:uFill>
                  <a:solidFill>
                    <a:srgbClr val="55A839"/>
                  </a:solidFill>
                </a:uFill>
              </a:rPr>
              <a:t>or</a:t>
            </a:r>
            <a:r>
              <a:rPr lang="en-US" b="1" u="sng" spc="90" dirty="0">
                <a:solidFill>
                  <a:srgbClr val="FF0000"/>
                </a:solidFill>
                <a:uFill>
                  <a:solidFill>
                    <a:srgbClr val="55A839"/>
                  </a:solidFill>
                </a:uFill>
              </a:rPr>
              <a:t> </a:t>
            </a:r>
            <a:r>
              <a:rPr lang="en-US" b="1" u="sng" spc="-12" dirty="0">
                <a:solidFill>
                  <a:srgbClr val="FF0000"/>
                </a:solidFill>
                <a:uFill>
                  <a:solidFill>
                    <a:srgbClr val="55A839"/>
                  </a:solidFill>
                </a:uFill>
              </a:rPr>
              <a:t>where</a:t>
            </a:r>
            <a:r>
              <a:rPr lang="en-US" b="1" spc="-12" dirty="0">
                <a:solidFill>
                  <a:srgbClr val="FF0000"/>
                </a:solidFill>
              </a:rPr>
              <a:t> </a:t>
            </a:r>
            <a:r>
              <a:rPr lang="en-US" b="1" u="sng" dirty="0">
                <a:solidFill>
                  <a:srgbClr val="FF0000"/>
                </a:solidFill>
                <a:uFill>
                  <a:solidFill>
                    <a:srgbClr val="55A839"/>
                  </a:solidFill>
                </a:uFill>
              </a:rPr>
              <a:t>a</a:t>
            </a:r>
            <a:r>
              <a:rPr lang="en-US" b="1" u="sng" spc="126" dirty="0">
                <a:solidFill>
                  <a:srgbClr val="FF0000"/>
                </a:solidFill>
                <a:uFill>
                  <a:solidFill>
                    <a:srgbClr val="55A839"/>
                  </a:solidFill>
                </a:uFill>
              </a:rPr>
              <a:t> </a:t>
            </a:r>
            <a:r>
              <a:rPr lang="en-US" b="1" u="sng" dirty="0">
                <a:solidFill>
                  <a:srgbClr val="FF0000"/>
                </a:solidFill>
                <a:uFill>
                  <a:solidFill>
                    <a:srgbClr val="55A839"/>
                  </a:solidFill>
                </a:uFill>
              </a:rPr>
              <a:t>discount</a:t>
            </a:r>
            <a:r>
              <a:rPr lang="en-US" b="1" u="sng" spc="126" dirty="0">
                <a:solidFill>
                  <a:srgbClr val="FF0000"/>
                </a:solidFill>
                <a:uFill>
                  <a:solidFill>
                    <a:srgbClr val="55A839"/>
                  </a:solidFill>
                </a:uFill>
              </a:rPr>
              <a:t> </a:t>
            </a:r>
            <a:r>
              <a:rPr lang="en-US" b="1" u="sng" dirty="0">
                <a:solidFill>
                  <a:srgbClr val="FF0000"/>
                </a:solidFill>
                <a:uFill>
                  <a:solidFill>
                    <a:srgbClr val="55A839"/>
                  </a:solidFill>
                </a:uFill>
              </a:rPr>
              <a:t>referred</a:t>
            </a:r>
            <a:r>
              <a:rPr lang="en-US" b="1" u="sng" spc="126" dirty="0">
                <a:solidFill>
                  <a:srgbClr val="FF0000"/>
                </a:solidFill>
                <a:uFill>
                  <a:solidFill>
                    <a:srgbClr val="55A839"/>
                  </a:solidFill>
                </a:uFill>
              </a:rPr>
              <a:t> </a:t>
            </a:r>
            <a:r>
              <a:rPr lang="en-US" b="1" u="sng" dirty="0">
                <a:solidFill>
                  <a:srgbClr val="FF0000"/>
                </a:solidFill>
                <a:uFill>
                  <a:solidFill>
                    <a:srgbClr val="55A839"/>
                  </a:solidFill>
                </a:uFill>
              </a:rPr>
              <a:t>to</a:t>
            </a:r>
            <a:r>
              <a:rPr lang="en-US" b="1" u="sng" spc="132" dirty="0">
                <a:solidFill>
                  <a:srgbClr val="FF0000"/>
                </a:solidFill>
                <a:uFill>
                  <a:solidFill>
                    <a:srgbClr val="55A839"/>
                  </a:solidFill>
                </a:uFill>
              </a:rPr>
              <a:t> </a:t>
            </a:r>
            <a:r>
              <a:rPr lang="en-US" b="1" u="sng" dirty="0">
                <a:solidFill>
                  <a:srgbClr val="FF0000"/>
                </a:solidFill>
                <a:uFill>
                  <a:solidFill>
                    <a:srgbClr val="55A839"/>
                  </a:solidFill>
                </a:uFill>
              </a:rPr>
              <a:t>in</a:t>
            </a:r>
            <a:r>
              <a:rPr lang="en-US" b="1" u="sng" spc="137" dirty="0">
                <a:solidFill>
                  <a:srgbClr val="FF0000"/>
                </a:solidFill>
                <a:uFill>
                  <a:solidFill>
                    <a:srgbClr val="55A839"/>
                  </a:solidFill>
                </a:uFill>
              </a:rPr>
              <a:t> </a:t>
            </a:r>
            <a:r>
              <a:rPr lang="en-US" b="1" u="sng" dirty="0">
                <a:solidFill>
                  <a:srgbClr val="FF0000"/>
                </a:solidFill>
                <a:uFill>
                  <a:solidFill>
                    <a:srgbClr val="55A839"/>
                  </a:solidFill>
                </a:uFill>
              </a:rPr>
              <a:t>clause</a:t>
            </a:r>
            <a:r>
              <a:rPr lang="en-US" b="1" u="sng" spc="126" dirty="0">
                <a:solidFill>
                  <a:srgbClr val="FF0000"/>
                </a:solidFill>
                <a:uFill>
                  <a:solidFill>
                    <a:srgbClr val="55A839"/>
                  </a:solidFill>
                </a:uFill>
              </a:rPr>
              <a:t> </a:t>
            </a:r>
            <a:r>
              <a:rPr lang="en-US" b="1" u="sng" dirty="0">
                <a:solidFill>
                  <a:srgbClr val="FF0000"/>
                </a:solidFill>
                <a:uFill>
                  <a:solidFill>
                    <a:srgbClr val="55A839"/>
                  </a:solidFill>
                </a:uFill>
              </a:rPr>
              <a:t>(b)</a:t>
            </a:r>
            <a:r>
              <a:rPr lang="en-US" b="1" u="sng" spc="126" dirty="0">
                <a:solidFill>
                  <a:srgbClr val="FF0000"/>
                </a:solidFill>
                <a:uFill>
                  <a:solidFill>
                    <a:srgbClr val="55A839"/>
                  </a:solidFill>
                </a:uFill>
              </a:rPr>
              <a:t> </a:t>
            </a:r>
            <a:r>
              <a:rPr lang="en-US" b="1" u="sng" dirty="0">
                <a:solidFill>
                  <a:srgbClr val="FF0000"/>
                </a:solidFill>
                <a:uFill>
                  <a:solidFill>
                    <a:srgbClr val="55A839"/>
                  </a:solidFill>
                </a:uFill>
              </a:rPr>
              <a:t>of</a:t>
            </a:r>
            <a:r>
              <a:rPr lang="en-US" b="1" u="sng" spc="120" dirty="0">
                <a:solidFill>
                  <a:srgbClr val="FF0000"/>
                </a:solidFill>
                <a:uFill>
                  <a:solidFill>
                    <a:srgbClr val="55A839"/>
                  </a:solidFill>
                </a:uFill>
              </a:rPr>
              <a:t> </a:t>
            </a:r>
            <a:r>
              <a:rPr lang="en-US" b="1" u="sng" dirty="0">
                <a:solidFill>
                  <a:srgbClr val="FF0000"/>
                </a:solidFill>
                <a:uFill>
                  <a:solidFill>
                    <a:srgbClr val="55A839"/>
                  </a:solidFill>
                </a:uFill>
              </a:rPr>
              <a:t>sub-section</a:t>
            </a:r>
            <a:r>
              <a:rPr lang="en-US" b="1" u="sng" spc="137" dirty="0">
                <a:solidFill>
                  <a:srgbClr val="FF0000"/>
                </a:solidFill>
                <a:uFill>
                  <a:solidFill>
                    <a:srgbClr val="55A839"/>
                  </a:solidFill>
                </a:uFill>
              </a:rPr>
              <a:t> </a:t>
            </a:r>
            <a:r>
              <a:rPr lang="en-US" b="1" u="sng" dirty="0">
                <a:solidFill>
                  <a:srgbClr val="FF0000"/>
                </a:solidFill>
                <a:uFill>
                  <a:solidFill>
                    <a:srgbClr val="55A839"/>
                  </a:solidFill>
                </a:uFill>
              </a:rPr>
              <a:t>(3)</a:t>
            </a:r>
            <a:r>
              <a:rPr lang="en-US" b="1" u="sng" spc="126" dirty="0">
                <a:solidFill>
                  <a:srgbClr val="FF0000"/>
                </a:solidFill>
                <a:uFill>
                  <a:solidFill>
                    <a:srgbClr val="55A839"/>
                  </a:solidFill>
                </a:uFill>
              </a:rPr>
              <a:t> </a:t>
            </a:r>
            <a:r>
              <a:rPr lang="en-US" b="1" u="sng" dirty="0">
                <a:solidFill>
                  <a:srgbClr val="FF0000"/>
                </a:solidFill>
                <a:uFill>
                  <a:solidFill>
                    <a:srgbClr val="55A839"/>
                  </a:solidFill>
                </a:uFill>
              </a:rPr>
              <a:t>of</a:t>
            </a:r>
            <a:r>
              <a:rPr lang="en-US" b="1" u="sng" spc="120" dirty="0">
                <a:solidFill>
                  <a:srgbClr val="FF0000"/>
                </a:solidFill>
                <a:uFill>
                  <a:solidFill>
                    <a:srgbClr val="55A839"/>
                  </a:solidFill>
                </a:uFill>
              </a:rPr>
              <a:t> </a:t>
            </a:r>
            <a:r>
              <a:rPr lang="en-US" b="1" u="sng" dirty="0">
                <a:solidFill>
                  <a:srgbClr val="FF0000"/>
                </a:solidFill>
                <a:uFill>
                  <a:solidFill>
                    <a:srgbClr val="55A839"/>
                  </a:solidFill>
                </a:uFill>
              </a:rPr>
              <a:t>section</a:t>
            </a:r>
            <a:r>
              <a:rPr lang="en-US" b="1" u="sng" spc="137" dirty="0">
                <a:solidFill>
                  <a:srgbClr val="FF0000"/>
                </a:solidFill>
                <a:uFill>
                  <a:solidFill>
                    <a:srgbClr val="55A839"/>
                  </a:solidFill>
                </a:uFill>
              </a:rPr>
              <a:t> </a:t>
            </a:r>
            <a:r>
              <a:rPr lang="en-US" b="1" u="sng" dirty="0">
                <a:solidFill>
                  <a:srgbClr val="FF0000"/>
                </a:solidFill>
                <a:uFill>
                  <a:solidFill>
                    <a:srgbClr val="55A839"/>
                  </a:solidFill>
                </a:uFill>
              </a:rPr>
              <a:t>15</a:t>
            </a:r>
            <a:r>
              <a:rPr lang="en-US" b="1" u="sng" spc="132" dirty="0">
                <a:solidFill>
                  <a:srgbClr val="FF0000"/>
                </a:solidFill>
                <a:uFill>
                  <a:solidFill>
                    <a:srgbClr val="55A839"/>
                  </a:solidFill>
                </a:uFill>
              </a:rPr>
              <a:t> </a:t>
            </a:r>
            <a:r>
              <a:rPr lang="en-US" b="1" u="sng" dirty="0">
                <a:solidFill>
                  <a:srgbClr val="FF0000"/>
                </a:solidFill>
                <a:uFill>
                  <a:solidFill>
                    <a:srgbClr val="55A839"/>
                  </a:solidFill>
                </a:uFill>
              </a:rPr>
              <a:t>is</a:t>
            </a:r>
            <a:r>
              <a:rPr lang="en-US" b="1" u="sng" spc="120" dirty="0">
                <a:solidFill>
                  <a:srgbClr val="FF0000"/>
                </a:solidFill>
                <a:uFill>
                  <a:solidFill>
                    <a:srgbClr val="55A839"/>
                  </a:solidFill>
                </a:uFill>
              </a:rPr>
              <a:t> </a:t>
            </a:r>
            <a:r>
              <a:rPr lang="en-US" b="1" u="sng" dirty="0">
                <a:solidFill>
                  <a:srgbClr val="FF0000"/>
                </a:solidFill>
                <a:uFill>
                  <a:solidFill>
                    <a:srgbClr val="55A839"/>
                  </a:solidFill>
                </a:uFill>
              </a:rPr>
              <a:t>given</a:t>
            </a:r>
            <a:r>
              <a:rPr lang="en-US" dirty="0">
                <a:cs typeface="Times New Roman"/>
              </a:rPr>
              <a:t>,</a:t>
            </a:r>
            <a:r>
              <a:rPr lang="en-US" spc="120" dirty="0">
                <a:cs typeface="Times New Roman"/>
              </a:rPr>
              <a:t> </a:t>
            </a:r>
            <a:r>
              <a:rPr lang="en-US" dirty="0">
                <a:cs typeface="Times New Roman"/>
              </a:rPr>
              <a:t>the</a:t>
            </a:r>
            <a:r>
              <a:rPr lang="en-US" spc="126" dirty="0">
                <a:cs typeface="Times New Roman"/>
              </a:rPr>
              <a:t> </a:t>
            </a:r>
            <a:r>
              <a:rPr lang="en-US" dirty="0">
                <a:cs typeface="Times New Roman"/>
              </a:rPr>
              <a:t>registered</a:t>
            </a:r>
            <a:r>
              <a:rPr lang="en-US" spc="132" dirty="0">
                <a:cs typeface="Times New Roman"/>
              </a:rPr>
              <a:t> </a:t>
            </a:r>
            <a:r>
              <a:rPr lang="en-US" dirty="0">
                <a:cs typeface="Times New Roman"/>
              </a:rPr>
              <a:t>person,</a:t>
            </a:r>
            <a:r>
              <a:rPr lang="en-US" spc="114" dirty="0">
                <a:cs typeface="Times New Roman"/>
              </a:rPr>
              <a:t> </a:t>
            </a:r>
            <a:r>
              <a:rPr lang="en-US" dirty="0">
                <a:cs typeface="Times New Roman"/>
              </a:rPr>
              <a:t>who</a:t>
            </a:r>
            <a:r>
              <a:rPr lang="en-US" spc="132" dirty="0">
                <a:cs typeface="Times New Roman"/>
              </a:rPr>
              <a:t> </a:t>
            </a:r>
            <a:r>
              <a:rPr lang="en-US" dirty="0">
                <a:cs typeface="Times New Roman"/>
              </a:rPr>
              <a:t>has</a:t>
            </a:r>
            <a:r>
              <a:rPr lang="en-US" spc="120" dirty="0">
                <a:cs typeface="Times New Roman"/>
              </a:rPr>
              <a:t> </a:t>
            </a:r>
            <a:r>
              <a:rPr lang="en-US" dirty="0">
                <a:cs typeface="Times New Roman"/>
              </a:rPr>
              <a:t>supplied</a:t>
            </a:r>
            <a:r>
              <a:rPr lang="en-US" spc="137" dirty="0">
                <a:cs typeface="Times New Roman"/>
              </a:rPr>
              <a:t> </a:t>
            </a:r>
            <a:r>
              <a:rPr lang="en-US" spc="-24" dirty="0">
                <a:cs typeface="Times New Roman"/>
              </a:rPr>
              <a:t>such </a:t>
            </a:r>
            <a:r>
              <a:rPr lang="en-US" dirty="0">
                <a:cs typeface="Times New Roman"/>
              </a:rPr>
              <a:t>goods</a:t>
            </a:r>
            <a:r>
              <a:rPr lang="en-US" spc="474" dirty="0">
                <a:cs typeface="Times New Roman"/>
              </a:rPr>
              <a:t> </a:t>
            </a:r>
            <a:r>
              <a:rPr lang="en-US" dirty="0">
                <a:cs typeface="Times New Roman"/>
              </a:rPr>
              <a:t>or</a:t>
            </a:r>
            <a:r>
              <a:rPr lang="en-US" spc="474" dirty="0">
                <a:cs typeface="Times New Roman"/>
              </a:rPr>
              <a:t> </a:t>
            </a:r>
            <a:r>
              <a:rPr lang="en-US" dirty="0">
                <a:cs typeface="Times New Roman"/>
              </a:rPr>
              <a:t>services</a:t>
            </a:r>
            <a:r>
              <a:rPr lang="en-US" spc="474" dirty="0">
                <a:cs typeface="Times New Roman"/>
              </a:rPr>
              <a:t> </a:t>
            </a:r>
            <a:r>
              <a:rPr lang="en-US" dirty="0">
                <a:cs typeface="Times New Roman"/>
              </a:rPr>
              <a:t>or</a:t>
            </a:r>
            <a:r>
              <a:rPr lang="en-US" spc="474" dirty="0">
                <a:cs typeface="Times New Roman"/>
              </a:rPr>
              <a:t> </a:t>
            </a:r>
            <a:r>
              <a:rPr lang="en-US" dirty="0">
                <a:cs typeface="Times New Roman"/>
              </a:rPr>
              <a:t>both,</a:t>
            </a:r>
            <a:r>
              <a:rPr lang="en-US" spc="468" dirty="0">
                <a:cs typeface="Times New Roman"/>
              </a:rPr>
              <a:t> </a:t>
            </a:r>
            <a:r>
              <a:rPr lang="en-US" dirty="0">
                <a:cs typeface="Times New Roman"/>
              </a:rPr>
              <a:t>may</a:t>
            </a:r>
            <a:r>
              <a:rPr lang="en-US" spc="486" dirty="0">
                <a:cs typeface="Times New Roman"/>
              </a:rPr>
              <a:t> </a:t>
            </a:r>
            <a:r>
              <a:rPr lang="en-US" dirty="0">
                <a:cs typeface="Times New Roman"/>
              </a:rPr>
              <a:t>issue</a:t>
            </a:r>
            <a:r>
              <a:rPr lang="en-US" spc="480" dirty="0">
                <a:cs typeface="Times New Roman"/>
              </a:rPr>
              <a:t> </a:t>
            </a:r>
            <a:r>
              <a:rPr lang="en-US" dirty="0">
                <a:cs typeface="Times New Roman"/>
              </a:rPr>
              <a:t>to</a:t>
            </a:r>
            <a:r>
              <a:rPr lang="en-US" spc="480" dirty="0">
                <a:cs typeface="Times New Roman"/>
              </a:rPr>
              <a:t> </a:t>
            </a:r>
            <a:r>
              <a:rPr lang="en-US" dirty="0">
                <a:cs typeface="Times New Roman"/>
              </a:rPr>
              <a:t>the</a:t>
            </a:r>
            <a:r>
              <a:rPr lang="en-US" spc="480" dirty="0">
                <a:cs typeface="Times New Roman"/>
              </a:rPr>
              <a:t> </a:t>
            </a:r>
            <a:r>
              <a:rPr lang="en-US" dirty="0">
                <a:cs typeface="Times New Roman"/>
              </a:rPr>
              <a:t>recipient</a:t>
            </a:r>
            <a:r>
              <a:rPr lang="en-US" spc="468" dirty="0">
                <a:cs typeface="Times New Roman"/>
              </a:rPr>
              <a:t> </a:t>
            </a:r>
            <a:r>
              <a:rPr lang="en-US" dirty="0">
                <a:cs typeface="Times New Roman"/>
              </a:rPr>
              <a:t>one</a:t>
            </a:r>
            <a:r>
              <a:rPr lang="en-US" spc="480" dirty="0">
                <a:cs typeface="Times New Roman"/>
              </a:rPr>
              <a:t> </a:t>
            </a:r>
            <a:r>
              <a:rPr lang="en-US" dirty="0">
                <a:cs typeface="Times New Roman"/>
              </a:rPr>
              <a:t>or</a:t>
            </a:r>
            <a:r>
              <a:rPr lang="en-US" spc="468" dirty="0">
                <a:cs typeface="Times New Roman"/>
              </a:rPr>
              <a:t> </a:t>
            </a:r>
            <a:r>
              <a:rPr lang="en-US" dirty="0">
                <a:cs typeface="Times New Roman"/>
              </a:rPr>
              <a:t>more</a:t>
            </a:r>
            <a:r>
              <a:rPr lang="en-US" spc="480" dirty="0">
                <a:cs typeface="Times New Roman"/>
              </a:rPr>
              <a:t> </a:t>
            </a:r>
            <a:r>
              <a:rPr lang="en-US" dirty="0">
                <a:cs typeface="Times New Roman"/>
              </a:rPr>
              <a:t>credit</a:t>
            </a:r>
            <a:r>
              <a:rPr lang="en-US" spc="474" dirty="0">
                <a:cs typeface="Times New Roman"/>
              </a:rPr>
              <a:t> </a:t>
            </a:r>
            <a:r>
              <a:rPr lang="en-US" dirty="0">
                <a:cs typeface="Times New Roman"/>
              </a:rPr>
              <a:t>notes</a:t>
            </a:r>
            <a:r>
              <a:rPr lang="en-US" spc="474" dirty="0">
                <a:cs typeface="Times New Roman"/>
              </a:rPr>
              <a:t> </a:t>
            </a:r>
            <a:r>
              <a:rPr lang="en-US" dirty="0">
                <a:cs typeface="Times New Roman"/>
              </a:rPr>
              <a:t>for</a:t>
            </a:r>
            <a:r>
              <a:rPr lang="en-US" spc="474" dirty="0">
                <a:cs typeface="Times New Roman"/>
              </a:rPr>
              <a:t> </a:t>
            </a:r>
            <a:r>
              <a:rPr lang="en-US" dirty="0">
                <a:cs typeface="Times New Roman"/>
              </a:rPr>
              <a:t>supplies</a:t>
            </a:r>
            <a:r>
              <a:rPr lang="en-US" spc="474" dirty="0">
                <a:cs typeface="Times New Roman"/>
              </a:rPr>
              <a:t> </a:t>
            </a:r>
            <a:r>
              <a:rPr lang="en-US" dirty="0">
                <a:cs typeface="Times New Roman"/>
              </a:rPr>
              <a:t>made</a:t>
            </a:r>
            <a:r>
              <a:rPr lang="en-US" spc="480" dirty="0">
                <a:cs typeface="Times New Roman"/>
              </a:rPr>
              <a:t> </a:t>
            </a:r>
            <a:r>
              <a:rPr lang="en-US" dirty="0">
                <a:cs typeface="Times New Roman"/>
              </a:rPr>
              <a:t>in</a:t>
            </a:r>
            <a:r>
              <a:rPr lang="en-US" spc="486" dirty="0">
                <a:cs typeface="Times New Roman"/>
              </a:rPr>
              <a:t> </a:t>
            </a:r>
            <a:r>
              <a:rPr lang="en-US" dirty="0">
                <a:cs typeface="Times New Roman"/>
              </a:rPr>
              <a:t>a</a:t>
            </a:r>
            <a:r>
              <a:rPr lang="en-US" spc="480" dirty="0">
                <a:cs typeface="Times New Roman"/>
              </a:rPr>
              <a:t> </a:t>
            </a:r>
            <a:r>
              <a:rPr lang="en-US" dirty="0">
                <a:cs typeface="Times New Roman"/>
              </a:rPr>
              <a:t>financial</a:t>
            </a:r>
            <a:r>
              <a:rPr lang="en-US" spc="468" dirty="0">
                <a:cs typeface="Times New Roman"/>
              </a:rPr>
              <a:t> </a:t>
            </a:r>
            <a:r>
              <a:rPr lang="en-US" spc="-24" dirty="0">
                <a:cs typeface="Times New Roman"/>
              </a:rPr>
              <a:t>year </a:t>
            </a:r>
            <a:r>
              <a:rPr lang="en-US" dirty="0">
                <a:cs typeface="Times New Roman"/>
              </a:rPr>
              <a:t>containing</a:t>
            </a:r>
            <a:r>
              <a:rPr lang="en-US" spc="126" dirty="0">
                <a:cs typeface="Times New Roman"/>
              </a:rPr>
              <a:t> </a:t>
            </a:r>
            <a:r>
              <a:rPr lang="en-US" dirty="0">
                <a:cs typeface="Times New Roman"/>
              </a:rPr>
              <a:t>such</a:t>
            </a:r>
            <a:r>
              <a:rPr lang="en-US" spc="126" dirty="0">
                <a:cs typeface="Times New Roman"/>
              </a:rPr>
              <a:t> </a:t>
            </a:r>
            <a:r>
              <a:rPr lang="en-US" dirty="0">
                <a:cs typeface="Times New Roman"/>
              </a:rPr>
              <a:t>particulars</a:t>
            </a:r>
            <a:r>
              <a:rPr lang="en-US" spc="114" dirty="0">
                <a:cs typeface="Times New Roman"/>
              </a:rPr>
              <a:t> </a:t>
            </a:r>
            <a:r>
              <a:rPr lang="en-US" dirty="0">
                <a:cs typeface="Times New Roman"/>
              </a:rPr>
              <a:t>as</a:t>
            </a:r>
            <a:r>
              <a:rPr lang="en-US" spc="120" dirty="0">
                <a:cs typeface="Times New Roman"/>
              </a:rPr>
              <a:t> </a:t>
            </a:r>
            <a:r>
              <a:rPr lang="en-US" dirty="0">
                <a:cs typeface="Times New Roman"/>
              </a:rPr>
              <a:t>may</a:t>
            </a:r>
            <a:r>
              <a:rPr lang="en-US" spc="132" dirty="0">
                <a:cs typeface="Times New Roman"/>
              </a:rPr>
              <a:t> </a:t>
            </a:r>
            <a:r>
              <a:rPr lang="en-US" dirty="0">
                <a:cs typeface="Times New Roman"/>
              </a:rPr>
              <a:t>be</a:t>
            </a:r>
            <a:r>
              <a:rPr lang="en-US" spc="120" dirty="0">
                <a:cs typeface="Times New Roman"/>
              </a:rPr>
              <a:t> </a:t>
            </a:r>
            <a:r>
              <a:rPr lang="en-US" spc="-12" dirty="0">
                <a:cs typeface="Times New Roman"/>
              </a:rPr>
              <a:t>prescribed.</a:t>
            </a:r>
          </a:p>
          <a:p>
            <a:pPr marL="15240" algn="just">
              <a:lnSpc>
                <a:spcPct val="100000"/>
              </a:lnSpc>
            </a:pPr>
            <a:r>
              <a:rPr lang="en-US" b="1" dirty="0"/>
              <a:t>Memo</a:t>
            </a:r>
            <a:r>
              <a:rPr lang="en-US" b="1" spc="174" dirty="0"/>
              <a:t> </a:t>
            </a:r>
            <a:r>
              <a:rPr lang="en-US" b="1" dirty="0"/>
              <a:t>Explaining</a:t>
            </a:r>
            <a:r>
              <a:rPr lang="en-US" b="1" spc="180" dirty="0"/>
              <a:t> </a:t>
            </a:r>
            <a:r>
              <a:rPr lang="en-US" b="1" dirty="0"/>
              <a:t>Finance</a:t>
            </a:r>
            <a:r>
              <a:rPr lang="en-US" b="1" spc="174" dirty="0"/>
              <a:t> </a:t>
            </a:r>
            <a:r>
              <a:rPr lang="en-US" b="1" spc="-24" dirty="0"/>
              <a:t>Bill:</a:t>
            </a:r>
          </a:p>
          <a:p>
            <a:pPr marL="15240" marR="8382">
              <a:lnSpc>
                <a:spcPct val="154700"/>
              </a:lnSpc>
              <a:spcBef>
                <a:spcPts val="30"/>
              </a:spcBef>
            </a:pPr>
            <a:r>
              <a:rPr lang="en-US" dirty="0">
                <a:solidFill>
                  <a:srgbClr val="000000"/>
                </a:solidFill>
                <a:cs typeface="Times New Roman"/>
              </a:rPr>
              <a:t>Section</a:t>
            </a:r>
            <a:r>
              <a:rPr lang="en-US" spc="108" dirty="0">
                <a:solidFill>
                  <a:srgbClr val="000000"/>
                </a:solidFill>
                <a:cs typeface="Times New Roman"/>
              </a:rPr>
              <a:t> </a:t>
            </a:r>
            <a:r>
              <a:rPr lang="en-US" dirty="0">
                <a:solidFill>
                  <a:srgbClr val="000000"/>
                </a:solidFill>
                <a:cs typeface="Times New Roman"/>
              </a:rPr>
              <a:t>34</a:t>
            </a:r>
            <a:r>
              <a:rPr lang="en-US" spc="108" dirty="0">
                <a:solidFill>
                  <a:srgbClr val="000000"/>
                </a:solidFill>
                <a:cs typeface="Times New Roman"/>
              </a:rPr>
              <a:t> </a:t>
            </a:r>
            <a:r>
              <a:rPr lang="en-US" dirty="0">
                <a:solidFill>
                  <a:srgbClr val="000000"/>
                </a:solidFill>
                <a:cs typeface="Times New Roman"/>
              </a:rPr>
              <a:t>of</a:t>
            </a:r>
            <a:r>
              <a:rPr lang="en-US" spc="108" dirty="0">
                <a:solidFill>
                  <a:srgbClr val="000000"/>
                </a:solidFill>
                <a:cs typeface="Times New Roman"/>
              </a:rPr>
              <a:t> </a:t>
            </a:r>
            <a:r>
              <a:rPr lang="en-US" dirty="0">
                <a:solidFill>
                  <a:srgbClr val="000000"/>
                </a:solidFill>
                <a:cs typeface="Times New Roman"/>
              </a:rPr>
              <a:t>the</a:t>
            </a:r>
            <a:r>
              <a:rPr lang="en-US" spc="108" dirty="0">
                <a:solidFill>
                  <a:srgbClr val="000000"/>
                </a:solidFill>
                <a:cs typeface="Times New Roman"/>
              </a:rPr>
              <a:t> </a:t>
            </a:r>
            <a:r>
              <a:rPr lang="en-US" dirty="0">
                <a:solidFill>
                  <a:srgbClr val="000000"/>
                </a:solidFill>
                <a:cs typeface="Times New Roman"/>
              </a:rPr>
              <a:t>Central</a:t>
            </a:r>
            <a:r>
              <a:rPr lang="en-US" spc="96" dirty="0">
                <a:solidFill>
                  <a:srgbClr val="000000"/>
                </a:solidFill>
                <a:cs typeface="Times New Roman"/>
              </a:rPr>
              <a:t> </a:t>
            </a:r>
            <a:r>
              <a:rPr lang="en-US" dirty="0">
                <a:solidFill>
                  <a:srgbClr val="000000"/>
                </a:solidFill>
                <a:cs typeface="Times New Roman"/>
              </a:rPr>
              <a:t>Goods</a:t>
            </a:r>
            <a:r>
              <a:rPr lang="en-US" spc="108" dirty="0">
                <a:solidFill>
                  <a:srgbClr val="000000"/>
                </a:solidFill>
                <a:cs typeface="Times New Roman"/>
              </a:rPr>
              <a:t> </a:t>
            </a:r>
            <a:r>
              <a:rPr lang="en-US" dirty="0">
                <a:solidFill>
                  <a:srgbClr val="000000"/>
                </a:solidFill>
                <a:cs typeface="Times New Roman"/>
              </a:rPr>
              <a:t>and</a:t>
            </a:r>
            <a:r>
              <a:rPr lang="en-US" spc="108" dirty="0">
                <a:solidFill>
                  <a:srgbClr val="000000"/>
                </a:solidFill>
                <a:cs typeface="Times New Roman"/>
              </a:rPr>
              <a:t> </a:t>
            </a:r>
            <a:r>
              <a:rPr lang="en-US" dirty="0">
                <a:solidFill>
                  <a:srgbClr val="000000"/>
                </a:solidFill>
                <a:cs typeface="Times New Roman"/>
              </a:rPr>
              <a:t>Services</a:t>
            </a:r>
            <a:r>
              <a:rPr lang="en-US" spc="108" dirty="0">
                <a:solidFill>
                  <a:srgbClr val="000000"/>
                </a:solidFill>
                <a:cs typeface="Times New Roman"/>
              </a:rPr>
              <a:t> </a:t>
            </a:r>
            <a:r>
              <a:rPr lang="en-US" dirty="0">
                <a:solidFill>
                  <a:srgbClr val="000000"/>
                </a:solidFill>
                <a:cs typeface="Times New Roman"/>
              </a:rPr>
              <a:t>Tax</a:t>
            </a:r>
            <a:r>
              <a:rPr lang="en-US" spc="108" dirty="0">
                <a:solidFill>
                  <a:srgbClr val="000000"/>
                </a:solidFill>
                <a:cs typeface="Times New Roman"/>
              </a:rPr>
              <a:t> </a:t>
            </a:r>
            <a:r>
              <a:rPr lang="en-US" dirty="0">
                <a:solidFill>
                  <a:srgbClr val="000000"/>
                </a:solidFill>
                <a:cs typeface="Times New Roman"/>
              </a:rPr>
              <a:t>Act,</a:t>
            </a:r>
            <a:r>
              <a:rPr lang="en-US" spc="96" dirty="0">
                <a:solidFill>
                  <a:srgbClr val="000000"/>
                </a:solidFill>
                <a:cs typeface="Times New Roman"/>
              </a:rPr>
              <a:t> </a:t>
            </a:r>
            <a:r>
              <a:rPr lang="en-US" dirty="0">
                <a:solidFill>
                  <a:srgbClr val="000000"/>
                </a:solidFill>
                <a:cs typeface="Times New Roman"/>
              </a:rPr>
              <a:t>2017</a:t>
            </a:r>
            <a:r>
              <a:rPr lang="en-US" spc="114" dirty="0">
                <a:solidFill>
                  <a:srgbClr val="000000"/>
                </a:solidFill>
                <a:cs typeface="Times New Roman"/>
              </a:rPr>
              <a:t> </a:t>
            </a:r>
            <a:r>
              <a:rPr lang="en-US" dirty="0">
                <a:solidFill>
                  <a:srgbClr val="000000"/>
                </a:solidFill>
                <a:cs typeface="Times New Roman"/>
              </a:rPr>
              <a:t>is</a:t>
            </a:r>
            <a:r>
              <a:rPr lang="en-US" spc="102" dirty="0">
                <a:solidFill>
                  <a:srgbClr val="000000"/>
                </a:solidFill>
                <a:cs typeface="Times New Roman"/>
              </a:rPr>
              <a:t> </a:t>
            </a:r>
            <a:r>
              <a:rPr lang="en-US" dirty="0">
                <a:solidFill>
                  <a:srgbClr val="000000"/>
                </a:solidFill>
                <a:cs typeface="Times New Roman"/>
              </a:rPr>
              <a:t>being</a:t>
            </a:r>
            <a:r>
              <a:rPr lang="en-US" spc="108" dirty="0">
                <a:solidFill>
                  <a:srgbClr val="000000"/>
                </a:solidFill>
                <a:cs typeface="Times New Roman"/>
              </a:rPr>
              <a:t> </a:t>
            </a:r>
            <a:r>
              <a:rPr lang="en-US" dirty="0">
                <a:solidFill>
                  <a:srgbClr val="000000"/>
                </a:solidFill>
                <a:cs typeface="Times New Roman"/>
              </a:rPr>
              <a:t>amended</a:t>
            </a:r>
            <a:r>
              <a:rPr lang="en-US" spc="114" dirty="0">
                <a:solidFill>
                  <a:srgbClr val="000000"/>
                </a:solidFill>
                <a:cs typeface="Times New Roman"/>
              </a:rPr>
              <a:t> </a:t>
            </a:r>
            <a:r>
              <a:rPr lang="en-US" dirty="0">
                <a:solidFill>
                  <a:srgbClr val="000000"/>
                </a:solidFill>
                <a:cs typeface="Times New Roman"/>
              </a:rPr>
              <a:t>so</a:t>
            </a:r>
            <a:r>
              <a:rPr lang="en-US" spc="108" dirty="0">
                <a:solidFill>
                  <a:srgbClr val="000000"/>
                </a:solidFill>
                <a:cs typeface="Times New Roman"/>
              </a:rPr>
              <a:t> </a:t>
            </a:r>
            <a:r>
              <a:rPr lang="en-US" dirty="0">
                <a:solidFill>
                  <a:srgbClr val="000000"/>
                </a:solidFill>
                <a:cs typeface="Times New Roman"/>
              </a:rPr>
              <a:t>as</a:t>
            </a:r>
            <a:r>
              <a:rPr lang="en-US" spc="108" dirty="0">
                <a:solidFill>
                  <a:srgbClr val="000000"/>
                </a:solidFill>
                <a:cs typeface="Times New Roman"/>
              </a:rPr>
              <a:t> </a:t>
            </a:r>
            <a:r>
              <a:rPr lang="en-US" dirty="0">
                <a:solidFill>
                  <a:srgbClr val="000000"/>
                </a:solidFill>
                <a:cs typeface="Times New Roman"/>
              </a:rPr>
              <a:t>to</a:t>
            </a:r>
            <a:r>
              <a:rPr lang="en-US" spc="108" dirty="0">
                <a:solidFill>
                  <a:srgbClr val="000000"/>
                </a:solidFill>
                <a:cs typeface="Times New Roman"/>
              </a:rPr>
              <a:t> </a:t>
            </a:r>
            <a:r>
              <a:rPr lang="en-US" dirty="0">
                <a:solidFill>
                  <a:srgbClr val="000000"/>
                </a:solidFill>
                <a:cs typeface="Times New Roman"/>
              </a:rPr>
              <a:t>include</a:t>
            </a:r>
            <a:r>
              <a:rPr lang="en-US" spc="114" dirty="0">
                <a:solidFill>
                  <a:srgbClr val="000000"/>
                </a:solidFill>
                <a:cs typeface="Times New Roman"/>
              </a:rPr>
              <a:t> </a:t>
            </a:r>
            <a:r>
              <a:rPr lang="en-US" dirty="0">
                <a:solidFill>
                  <a:srgbClr val="000000"/>
                </a:solidFill>
                <a:cs typeface="Times New Roman"/>
              </a:rPr>
              <a:t>the</a:t>
            </a:r>
            <a:r>
              <a:rPr lang="en-US" spc="108" dirty="0">
                <a:solidFill>
                  <a:srgbClr val="000000"/>
                </a:solidFill>
                <a:cs typeface="Times New Roman"/>
              </a:rPr>
              <a:t> </a:t>
            </a:r>
            <a:r>
              <a:rPr lang="en-US" dirty="0">
                <a:solidFill>
                  <a:srgbClr val="000000"/>
                </a:solidFill>
                <a:cs typeface="Times New Roman"/>
              </a:rPr>
              <a:t>reference</a:t>
            </a:r>
            <a:r>
              <a:rPr lang="en-US" spc="102" dirty="0">
                <a:solidFill>
                  <a:srgbClr val="000000"/>
                </a:solidFill>
                <a:cs typeface="Times New Roman"/>
              </a:rPr>
              <a:t> </a:t>
            </a:r>
            <a:r>
              <a:rPr lang="en-US" dirty="0">
                <a:solidFill>
                  <a:srgbClr val="000000"/>
                </a:solidFill>
                <a:cs typeface="Times New Roman"/>
              </a:rPr>
              <a:t>of</a:t>
            </a:r>
            <a:r>
              <a:rPr lang="en-US" spc="108" dirty="0">
                <a:solidFill>
                  <a:srgbClr val="000000"/>
                </a:solidFill>
                <a:cs typeface="Times New Roman"/>
              </a:rPr>
              <a:t> </a:t>
            </a:r>
            <a:r>
              <a:rPr lang="en-US" dirty="0">
                <a:solidFill>
                  <a:srgbClr val="000000"/>
                </a:solidFill>
                <a:cs typeface="Times New Roman"/>
              </a:rPr>
              <a:t>section</a:t>
            </a:r>
            <a:r>
              <a:rPr lang="en-US" spc="108" dirty="0">
                <a:solidFill>
                  <a:srgbClr val="000000"/>
                </a:solidFill>
                <a:cs typeface="Times New Roman"/>
              </a:rPr>
              <a:t> </a:t>
            </a:r>
            <a:r>
              <a:rPr lang="en-US" dirty="0">
                <a:solidFill>
                  <a:srgbClr val="000000"/>
                </a:solidFill>
                <a:cs typeface="Times New Roman"/>
              </a:rPr>
              <a:t>15</a:t>
            </a:r>
            <a:r>
              <a:rPr lang="en-US" spc="114" dirty="0">
                <a:solidFill>
                  <a:srgbClr val="000000"/>
                </a:solidFill>
                <a:cs typeface="Times New Roman"/>
              </a:rPr>
              <a:t> </a:t>
            </a:r>
            <a:r>
              <a:rPr lang="en-US" spc="-30" dirty="0">
                <a:solidFill>
                  <a:srgbClr val="000000"/>
                </a:solidFill>
                <a:cs typeface="Times New Roman"/>
              </a:rPr>
              <a:t>in </a:t>
            </a:r>
            <a:r>
              <a:rPr lang="en-US" dirty="0">
                <a:solidFill>
                  <a:srgbClr val="000000"/>
                </a:solidFill>
                <a:cs typeface="Times New Roman"/>
              </a:rPr>
              <a:t>the</a:t>
            </a:r>
            <a:r>
              <a:rPr lang="en-US" spc="72" dirty="0">
                <a:solidFill>
                  <a:srgbClr val="000000"/>
                </a:solidFill>
                <a:cs typeface="Times New Roman"/>
              </a:rPr>
              <a:t> </a:t>
            </a:r>
            <a:r>
              <a:rPr lang="en-US" dirty="0">
                <a:solidFill>
                  <a:srgbClr val="000000"/>
                </a:solidFill>
                <a:cs typeface="Times New Roman"/>
              </a:rPr>
              <a:t>said</a:t>
            </a:r>
            <a:r>
              <a:rPr lang="en-US" spc="84" dirty="0">
                <a:solidFill>
                  <a:srgbClr val="000000"/>
                </a:solidFill>
                <a:cs typeface="Times New Roman"/>
              </a:rPr>
              <a:t> </a:t>
            </a:r>
            <a:r>
              <a:rPr lang="en-US" spc="-12" dirty="0">
                <a:solidFill>
                  <a:srgbClr val="000000"/>
                </a:solidFill>
                <a:cs typeface="Times New Roman"/>
              </a:rPr>
              <a:t>section.</a:t>
            </a:r>
          </a:p>
          <a:p>
            <a:endParaRPr lang="en-IN" dirty="0"/>
          </a:p>
        </p:txBody>
      </p:sp>
      <p:sp>
        <p:nvSpPr>
          <p:cNvPr id="4" name="Footer Placeholder 3">
            <a:extLst>
              <a:ext uri="{FF2B5EF4-FFF2-40B4-BE49-F238E27FC236}">
                <a16:creationId xmlns:a16="http://schemas.microsoft.com/office/drawing/2014/main" id="{F410675F-4829-D868-4B27-C3C489D01977}"/>
              </a:ext>
            </a:extLst>
          </p:cNvPr>
          <p:cNvSpPr>
            <a:spLocks noGrp="1"/>
          </p:cNvSpPr>
          <p:nvPr>
            <p:ph type="ftr" sz="quarter" idx="11"/>
          </p:nvPr>
        </p:nvSpPr>
        <p:spPr/>
        <p:txBody>
          <a:bodyPr/>
          <a:lstStyle/>
          <a:p>
            <a:r>
              <a:rPr lang="en-US"/>
              <a:t>© Yash Dhadda</a:t>
            </a:r>
            <a:endParaRPr lang="en-US" dirty="0"/>
          </a:p>
        </p:txBody>
      </p:sp>
      <p:sp>
        <p:nvSpPr>
          <p:cNvPr id="5" name="Slide Number Placeholder 4">
            <a:extLst>
              <a:ext uri="{FF2B5EF4-FFF2-40B4-BE49-F238E27FC236}">
                <a16:creationId xmlns:a16="http://schemas.microsoft.com/office/drawing/2014/main" id="{5BA0FF74-F929-C493-D707-534189C84F53}"/>
              </a:ext>
            </a:extLst>
          </p:cNvPr>
          <p:cNvSpPr>
            <a:spLocks noGrp="1"/>
          </p:cNvSpPr>
          <p:nvPr>
            <p:ph type="sldNum" sz="quarter" idx="12"/>
          </p:nvPr>
        </p:nvSpPr>
        <p:spPr/>
        <p:txBody>
          <a:bodyPr/>
          <a:lstStyle/>
          <a:p>
            <a:fld id="{0FF54DE5-C571-48E8-A5BC-B369434E2F44}" type="slidenum">
              <a:rPr lang="en-IN" smtClean="0"/>
              <a:pPr/>
              <a:t>91</a:t>
            </a:fld>
            <a:endParaRPr lang="en-IN"/>
          </a:p>
        </p:txBody>
      </p:sp>
    </p:spTree>
    <p:extLst>
      <p:ext uri="{BB962C8B-B14F-4D97-AF65-F5344CB8AC3E}">
        <p14:creationId xmlns:p14="http://schemas.microsoft.com/office/powerpoint/2010/main" val="219355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83698A6-1EDF-B57D-1D47-EBEF250432E6}"/>
              </a:ext>
            </a:extLst>
          </p:cNvPr>
          <p:cNvSpPr>
            <a:spLocks noGrp="1"/>
          </p:cNvSpPr>
          <p:nvPr>
            <p:ph type="title"/>
          </p:nvPr>
        </p:nvSpPr>
        <p:spPr>
          <a:xfrm>
            <a:off x="1325880" y="91440"/>
            <a:ext cx="11976818" cy="1316354"/>
          </a:xfrm>
        </p:spPr>
        <p:txBody>
          <a:bodyPr/>
          <a:lstStyle/>
          <a:p>
            <a:r>
              <a:rPr lang="en-US" dirty="0"/>
              <a:t>IMS FLOW</a:t>
            </a:r>
          </a:p>
        </p:txBody>
      </p:sp>
      <p:pic>
        <p:nvPicPr>
          <p:cNvPr id="6" name="Content Placeholder 5" descr="A diagram of a system&#10;&#10;Description automatically generated">
            <a:extLst>
              <a:ext uri="{FF2B5EF4-FFF2-40B4-BE49-F238E27FC236}">
                <a16:creationId xmlns:a16="http://schemas.microsoft.com/office/drawing/2014/main" id="{D214D0FF-757A-5A4D-C9FD-5B2EF4DF8573}"/>
              </a:ext>
            </a:extLst>
          </p:cNvPr>
          <p:cNvPicPr>
            <a:picLocks noGrp="1" noChangeAspect="1"/>
          </p:cNvPicPr>
          <p:nvPr>
            <p:ph idx="1"/>
          </p:nvPr>
        </p:nvPicPr>
        <p:blipFill>
          <a:blip r:embed="rId2"/>
          <a:stretch>
            <a:fillRect/>
          </a:stretch>
        </p:blipFill>
        <p:spPr>
          <a:xfrm>
            <a:off x="1325880" y="1736754"/>
            <a:ext cx="11976818" cy="5890865"/>
          </a:xfrm>
          <a:prstGeom prst="rect">
            <a:avLst/>
          </a:prstGeom>
          <a:noFill/>
        </p:spPr>
      </p:pic>
      <p:sp>
        <p:nvSpPr>
          <p:cNvPr id="4" name="Footer Placeholder 3">
            <a:extLst>
              <a:ext uri="{FF2B5EF4-FFF2-40B4-BE49-F238E27FC236}">
                <a16:creationId xmlns:a16="http://schemas.microsoft.com/office/drawing/2014/main" id="{2B346850-7B5C-025A-BC47-53167FF6050E}"/>
              </a:ext>
            </a:extLst>
          </p:cNvPr>
          <p:cNvSpPr>
            <a:spLocks noGrp="1"/>
          </p:cNvSpPr>
          <p:nvPr>
            <p:ph type="ftr" sz="quarter" idx="11"/>
          </p:nvPr>
        </p:nvSpPr>
        <p:spPr>
          <a:xfrm>
            <a:off x="3521351" y="7627620"/>
            <a:ext cx="7587698" cy="438151"/>
          </a:xfrm>
        </p:spPr>
        <p:txBody>
          <a:bodyPr anchor="ctr">
            <a:normAutofit/>
          </a:bodyPr>
          <a:lstStyle/>
          <a:p>
            <a:pPr>
              <a:spcAft>
                <a:spcPts val="720"/>
              </a:spcAft>
            </a:pPr>
            <a:r>
              <a:rPr lang="en-US"/>
              <a:t>© Yash Dhadda</a:t>
            </a:r>
          </a:p>
        </p:txBody>
      </p:sp>
      <p:sp>
        <p:nvSpPr>
          <p:cNvPr id="5" name="Slide Number Placeholder 4">
            <a:extLst>
              <a:ext uri="{FF2B5EF4-FFF2-40B4-BE49-F238E27FC236}">
                <a16:creationId xmlns:a16="http://schemas.microsoft.com/office/drawing/2014/main" id="{53A53555-3845-3604-2DDE-4B2EFC85399C}"/>
              </a:ext>
            </a:extLst>
          </p:cNvPr>
          <p:cNvSpPr>
            <a:spLocks noGrp="1"/>
          </p:cNvSpPr>
          <p:nvPr>
            <p:ph type="sldNum" sz="quarter" idx="12"/>
          </p:nvPr>
        </p:nvSpPr>
        <p:spPr>
          <a:xfrm>
            <a:off x="11108138" y="7627622"/>
            <a:ext cx="2194560" cy="438150"/>
          </a:xfrm>
        </p:spPr>
        <p:txBody>
          <a:bodyPr anchor="ctr">
            <a:normAutofit/>
          </a:bodyPr>
          <a:lstStyle/>
          <a:p>
            <a:pPr>
              <a:spcAft>
                <a:spcPts val="720"/>
              </a:spcAft>
            </a:pPr>
            <a:fld id="{0FF54DE5-C571-48E8-A5BC-B369434E2F44}" type="slidenum">
              <a:rPr lang="en-IN" smtClean="0"/>
              <a:pPr>
                <a:spcAft>
                  <a:spcPts val="720"/>
                </a:spcAft>
              </a:pPr>
              <a:t>92</a:t>
            </a:fld>
            <a:endParaRPr lang="en-IN"/>
          </a:p>
        </p:txBody>
      </p:sp>
    </p:spTree>
    <p:extLst>
      <p:ext uri="{BB962C8B-B14F-4D97-AF65-F5344CB8AC3E}">
        <p14:creationId xmlns:p14="http://schemas.microsoft.com/office/powerpoint/2010/main" val="64846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C7AA-ED44-6CBC-C618-DC3B1BBC0D16}"/>
              </a:ext>
            </a:extLst>
          </p:cNvPr>
          <p:cNvSpPr>
            <a:spLocks noGrp="1"/>
          </p:cNvSpPr>
          <p:nvPr>
            <p:ph type="title"/>
          </p:nvPr>
        </p:nvSpPr>
        <p:spPr/>
        <p:txBody>
          <a:bodyPr/>
          <a:lstStyle/>
          <a:p>
            <a:r>
              <a:rPr lang="en-IN" dirty="0"/>
              <a:t>TURNOVER RECONCILATION</a:t>
            </a:r>
          </a:p>
        </p:txBody>
      </p:sp>
      <p:sp>
        <p:nvSpPr>
          <p:cNvPr id="3" name="Text Placeholder 2">
            <a:extLst>
              <a:ext uri="{FF2B5EF4-FFF2-40B4-BE49-F238E27FC236}">
                <a16:creationId xmlns:a16="http://schemas.microsoft.com/office/drawing/2014/main" id="{F800FDDE-DF0C-B2FF-ED6F-6B87B277AA19}"/>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E4BBA4C6-3B55-68B3-671F-662C9C86406E}"/>
              </a:ext>
            </a:extLst>
          </p:cNvPr>
          <p:cNvSpPr>
            <a:spLocks noGrp="1"/>
          </p:cNvSpPr>
          <p:nvPr>
            <p:ph type="ftr" sz="quarter" idx="11"/>
          </p:nvPr>
        </p:nvSpPr>
        <p:spPr/>
        <p:txBody>
          <a:bodyPr/>
          <a:lstStyle/>
          <a:p>
            <a:r>
              <a:rPr lang="en-US"/>
              <a:t>© Yash Dhadda</a:t>
            </a:r>
          </a:p>
        </p:txBody>
      </p:sp>
      <p:sp>
        <p:nvSpPr>
          <p:cNvPr id="5" name="Slide Number Placeholder 4">
            <a:extLst>
              <a:ext uri="{FF2B5EF4-FFF2-40B4-BE49-F238E27FC236}">
                <a16:creationId xmlns:a16="http://schemas.microsoft.com/office/drawing/2014/main" id="{1D2B29AE-3620-C3D7-4092-17D8BD60C9F1}"/>
              </a:ext>
            </a:extLst>
          </p:cNvPr>
          <p:cNvSpPr>
            <a:spLocks noGrp="1"/>
          </p:cNvSpPr>
          <p:nvPr>
            <p:ph type="sldNum" sz="quarter" idx="12"/>
          </p:nvPr>
        </p:nvSpPr>
        <p:spPr/>
        <p:txBody>
          <a:bodyPr/>
          <a:lstStyle/>
          <a:p>
            <a:fld id="{0FF54DE5-C571-48E8-A5BC-B369434E2F44}" type="slidenum">
              <a:rPr lang="en-IN" smtClean="0"/>
              <a:t>93</a:t>
            </a:fld>
            <a:endParaRPr lang="en-IN"/>
          </a:p>
        </p:txBody>
      </p:sp>
    </p:spTree>
    <p:extLst>
      <p:ext uri="{BB962C8B-B14F-4D97-AF65-F5344CB8AC3E}">
        <p14:creationId xmlns:p14="http://schemas.microsoft.com/office/powerpoint/2010/main" val="412109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9C05B58-D4A0-A50E-A174-E33B67450E85}"/>
              </a:ext>
            </a:extLst>
          </p:cNvPr>
          <p:cNvGraphicFramePr>
            <a:graphicFrameLocks noGrp="1"/>
          </p:cNvGraphicFramePr>
          <p:nvPr/>
        </p:nvGraphicFramePr>
        <p:xfrm>
          <a:off x="305044" y="943309"/>
          <a:ext cx="9141175" cy="4489969"/>
        </p:xfrm>
        <a:graphic>
          <a:graphicData uri="http://schemas.openxmlformats.org/drawingml/2006/table">
            <a:tbl>
              <a:tblPr/>
              <a:tblGrid>
                <a:gridCol w="320830">
                  <a:extLst>
                    <a:ext uri="{9D8B030D-6E8A-4147-A177-3AD203B41FA5}">
                      <a16:colId xmlns:a16="http://schemas.microsoft.com/office/drawing/2014/main" val="20000"/>
                    </a:ext>
                  </a:extLst>
                </a:gridCol>
                <a:gridCol w="6744970">
                  <a:extLst>
                    <a:ext uri="{9D8B030D-6E8A-4147-A177-3AD203B41FA5}">
                      <a16:colId xmlns:a16="http://schemas.microsoft.com/office/drawing/2014/main" val="20001"/>
                    </a:ext>
                  </a:extLst>
                </a:gridCol>
                <a:gridCol w="2075375">
                  <a:extLst>
                    <a:ext uri="{9D8B030D-6E8A-4147-A177-3AD203B41FA5}">
                      <a16:colId xmlns:a16="http://schemas.microsoft.com/office/drawing/2014/main" val="20002"/>
                    </a:ext>
                  </a:extLst>
                </a:gridCol>
              </a:tblGrid>
              <a:tr h="2833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1" i="0" u="none" strike="noStrike">
                          <a:solidFill>
                            <a:srgbClr val="000000"/>
                          </a:solidFill>
                          <a:effectLst/>
                          <a:latin typeface="Times New Roman" panose="02020603050405020304" pitchFamily="18" charset="0"/>
                        </a:rPr>
                        <a:t>5</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IN" sz="1800" b="1" i="0" u="none" strike="noStrike" dirty="0">
                          <a:solidFill>
                            <a:srgbClr val="000000"/>
                          </a:solidFill>
                          <a:effectLst/>
                          <a:latin typeface="Times New Roman" panose="02020603050405020304" pitchFamily="18" charset="0"/>
                        </a:rPr>
                        <a:t>Reconciliation of </a:t>
                      </a:r>
                      <a:r>
                        <a:rPr lang="en-IN" sz="1800" b="1" i="0" u="none" strike="noStrike" dirty="0">
                          <a:solidFill>
                            <a:srgbClr val="FF0000"/>
                          </a:solidFill>
                          <a:effectLst/>
                          <a:latin typeface="Times New Roman" panose="02020603050405020304" pitchFamily="18" charset="0"/>
                        </a:rPr>
                        <a:t>Gross Turnover</a:t>
                      </a:r>
                    </a:p>
                  </a:txBody>
                  <a:tcPr marL="9011" marR="9011" marT="9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hMerge="1">
                  <a:txBody>
                    <a:bodyPr/>
                    <a:lstStyle/>
                    <a:p>
                      <a:endParaRPr lang="en-IN"/>
                    </a:p>
                  </a:txBody>
                  <a:tcPr/>
                </a:tc>
                <a:extLst>
                  <a:ext uri="{0D108BD9-81ED-4DB2-BD59-A6C34878D82A}">
                    <a16:rowId xmlns:a16="http://schemas.microsoft.com/office/drawing/2014/main" val="10000"/>
                  </a:ext>
                </a:extLst>
              </a:tr>
              <a:tr h="4002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1" i="0" u="none" strike="noStrike">
                          <a:solidFill>
                            <a:srgbClr val="000000"/>
                          </a:solidFill>
                          <a:effectLst/>
                          <a:latin typeface="Times New Roman" panose="02020603050405020304" pitchFamily="18" charset="0"/>
                        </a:rPr>
                        <a:t>S.No</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800" b="1" i="0" u="none" strike="noStrike" dirty="0">
                          <a:solidFill>
                            <a:srgbClr val="000000"/>
                          </a:solidFill>
                          <a:effectLst/>
                          <a:latin typeface="Times New Roman" panose="02020603050405020304" pitchFamily="18" charset="0"/>
                        </a:rPr>
                        <a:t>Description</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600" b="1" i="0" u="none" strike="noStrike" dirty="0">
                          <a:solidFill>
                            <a:srgbClr val="000000"/>
                          </a:solidFill>
                          <a:effectLst/>
                          <a:latin typeface="Times New Roman" panose="02020603050405020304" pitchFamily="18" charset="0"/>
                        </a:rPr>
                        <a:t>Amount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10001"/>
                  </a:ext>
                </a:extLst>
              </a:tr>
              <a:tr h="3747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dirty="0">
                          <a:solidFill>
                            <a:srgbClr val="000000"/>
                          </a:solidFill>
                          <a:effectLst/>
                          <a:latin typeface="Times New Roman" panose="02020603050405020304" pitchFamily="18" charset="0"/>
                        </a:rPr>
                        <a:t>A</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dirty="0">
                          <a:solidFill>
                            <a:srgbClr val="000000"/>
                          </a:solidFill>
                          <a:effectLst/>
                          <a:latin typeface="Times New Roman" panose="02020603050405020304" pitchFamily="18" charset="0"/>
                        </a:rPr>
                        <a:t>Turnover (including exports) as per Audited Financial Statement  for the State / UT (For multi-GSTIN units under same PAN, the turnover shall as be derived from the Audited Annual Financial Statements )</a:t>
                      </a:r>
                      <a:r>
                        <a:rPr lang="en-US" sz="1200" b="0" i="0" u="none" strike="noStrike" dirty="0">
                          <a:solidFill>
                            <a:srgbClr val="FF0000"/>
                          </a:solidFill>
                          <a:effectLst/>
                          <a:latin typeface="Times New Roman" panose="02020603050405020304" pitchFamily="18" charset="0"/>
                        </a:rPr>
                        <a:t>*</a:t>
                      </a:r>
                      <a:endParaRPr lang="en-US" sz="1200" b="0" i="0" u="none" strike="noStrike" dirty="0">
                        <a:solidFill>
                          <a:srgbClr val="000000"/>
                        </a:solidFill>
                        <a:effectLst/>
                        <a:latin typeface="Times New Roman" panose="02020603050405020304" pitchFamily="18" charset="0"/>
                      </a:endParaRP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dirty="0">
                          <a:solidFill>
                            <a:srgbClr val="000000"/>
                          </a:solidFill>
                          <a:effectLst/>
                          <a:latin typeface="Times New Roman" panose="02020603050405020304" pitchFamily="18" charset="0"/>
                        </a:rPr>
                        <a:t>10,85,39,28,057.00</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dirty="0">
                          <a:solidFill>
                            <a:srgbClr val="000000"/>
                          </a:solidFill>
                          <a:effectLst/>
                          <a:latin typeface="Times New Roman" panose="02020603050405020304" pitchFamily="18" charset="0"/>
                        </a:rPr>
                        <a:t>B</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a:solidFill>
                            <a:srgbClr val="000000"/>
                          </a:solidFill>
                          <a:effectLst/>
                          <a:latin typeface="Times New Roman" panose="02020603050405020304" pitchFamily="18" charset="0"/>
                        </a:rPr>
                        <a:t>Unbilled revenue at the beginning of the Financial Year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Times New Roman" panose="02020603050405020304" pitchFamily="18" charset="0"/>
                        </a:rPr>
                        <a:t>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a:solidFill>
                            <a:srgbClr val="000000"/>
                          </a:solidFill>
                          <a:effectLst/>
                          <a:latin typeface="Times New Roman" panose="02020603050405020304" pitchFamily="18" charset="0"/>
                        </a:rPr>
                        <a:t>C</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dirty="0">
                          <a:solidFill>
                            <a:srgbClr val="000000"/>
                          </a:solidFill>
                          <a:effectLst/>
                          <a:latin typeface="Times New Roman" panose="02020603050405020304" pitchFamily="18" charset="0"/>
                        </a:rPr>
                        <a:t>Unadjusted advances at the end of the Financial Year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Times New Roman" panose="02020603050405020304" pitchFamily="18" charset="0"/>
                        </a:rPr>
                        <a:t>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dirty="0">
                          <a:solidFill>
                            <a:srgbClr val="000000"/>
                          </a:solidFill>
                          <a:effectLst/>
                          <a:latin typeface="Times New Roman" panose="02020603050405020304" pitchFamily="18" charset="0"/>
                        </a:rPr>
                        <a:t>D</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a:solidFill>
                            <a:srgbClr val="000000"/>
                          </a:solidFill>
                          <a:effectLst/>
                          <a:latin typeface="Times New Roman" panose="02020603050405020304" pitchFamily="18" charset="0"/>
                        </a:rPr>
                        <a:t>Deemed Supply under Schedule I</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Times New Roman" panose="02020603050405020304" pitchFamily="18" charset="0"/>
                        </a:rPr>
                        <a:t>13,74,77,746.00</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a:solidFill>
                            <a:srgbClr val="000000"/>
                          </a:solidFill>
                          <a:effectLst/>
                          <a:latin typeface="Times New Roman" panose="02020603050405020304" pitchFamily="18" charset="0"/>
                        </a:rPr>
                        <a:t>E</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200" b="0" i="0" u="none" strike="noStrike" dirty="0">
                          <a:solidFill>
                            <a:srgbClr val="000000"/>
                          </a:solidFill>
                          <a:effectLst/>
                          <a:latin typeface="Times New Roman" panose="02020603050405020304" pitchFamily="18" charset="0"/>
                        </a:rPr>
                        <a:t>Credit Notes issued after the end of the financial year but reflected in the annual return</a:t>
                      </a:r>
                    </a:p>
                  </a:txBody>
                  <a:tcPr marL="9011" marR="9011" marT="9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Times New Roman" panose="02020603050405020304" pitchFamily="18" charset="0"/>
                        </a:rPr>
                        <a:t>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13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dirty="0">
                          <a:solidFill>
                            <a:srgbClr val="000000"/>
                          </a:solidFill>
                          <a:effectLst/>
                          <a:latin typeface="Times New Roman" panose="02020603050405020304" pitchFamily="18" charset="0"/>
                        </a:rPr>
                        <a:t>F</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dirty="0">
                          <a:solidFill>
                            <a:srgbClr val="000000"/>
                          </a:solidFill>
                          <a:effectLst/>
                          <a:latin typeface="Times New Roman" panose="02020603050405020304" pitchFamily="18" charset="0"/>
                        </a:rPr>
                        <a:t>Trade Discounts  accounted for in the audited Annual Financial Statement but are not permissible under GST</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dirty="0">
                          <a:solidFill>
                            <a:srgbClr val="000000"/>
                          </a:solidFill>
                          <a:effectLst/>
                          <a:latin typeface="Times New Roman" panose="02020603050405020304" pitchFamily="18" charset="0"/>
                        </a:rPr>
                        <a:t>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a:solidFill>
                            <a:srgbClr val="000000"/>
                          </a:solidFill>
                          <a:effectLst/>
                          <a:latin typeface="Times New Roman" panose="02020603050405020304" pitchFamily="18" charset="0"/>
                        </a:rPr>
                        <a:t>G</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dirty="0">
                          <a:solidFill>
                            <a:srgbClr val="000000"/>
                          </a:solidFill>
                          <a:effectLst/>
                          <a:latin typeface="Times New Roman" panose="02020603050405020304" pitchFamily="18" charset="0"/>
                        </a:rPr>
                        <a:t>Turnover from April 2017 to June 2017</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Times New Roman" panose="02020603050405020304" pitchFamily="18" charset="0"/>
                        </a:rPr>
                        <a:t>0.00</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8"/>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a:solidFill>
                            <a:srgbClr val="000000"/>
                          </a:solidFill>
                          <a:effectLst/>
                          <a:latin typeface="Times New Roman" panose="02020603050405020304" pitchFamily="18" charset="0"/>
                        </a:rPr>
                        <a:t>H</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dirty="0">
                          <a:solidFill>
                            <a:srgbClr val="000000"/>
                          </a:solidFill>
                          <a:effectLst/>
                          <a:latin typeface="Times New Roman" panose="02020603050405020304" pitchFamily="18" charset="0"/>
                        </a:rPr>
                        <a:t>Unbilled revenue as at the end of the Financial Year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dirty="0">
                          <a:solidFill>
                            <a:srgbClr val="000000"/>
                          </a:solidFill>
                          <a:effectLst/>
                          <a:latin typeface="Times New Roman" panose="02020603050405020304" pitchFamily="18" charset="0"/>
                        </a:rPr>
                        <a:t>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a:solidFill>
                            <a:srgbClr val="000000"/>
                          </a:solidFill>
                          <a:effectLst/>
                          <a:latin typeface="Times New Roman" panose="02020603050405020304" pitchFamily="18" charset="0"/>
                        </a:rPr>
                        <a:t>I</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dirty="0">
                          <a:solidFill>
                            <a:srgbClr val="000000"/>
                          </a:solidFill>
                          <a:effectLst/>
                          <a:latin typeface="Times New Roman" panose="02020603050405020304" pitchFamily="18" charset="0"/>
                        </a:rPr>
                        <a:t>Unadjusted Advances as at the beginning of the Financial Year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Times New Roman" panose="02020603050405020304" pitchFamily="18" charset="0"/>
                        </a:rPr>
                        <a:t>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a:solidFill>
                            <a:srgbClr val="000000"/>
                          </a:solidFill>
                          <a:effectLst/>
                          <a:latin typeface="Times New Roman" panose="02020603050405020304" pitchFamily="18" charset="0"/>
                        </a:rPr>
                        <a:t>J</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200" b="0" i="0" u="none" strike="noStrike" dirty="0">
                          <a:solidFill>
                            <a:srgbClr val="000000"/>
                          </a:solidFill>
                          <a:effectLst/>
                          <a:latin typeface="Times New Roman" panose="02020603050405020304" pitchFamily="18" charset="0"/>
                        </a:rPr>
                        <a:t>Credit notes accounted for in the audited Annual Financial Statement but are not permissible under GST</a:t>
                      </a:r>
                    </a:p>
                  </a:txBody>
                  <a:tcPr marL="9011" marR="9011" marT="9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Times New Roman" panose="02020603050405020304" pitchFamily="18" charset="0"/>
                        </a:rPr>
                        <a:t>0.00</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a:solidFill>
                            <a:srgbClr val="000000"/>
                          </a:solidFill>
                          <a:effectLst/>
                          <a:latin typeface="Times New Roman" panose="02020603050405020304" pitchFamily="18" charset="0"/>
                        </a:rPr>
                        <a:t>K</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200" b="0" i="0" u="none" strike="noStrike" dirty="0">
                          <a:solidFill>
                            <a:srgbClr val="000000"/>
                          </a:solidFill>
                          <a:effectLst/>
                          <a:latin typeface="Times New Roman" panose="02020603050405020304" pitchFamily="18" charset="0"/>
                        </a:rPr>
                        <a:t>Adjustments on account of supply of goods by SEZ units to DTA Units</a:t>
                      </a:r>
                    </a:p>
                  </a:txBody>
                  <a:tcPr marL="9011" marR="9011" marT="9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Times New Roman" panose="02020603050405020304" pitchFamily="18" charset="0"/>
                        </a:rPr>
                        <a:t>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a:solidFill>
                            <a:srgbClr val="000000"/>
                          </a:solidFill>
                          <a:effectLst/>
                          <a:latin typeface="Times New Roman" panose="02020603050405020304" pitchFamily="18" charset="0"/>
                        </a:rPr>
                        <a:t>L</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200" b="0" i="0" u="none" strike="noStrike" dirty="0">
                          <a:solidFill>
                            <a:srgbClr val="000000"/>
                          </a:solidFill>
                          <a:effectLst/>
                          <a:latin typeface="Times New Roman" panose="02020603050405020304" pitchFamily="18" charset="0"/>
                        </a:rPr>
                        <a:t>Turnover for the period under composition scheme</a:t>
                      </a:r>
                    </a:p>
                  </a:txBody>
                  <a:tcPr marL="9011" marR="9011" marT="9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Times New Roman" panose="02020603050405020304" pitchFamily="18" charset="0"/>
                        </a:rPr>
                        <a:t>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a:solidFill>
                            <a:srgbClr val="000000"/>
                          </a:solidFill>
                          <a:effectLst/>
                          <a:latin typeface="Times New Roman" panose="02020603050405020304" pitchFamily="18" charset="0"/>
                        </a:rPr>
                        <a:t>M</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200" b="0" i="0" u="none" strike="noStrike" dirty="0">
                          <a:solidFill>
                            <a:srgbClr val="000000"/>
                          </a:solidFill>
                          <a:effectLst/>
                          <a:latin typeface="Times New Roman" panose="02020603050405020304" pitchFamily="18" charset="0"/>
                        </a:rPr>
                        <a:t>Adjustments in turnover under section 15 and rules thereunder</a:t>
                      </a:r>
                    </a:p>
                  </a:txBody>
                  <a:tcPr marL="9011" marR="9011" marT="9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Times New Roman" panose="02020603050405020304" pitchFamily="18" charset="0"/>
                        </a:rPr>
                        <a:t>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a:solidFill>
                            <a:srgbClr val="000000"/>
                          </a:solidFill>
                          <a:effectLst/>
                          <a:latin typeface="Times New Roman" panose="02020603050405020304" pitchFamily="18" charset="0"/>
                        </a:rPr>
                        <a:t>N</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dirty="0">
                          <a:solidFill>
                            <a:srgbClr val="000000"/>
                          </a:solidFill>
                          <a:effectLst/>
                          <a:latin typeface="Times New Roman" panose="02020603050405020304" pitchFamily="18" charset="0"/>
                        </a:rPr>
                        <a:t>Adjustments in Turnover due to foreign exchange fluctuation</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Times New Roman" panose="02020603050405020304" pitchFamily="18" charset="0"/>
                        </a:rPr>
                        <a:t>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a:solidFill>
                            <a:srgbClr val="000000"/>
                          </a:solidFill>
                          <a:effectLst/>
                          <a:latin typeface="Times New Roman" panose="02020603050405020304" pitchFamily="18" charset="0"/>
                        </a:rPr>
                        <a:t>O</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dirty="0">
                          <a:solidFill>
                            <a:srgbClr val="000000"/>
                          </a:solidFill>
                          <a:effectLst/>
                          <a:latin typeface="Times New Roman" panose="02020603050405020304" pitchFamily="18" charset="0"/>
                        </a:rPr>
                        <a:t>Adjustment in Turnover due to reasons not listed above </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Times New Roman" panose="02020603050405020304" pitchFamily="18" charset="0"/>
                        </a:rPr>
                        <a:t>16,43,871.00</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dirty="0">
                          <a:solidFill>
                            <a:srgbClr val="000000"/>
                          </a:solidFill>
                          <a:effectLst/>
                          <a:latin typeface="Times New Roman" panose="02020603050405020304" pitchFamily="18" charset="0"/>
                        </a:rPr>
                        <a:t>P</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200" b="0" i="0" u="none" strike="noStrike" dirty="0">
                          <a:solidFill>
                            <a:srgbClr val="000000"/>
                          </a:solidFill>
                          <a:effectLst/>
                          <a:latin typeface="Times New Roman" panose="02020603050405020304" pitchFamily="18" charset="0"/>
                        </a:rPr>
                        <a:t>Annual Turnover after adjustments as above(A+B+C+D-E+F-G-H-I+J-K-L+M+N+O) </a:t>
                      </a:r>
                      <a:r>
                        <a:rPr lang="en-IN" sz="1200" b="0" i="0" u="none" strike="noStrike" dirty="0">
                          <a:solidFill>
                            <a:srgbClr val="FF0000"/>
                          </a:solidFill>
                          <a:effectLst/>
                          <a:latin typeface="Times New Roman" panose="02020603050405020304" pitchFamily="18" charset="0"/>
                        </a:rPr>
                        <a:t>*</a:t>
                      </a:r>
                      <a:endParaRPr lang="en-IN" sz="1200" b="0" i="0" u="none" strike="noStrike" dirty="0">
                        <a:solidFill>
                          <a:srgbClr val="000000"/>
                        </a:solidFill>
                        <a:effectLst/>
                        <a:latin typeface="Times New Roman" panose="02020603050405020304" pitchFamily="18" charset="0"/>
                      </a:endParaRP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1" i="0" u="none" strike="noStrike">
                          <a:solidFill>
                            <a:srgbClr val="000000"/>
                          </a:solidFill>
                          <a:effectLst/>
                          <a:latin typeface="Times New Roman" panose="02020603050405020304" pitchFamily="18" charset="0"/>
                        </a:rPr>
                        <a:t>10,99,30,49,674.00</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10017"/>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dirty="0">
                          <a:solidFill>
                            <a:srgbClr val="000000"/>
                          </a:solidFill>
                          <a:effectLst/>
                          <a:latin typeface="Times New Roman" panose="02020603050405020304" pitchFamily="18" charset="0"/>
                        </a:rPr>
                        <a:t>Q</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dirty="0">
                          <a:solidFill>
                            <a:srgbClr val="000000"/>
                          </a:solidFill>
                          <a:effectLst/>
                          <a:latin typeface="Times New Roman" panose="02020603050405020304" pitchFamily="18" charset="0"/>
                        </a:rPr>
                        <a:t>Turnover as declared in Annual return (GSTR9)</a:t>
                      </a:r>
                      <a:r>
                        <a:rPr lang="en-US" sz="1200" b="0" i="0" u="none" strike="noStrike" dirty="0">
                          <a:solidFill>
                            <a:srgbClr val="FF0000"/>
                          </a:solidFill>
                          <a:effectLst/>
                          <a:latin typeface="Times New Roman" panose="02020603050405020304" pitchFamily="18" charset="0"/>
                        </a:rPr>
                        <a:t>*</a:t>
                      </a:r>
                      <a:endParaRPr lang="en-US" sz="1200" b="0" i="0" u="none" strike="noStrike" dirty="0">
                        <a:solidFill>
                          <a:srgbClr val="000000"/>
                        </a:solidFill>
                        <a:effectLst/>
                        <a:latin typeface="Times New Roman" panose="02020603050405020304" pitchFamily="18" charset="0"/>
                      </a:endParaRP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Times New Roman" panose="02020603050405020304" pitchFamily="18" charset="0"/>
                        </a:rPr>
                        <a:t>10,99,30,49,674.00</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91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0" i="0" u="none" strike="noStrike" dirty="0">
                          <a:solidFill>
                            <a:srgbClr val="000000"/>
                          </a:solidFill>
                          <a:effectLst/>
                          <a:latin typeface="Times New Roman" panose="02020603050405020304" pitchFamily="18" charset="0"/>
                        </a:rPr>
                        <a:t>R</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200" b="1" i="0" u="none" strike="noStrike" dirty="0">
                          <a:solidFill>
                            <a:srgbClr val="000000"/>
                          </a:solidFill>
                          <a:effectLst/>
                          <a:latin typeface="Times New Roman" panose="02020603050405020304" pitchFamily="18" charset="0"/>
                        </a:rPr>
                        <a:t>Un-Reconciled turnover  (Q- P) </a:t>
                      </a:r>
                      <a:r>
                        <a:rPr lang="en-IN" sz="1200" b="1" i="0" u="none" strike="noStrike" dirty="0">
                          <a:solidFill>
                            <a:srgbClr val="FF0000"/>
                          </a:solidFill>
                          <a:effectLst/>
                          <a:latin typeface="Times New Roman" panose="02020603050405020304" pitchFamily="18" charset="0"/>
                        </a:rPr>
                        <a:t>*</a:t>
                      </a:r>
                      <a:endParaRPr lang="en-IN" sz="1200" b="1" i="0" u="none" strike="noStrike" dirty="0">
                        <a:solidFill>
                          <a:srgbClr val="000000"/>
                        </a:solidFill>
                        <a:effectLst/>
                        <a:latin typeface="Times New Roman" panose="02020603050405020304" pitchFamily="18" charset="0"/>
                      </a:endParaRP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1" i="0" u="none" strike="noStrike" dirty="0">
                          <a:solidFill>
                            <a:srgbClr val="000000"/>
                          </a:solidFill>
                          <a:effectLst/>
                          <a:latin typeface="Times New Roman" panose="02020603050405020304" pitchFamily="18" charset="0"/>
                        </a:rPr>
                        <a:t>0.00</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10019"/>
                  </a:ext>
                </a:extLst>
              </a:tr>
            </a:tbl>
          </a:graphicData>
        </a:graphic>
      </p:graphicFrame>
      <p:sp>
        <p:nvSpPr>
          <p:cNvPr id="9" name="Oval 8">
            <a:extLst>
              <a:ext uri="{FF2B5EF4-FFF2-40B4-BE49-F238E27FC236}">
                <a16:creationId xmlns:a16="http://schemas.microsoft.com/office/drawing/2014/main" id="{0B6A1BC1-FB6B-49E7-BFE7-0770EF0CD7DB}"/>
              </a:ext>
            </a:extLst>
          </p:cNvPr>
          <p:cNvSpPr/>
          <p:nvPr/>
        </p:nvSpPr>
        <p:spPr>
          <a:xfrm>
            <a:off x="7495771" y="4979959"/>
            <a:ext cx="2264203" cy="327265"/>
          </a:xfrm>
          <a:prstGeom prst="ellipse">
            <a:avLst/>
          </a:prstGeom>
          <a:noFill/>
          <a:ln w="25400" cap="flat" cmpd="sng" algn="ctr">
            <a:solidFill>
              <a:srgbClr val="00B050"/>
            </a:solidFill>
            <a:prstDash val="solid"/>
          </a:ln>
          <a:effectLst/>
        </p:spPr>
        <p:txBody>
          <a:bodyPr anchor="ctr"/>
          <a:lstStyle/>
          <a:p>
            <a:pPr algn="ctr" defTabSz="914364" eaLnBrk="0" fontAlgn="base" hangingPunct="0">
              <a:spcBef>
                <a:spcPct val="0"/>
              </a:spcBef>
              <a:spcAft>
                <a:spcPct val="0"/>
              </a:spcAft>
              <a:defRPr/>
            </a:pPr>
            <a:endParaRPr lang="en-IN" kern="0">
              <a:solidFill>
                <a:prstClr val="white"/>
              </a:solidFill>
              <a:latin typeface="Calibri"/>
            </a:endParaRPr>
          </a:p>
        </p:txBody>
      </p:sp>
      <p:sp>
        <p:nvSpPr>
          <p:cNvPr id="10" name="Arrow: Down 9">
            <a:extLst>
              <a:ext uri="{FF2B5EF4-FFF2-40B4-BE49-F238E27FC236}">
                <a16:creationId xmlns:a16="http://schemas.microsoft.com/office/drawing/2014/main" id="{FEBFBFF9-FDB6-3795-1D8B-7BBE2AE0D361}"/>
              </a:ext>
            </a:extLst>
          </p:cNvPr>
          <p:cNvSpPr/>
          <p:nvPr/>
        </p:nvSpPr>
        <p:spPr>
          <a:xfrm rot="5400000">
            <a:off x="10732760" y="2081459"/>
            <a:ext cx="647117" cy="1280806"/>
          </a:xfrm>
          <a:prstGeom prst="downArrow">
            <a:avLst/>
          </a:prstGeom>
          <a:solidFill>
            <a:srgbClr val="00B050"/>
          </a:solidFill>
          <a:ln w="25400" cap="flat" cmpd="sng" algn="ctr">
            <a:solidFill>
              <a:srgbClr val="4F81BD">
                <a:shade val="50000"/>
              </a:srgbClr>
            </a:solidFill>
            <a:prstDash val="solid"/>
          </a:ln>
          <a:effectLst/>
        </p:spPr>
        <p:txBody>
          <a:bodyPr anchor="ctr"/>
          <a:lstStyle/>
          <a:p>
            <a:pPr algn="ctr" defTabSz="914364" eaLnBrk="0" fontAlgn="base" hangingPunct="0">
              <a:spcBef>
                <a:spcPct val="0"/>
              </a:spcBef>
              <a:spcAft>
                <a:spcPct val="0"/>
              </a:spcAft>
              <a:defRPr/>
            </a:pPr>
            <a:endParaRPr lang="en-IN" kern="0">
              <a:solidFill>
                <a:prstClr val="white"/>
              </a:solidFill>
              <a:latin typeface="Calibri"/>
            </a:endParaRPr>
          </a:p>
        </p:txBody>
      </p:sp>
      <p:sp>
        <p:nvSpPr>
          <p:cNvPr id="11" name="Oval 10">
            <a:extLst>
              <a:ext uri="{FF2B5EF4-FFF2-40B4-BE49-F238E27FC236}">
                <a16:creationId xmlns:a16="http://schemas.microsoft.com/office/drawing/2014/main" id="{D4F4C528-4EB8-3EC7-6A2D-F35B91192EDC}"/>
              </a:ext>
            </a:extLst>
          </p:cNvPr>
          <p:cNvSpPr/>
          <p:nvPr/>
        </p:nvSpPr>
        <p:spPr>
          <a:xfrm>
            <a:off x="11858598" y="2284792"/>
            <a:ext cx="2327275" cy="992244"/>
          </a:xfrm>
          <a:prstGeom prst="ellipse">
            <a:avLst/>
          </a:prstGeom>
          <a:solidFill>
            <a:schemeClr val="accent1">
              <a:lumMod val="75000"/>
            </a:schemeClr>
          </a:solidFill>
          <a:ln w="25400" cap="flat" cmpd="sng" algn="ctr">
            <a:solidFill>
              <a:srgbClr val="4F81BD">
                <a:shade val="50000"/>
              </a:srgbClr>
            </a:solidFill>
            <a:prstDash val="solid"/>
          </a:ln>
          <a:effectLst/>
        </p:spPr>
        <p:txBody>
          <a:bodyPr anchor="ctr"/>
          <a:lstStyle/>
          <a:p>
            <a:pPr algn="ctr" defTabSz="914364" eaLnBrk="0" fontAlgn="base" hangingPunct="0">
              <a:spcBef>
                <a:spcPct val="0"/>
              </a:spcBef>
              <a:spcAft>
                <a:spcPct val="0"/>
              </a:spcAft>
              <a:defRPr/>
            </a:pPr>
            <a:r>
              <a:rPr lang="en-IN" kern="0" dirty="0">
                <a:solidFill>
                  <a:prstClr val="white"/>
                </a:solidFill>
                <a:latin typeface="Calibri"/>
              </a:rPr>
              <a:t>Table 5 of GSTR-9C</a:t>
            </a:r>
          </a:p>
        </p:txBody>
      </p:sp>
      <p:sp>
        <p:nvSpPr>
          <p:cNvPr id="12" name="Oval 11">
            <a:extLst>
              <a:ext uri="{FF2B5EF4-FFF2-40B4-BE49-F238E27FC236}">
                <a16:creationId xmlns:a16="http://schemas.microsoft.com/office/drawing/2014/main" id="{94B34E9C-C650-AE87-D4CF-725A600D2E39}"/>
              </a:ext>
            </a:extLst>
          </p:cNvPr>
          <p:cNvSpPr/>
          <p:nvPr/>
        </p:nvSpPr>
        <p:spPr>
          <a:xfrm>
            <a:off x="11956608" y="6218235"/>
            <a:ext cx="2131253" cy="765224"/>
          </a:xfrm>
          <a:prstGeom prst="ellipse">
            <a:avLst/>
          </a:prstGeom>
          <a:solidFill>
            <a:schemeClr val="accent1">
              <a:lumMod val="75000"/>
            </a:schemeClr>
          </a:solidFill>
          <a:ln w="25400" cap="flat" cmpd="sng" algn="ctr">
            <a:solidFill>
              <a:srgbClr val="4F81BD">
                <a:shade val="50000"/>
              </a:srgbClr>
            </a:solidFill>
            <a:prstDash val="solid"/>
          </a:ln>
          <a:effectLst/>
        </p:spPr>
        <p:txBody>
          <a:bodyPr anchor="ctr"/>
          <a:lstStyle/>
          <a:p>
            <a:pPr algn="ctr" defTabSz="914364" eaLnBrk="0" fontAlgn="base" hangingPunct="0">
              <a:spcBef>
                <a:spcPct val="0"/>
              </a:spcBef>
              <a:spcAft>
                <a:spcPct val="0"/>
              </a:spcAft>
              <a:defRPr/>
            </a:pPr>
            <a:r>
              <a:rPr lang="en-IN" kern="0" dirty="0">
                <a:solidFill>
                  <a:prstClr val="white"/>
                </a:solidFill>
                <a:latin typeface="Calibri"/>
              </a:rPr>
              <a:t>Total After 10/11 of GSTR-9</a:t>
            </a:r>
          </a:p>
        </p:txBody>
      </p:sp>
      <p:graphicFrame>
        <p:nvGraphicFramePr>
          <p:cNvPr id="19" name="Table 18">
            <a:extLst>
              <a:ext uri="{FF2B5EF4-FFF2-40B4-BE49-F238E27FC236}">
                <a16:creationId xmlns:a16="http://schemas.microsoft.com/office/drawing/2014/main" id="{791DA906-DFA3-0A15-6483-7DDC1941FE5B}"/>
              </a:ext>
            </a:extLst>
          </p:cNvPr>
          <p:cNvGraphicFramePr>
            <a:graphicFrameLocks noGrp="1"/>
          </p:cNvGraphicFramePr>
          <p:nvPr/>
        </p:nvGraphicFramePr>
        <p:xfrm>
          <a:off x="359288" y="5868967"/>
          <a:ext cx="10166352" cy="1585684"/>
        </p:xfrm>
        <a:graphic>
          <a:graphicData uri="http://schemas.openxmlformats.org/drawingml/2006/table">
            <a:tbl>
              <a:tblPr/>
              <a:tblGrid>
                <a:gridCol w="1301059">
                  <a:extLst>
                    <a:ext uri="{9D8B030D-6E8A-4147-A177-3AD203B41FA5}">
                      <a16:colId xmlns:a16="http://schemas.microsoft.com/office/drawing/2014/main" val="20000"/>
                    </a:ext>
                  </a:extLst>
                </a:gridCol>
                <a:gridCol w="2494510">
                  <a:extLst>
                    <a:ext uri="{9D8B030D-6E8A-4147-A177-3AD203B41FA5}">
                      <a16:colId xmlns:a16="http://schemas.microsoft.com/office/drawing/2014/main" val="20001"/>
                    </a:ext>
                  </a:extLst>
                </a:gridCol>
                <a:gridCol w="1330405">
                  <a:extLst>
                    <a:ext uri="{9D8B030D-6E8A-4147-A177-3AD203B41FA5}">
                      <a16:colId xmlns:a16="http://schemas.microsoft.com/office/drawing/2014/main" val="20002"/>
                    </a:ext>
                  </a:extLst>
                </a:gridCol>
                <a:gridCol w="1320623">
                  <a:extLst>
                    <a:ext uri="{9D8B030D-6E8A-4147-A177-3AD203B41FA5}">
                      <a16:colId xmlns:a16="http://schemas.microsoft.com/office/drawing/2014/main" val="20003"/>
                    </a:ext>
                  </a:extLst>
                </a:gridCol>
                <a:gridCol w="1320623">
                  <a:extLst>
                    <a:ext uri="{9D8B030D-6E8A-4147-A177-3AD203B41FA5}">
                      <a16:colId xmlns:a16="http://schemas.microsoft.com/office/drawing/2014/main" val="20004"/>
                    </a:ext>
                  </a:extLst>
                </a:gridCol>
                <a:gridCol w="1217908">
                  <a:extLst>
                    <a:ext uri="{9D8B030D-6E8A-4147-A177-3AD203B41FA5}">
                      <a16:colId xmlns:a16="http://schemas.microsoft.com/office/drawing/2014/main" val="20005"/>
                    </a:ext>
                  </a:extLst>
                </a:gridCol>
                <a:gridCol w="1181224">
                  <a:extLst>
                    <a:ext uri="{9D8B030D-6E8A-4147-A177-3AD203B41FA5}">
                      <a16:colId xmlns:a16="http://schemas.microsoft.com/office/drawing/2014/main" val="20006"/>
                    </a:ext>
                  </a:extLst>
                </a:gridCol>
              </a:tblGrid>
              <a:tr h="161212">
                <a:tc rowSpan="2"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1" i="0" u="none" strike="noStrike">
                          <a:solidFill>
                            <a:srgbClr val="000000"/>
                          </a:solidFill>
                          <a:effectLst/>
                          <a:latin typeface="Times New Roman" panose="02020603050405020304" pitchFamily="18" charset="0"/>
                        </a:rPr>
                        <a:t>Description</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IN"/>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1" i="0" u="none" strike="noStrike">
                          <a:solidFill>
                            <a:srgbClr val="000000"/>
                          </a:solidFill>
                          <a:effectLst/>
                          <a:latin typeface="Times New Roman" panose="02020603050405020304" pitchFamily="18" charset="0"/>
                        </a:rPr>
                        <a:t>Taxable Value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000" b="1" i="0" u="none" strike="noStrike" dirty="0">
                          <a:solidFill>
                            <a:srgbClr val="000000"/>
                          </a:solidFill>
                          <a:effectLst/>
                          <a:latin typeface="Times New Roman" panose="02020603050405020304" pitchFamily="18" charset="0"/>
                        </a:rPr>
                        <a:t>(Amount in ₹ in all tables)</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155116">
                <a:tc gridSpan="2" vMerge="1">
                  <a:txBody>
                    <a:bodyPr/>
                    <a:lstStyle/>
                    <a:p>
                      <a:endParaRPr lang="en-IN"/>
                    </a:p>
                  </a:txBody>
                  <a:tcPr/>
                </a:tc>
                <a:tc hMerge="1" vMerge="1">
                  <a:txBody>
                    <a:bodyPr/>
                    <a:lstStyle/>
                    <a:p>
                      <a:endParaRPr lang="en-IN"/>
                    </a:p>
                  </a:txBody>
                  <a:tcPr/>
                </a:tc>
                <a:tc vMerge="1">
                  <a:txBody>
                    <a:bodyPr/>
                    <a:lstStyle/>
                    <a:p>
                      <a:endParaRPr lang="en-IN"/>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1" i="0" u="none" strike="noStrike">
                          <a:solidFill>
                            <a:srgbClr val="000000"/>
                          </a:solidFill>
                          <a:effectLst/>
                          <a:latin typeface="Times New Roman" panose="02020603050405020304" pitchFamily="18" charset="0"/>
                        </a:rPr>
                        <a:t>Central Tax</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1" i="0" u="none" strike="noStrike">
                          <a:solidFill>
                            <a:srgbClr val="000000"/>
                          </a:solidFill>
                          <a:effectLst/>
                          <a:latin typeface="Times New Roman" panose="02020603050405020304" pitchFamily="18" charset="0"/>
                        </a:rPr>
                        <a:t>State Tax / UT Tax</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1" i="0" u="none" strike="noStrike">
                          <a:solidFill>
                            <a:srgbClr val="000000"/>
                          </a:solidFill>
                          <a:effectLst/>
                          <a:latin typeface="Times New Roman" panose="02020603050405020304" pitchFamily="18" charset="0"/>
                        </a:rPr>
                        <a:t>Integrated Tax</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1" i="0" u="none" strike="noStrike">
                          <a:solidFill>
                            <a:srgbClr val="000000"/>
                          </a:solidFill>
                          <a:effectLst/>
                          <a:latin typeface="Times New Roman" panose="02020603050405020304" pitchFamily="18" charset="0"/>
                        </a:rPr>
                        <a:t>Cess</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14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1" i="0" u="none" strike="noStrike">
                          <a:solidFill>
                            <a:srgbClr val="000000"/>
                          </a:solidFill>
                          <a:effectLst/>
                          <a:latin typeface="Times New Roman" panose="02020603050405020304" pitchFamily="18" charset="0"/>
                        </a:rPr>
                        <a:t>10</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000" b="0" i="0" u="none" strike="noStrike">
                          <a:solidFill>
                            <a:srgbClr val="000000"/>
                          </a:solidFill>
                          <a:effectLst/>
                          <a:latin typeface="Times New Roman" panose="02020603050405020304" pitchFamily="18" charset="0"/>
                        </a:rPr>
                        <a:t> Supplies / tax declared through Amendments (+) (net of debit notes)</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dirty="0">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14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1" i="0" u="none" strike="noStrike">
                          <a:solidFill>
                            <a:srgbClr val="000000"/>
                          </a:solidFill>
                          <a:effectLst/>
                          <a:latin typeface="Times New Roman" panose="02020603050405020304" pitchFamily="18" charset="0"/>
                        </a:rPr>
                        <a:t>11</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000" b="0" i="0" u="none" strike="noStrike">
                          <a:solidFill>
                            <a:srgbClr val="000000"/>
                          </a:solidFill>
                          <a:effectLst/>
                          <a:latin typeface="Times New Roman" panose="02020603050405020304" pitchFamily="18" charset="0"/>
                        </a:rPr>
                        <a:t>Supplies / tax reduced through Amendments (-) (net of credit notes)</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14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1" i="0" u="none" strike="noStrike">
                          <a:solidFill>
                            <a:srgbClr val="000000"/>
                          </a:solidFill>
                          <a:effectLst/>
                          <a:latin typeface="Times New Roman" panose="02020603050405020304" pitchFamily="18" charset="0"/>
                        </a:rPr>
                        <a:t>12</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000" b="0" i="0" u="none" strike="noStrike">
                          <a:solidFill>
                            <a:srgbClr val="000000"/>
                          </a:solidFill>
                          <a:effectLst/>
                          <a:latin typeface="Times New Roman" panose="02020603050405020304" pitchFamily="18" charset="0"/>
                        </a:rPr>
                        <a:t>Reversal of ITC availed during previous financial year</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9C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dirty="0">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51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IN" sz="1000" b="1" i="0" u="none" strike="noStrike">
                          <a:solidFill>
                            <a:srgbClr val="000000"/>
                          </a:solidFill>
                          <a:effectLst/>
                          <a:latin typeface="Times New Roman" panose="02020603050405020304" pitchFamily="18" charset="0"/>
                        </a:rPr>
                        <a:t>13</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000" b="0" i="0" u="none" strike="noStrike">
                          <a:solidFill>
                            <a:srgbClr val="000000"/>
                          </a:solidFill>
                          <a:effectLst/>
                          <a:latin typeface="Times New Roman" panose="02020603050405020304" pitchFamily="18" charset="0"/>
                        </a:rPr>
                        <a:t>ITC availed for the previous financial year</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IN" sz="1000" b="0" i="0" u="none" strike="noStrike">
                          <a:solidFill>
                            <a:srgbClr val="000000"/>
                          </a:solidFill>
                          <a:effectLst/>
                          <a:latin typeface="Calibri" panose="020F0502020204030204" pitchFamily="34" charset="0"/>
                        </a:rPr>
                        <a:t> </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9C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Calibri" panose="020F0502020204030204" pitchFamily="34" charset="0"/>
                        </a:rPr>
                        <a:t>1133062.00</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Calibri" panose="020F0502020204030204" pitchFamily="34" charset="0"/>
                        </a:rPr>
                        <a:t>1133062.00</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Calibri" panose="020F0502020204030204" pitchFamily="34" charset="0"/>
                        </a:rPr>
                        <a:t>29912.00</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n-IN" sz="1000" b="0" i="0" u="none" strike="noStrike">
                          <a:solidFill>
                            <a:srgbClr val="000000"/>
                          </a:solidFill>
                          <a:effectLst/>
                          <a:latin typeface="Calibri" panose="020F0502020204030204" pitchFamily="34" charset="0"/>
                        </a:rPr>
                        <a:t>0.00</a:t>
                      </a:r>
                    </a:p>
                  </a:txBody>
                  <a:tcPr marL="8830" marR="8830" marT="8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12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IN" sz="1000" b="0" i="0" u="none" strike="noStrike">
                          <a:solidFill>
                            <a:srgbClr val="000000"/>
                          </a:solidFill>
                          <a:effectLst/>
                          <a:latin typeface="Calibri" panose="020F0502020204030204" pitchFamily="34" charset="0"/>
                        </a:rPr>
                        <a:t> </a:t>
                      </a:r>
                    </a:p>
                  </a:txBody>
                  <a:tcPr marL="8830" marR="8830" marT="88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IN" sz="1000" b="1" i="0" u="none" strike="noStrike">
                          <a:solidFill>
                            <a:srgbClr val="000000"/>
                          </a:solidFill>
                          <a:effectLst/>
                          <a:latin typeface="Calibri" panose="020F0502020204030204" pitchFamily="34" charset="0"/>
                        </a:rPr>
                        <a:t>Total turnover (5N +10-11)</a:t>
                      </a:r>
                    </a:p>
                  </a:txBody>
                  <a:tcPr marL="8830" marR="8830" marT="88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IN" sz="1000" b="0" i="0" u="none" strike="noStrike">
                          <a:solidFill>
                            <a:srgbClr val="000000"/>
                          </a:solidFill>
                          <a:effectLst/>
                          <a:latin typeface="Calibri" panose="020F0502020204030204" pitchFamily="34" charset="0"/>
                        </a:rPr>
                        <a:t>10,99,30,49,674.00</a:t>
                      </a:r>
                    </a:p>
                  </a:txBody>
                  <a:tcPr marL="8830" marR="8830" marT="88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IN" sz="1000" b="0" i="0" u="none" strike="noStrike">
                          <a:solidFill>
                            <a:srgbClr val="000000"/>
                          </a:solidFill>
                          <a:effectLst/>
                          <a:latin typeface="Calibri" panose="020F0502020204030204" pitchFamily="34" charset="0"/>
                        </a:rPr>
                        <a:t>41,91,49,919.00</a:t>
                      </a:r>
                    </a:p>
                  </a:txBody>
                  <a:tcPr marL="8830" marR="8830" marT="88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IN" sz="1000" b="0" i="0" u="none" strike="noStrike">
                          <a:solidFill>
                            <a:srgbClr val="000000"/>
                          </a:solidFill>
                          <a:effectLst/>
                          <a:latin typeface="Calibri" panose="020F0502020204030204" pitchFamily="34" charset="0"/>
                        </a:rPr>
                        <a:t>41,91,49,919.00</a:t>
                      </a:r>
                    </a:p>
                  </a:txBody>
                  <a:tcPr marL="8830" marR="8830" marT="88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IN" sz="1000" b="0" i="0" u="none" strike="noStrike">
                          <a:solidFill>
                            <a:srgbClr val="000000"/>
                          </a:solidFill>
                          <a:effectLst/>
                          <a:latin typeface="Calibri" panose="020F0502020204030204" pitchFamily="34" charset="0"/>
                        </a:rPr>
                        <a:t>66,17,43,911.00</a:t>
                      </a:r>
                    </a:p>
                  </a:txBody>
                  <a:tcPr marL="8830" marR="8830" marT="88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IN" sz="1000" b="0" i="0" u="none" strike="noStrike" dirty="0">
                          <a:solidFill>
                            <a:srgbClr val="000000"/>
                          </a:solidFill>
                          <a:effectLst/>
                          <a:latin typeface="Calibri" panose="020F0502020204030204" pitchFamily="34" charset="0"/>
                        </a:rPr>
                        <a:t>0.00</a:t>
                      </a:r>
                    </a:p>
                  </a:txBody>
                  <a:tcPr marL="8830" marR="8830" marT="88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6"/>
                  </a:ext>
                </a:extLst>
              </a:tr>
            </a:tbl>
          </a:graphicData>
        </a:graphic>
      </p:graphicFrame>
      <p:sp>
        <p:nvSpPr>
          <p:cNvPr id="20" name="Arrow: Down 19">
            <a:extLst>
              <a:ext uri="{FF2B5EF4-FFF2-40B4-BE49-F238E27FC236}">
                <a16:creationId xmlns:a16="http://schemas.microsoft.com/office/drawing/2014/main" id="{BE9F00ED-0FBA-923C-8D05-9EA8ECEDEDEA}"/>
              </a:ext>
            </a:extLst>
          </p:cNvPr>
          <p:cNvSpPr/>
          <p:nvPr/>
        </p:nvSpPr>
        <p:spPr>
          <a:xfrm rot="5400000">
            <a:off x="10894637" y="5960445"/>
            <a:ext cx="647117" cy="1280806"/>
          </a:xfrm>
          <a:prstGeom prst="downArrow">
            <a:avLst/>
          </a:prstGeom>
          <a:solidFill>
            <a:srgbClr val="00B050"/>
          </a:solidFill>
          <a:ln w="25400" cap="flat" cmpd="sng" algn="ctr">
            <a:solidFill>
              <a:srgbClr val="4F81BD">
                <a:shade val="50000"/>
              </a:srgbClr>
            </a:solidFill>
            <a:prstDash val="solid"/>
          </a:ln>
          <a:effectLst/>
        </p:spPr>
        <p:txBody>
          <a:bodyPr anchor="ctr"/>
          <a:lstStyle/>
          <a:p>
            <a:pPr algn="ctr" defTabSz="914364" eaLnBrk="0" fontAlgn="base" hangingPunct="0">
              <a:spcBef>
                <a:spcPct val="0"/>
              </a:spcBef>
              <a:spcAft>
                <a:spcPct val="0"/>
              </a:spcAft>
              <a:defRPr/>
            </a:pPr>
            <a:endParaRPr lang="en-IN" kern="0">
              <a:solidFill>
                <a:prstClr val="white"/>
              </a:solidFill>
              <a:latin typeface="Calibri"/>
            </a:endParaRPr>
          </a:p>
        </p:txBody>
      </p:sp>
      <p:sp>
        <p:nvSpPr>
          <p:cNvPr id="21" name="Oval 20">
            <a:extLst>
              <a:ext uri="{FF2B5EF4-FFF2-40B4-BE49-F238E27FC236}">
                <a16:creationId xmlns:a16="http://schemas.microsoft.com/office/drawing/2014/main" id="{2FEE4973-7D68-9CA2-D70C-0F27C2DF1407}"/>
              </a:ext>
            </a:extLst>
          </p:cNvPr>
          <p:cNvSpPr/>
          <p:nvPr/>
        </p:nvSpPr>
        <p:spPr>
          <a:xfrm>
            <a:off x="3672857" y="7122660"/>
            <a:ext cx="2264203" cy="327265"/>
          </a:xfrm>
          <a:prstGeom prst="ellipse">
            <a:avLst/>
          </a:prstGeom>
          <a:noFill/>
          <a:ln w="25400" cap="flat" cmpd="sng" algn="ctr">
            <a:solidFill>
              <a:srgbClr val="00B050"/>
            </a:solidFill>
            <a:prstDash val="solid"/>
          </a:ln>
          <a:effectLst/>
        </p:spPr>
        <p:txBody>
          <a:bodyPr anchor="ctr"/>
          <a:lstStyle/>
          <a:p>
            <a:pPr algn="ctr" defTabSz="914364" eaLnBrk="0" fontAlgn="base" hangingPunct="0">
              <a:spcBef>
                <a:spcPct val="0"/>
              </a:spcBef>
              <a:spcAft>
                <a:spcPct val="0"/>
              </a:spcAft>
              <a:defRPr/>
            </a:pPr>
            <a:endParaRPr lang="en-IN" kern="0">
              <a:solidFill>
                <a:prstClr val="white"/>
              </a:solidFill>
              <a:latin typeface="Calibri"/>
            </a:endParaRPr>
          </a:p>
        </p:txBody>
      </p:sp>
      <p:sp>
        <p:nvSpPr>
          <p:cNvPr id="2" name="Title 1">
            <a:extLst>
              <a:ext uri="{FF2B5EF4-FFF2-40B4-BE49-F238E27FC236}">
                <a16:creationId xmlns:a16="http://schemas.microsoft.com/office/drawing/2014/main" id="{465AFC0C-5646-704C-3BCE-EA9E3317BEA7}"/>
              </a:ext>
            </a:extLst>
          </p:cNvPr>
          <p:cNvSpPr txBox="1">
            <a:spLocks/>
          </p:cNvSpPr>
          <p:nvPr/>
        </p:nvSpPr>
        <p:spPr>
          <a:xfrm>
            <a:off x="353233" y="228554"/>
            <a:ext cx="11743194" cy="430258"/>
          </a:xfrm>
          <a:prstGeom prst="rect">
            <a:avLst/>
          </a:prstGeom>
        </p:spPr>
        <p:txBody>
          <a:bodyPr vert="horz" lIns="0" tIns="45720" rIns="0" bIns="45720" rtlCol="0" anchor="b">
            <a:normAutofit fontScale="92500" lnSpcReduction="1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defTabSz="914364">
              <a:defRPr/>
            </a:pPr>
            <a:r>
              <a:rPr lang="en-IN" b="1" dirty="0">
                <a:solidFill>
                  <a:schemeClr val="accent1">
                    <a:lumMod val="50000"/>
                  </a:schemeClr>
                </a:solidFill>
                <a:latin typeface="Cambria"/>
              </a:rPr>
              <a:t>GSTR-9C – Table 5: Gross Turnover Reconciliation</a:t>
            </a:r>
            <a:endParaRPr lang="en-IN" sz="2300" dirty="0">
              <a:solidFill>
                <a:schemeClr val="accent1">
                  <a:lumMod val="50000"/>
                </a:schemeClr>
              </a:solidFill>
              <a:latin typeface="Cambria"/>
            </a:endParaRPr>
          </a:p>
        </p:txBody>
      </p:sp>
    </p:spTree>
    <p:extLst>
      <p:ext uri="{BB962C8B-B14F-4D97-AF65-F5344CB8AC3E}">
        <p14:creationId xmlns:p14="http://schemas.microsoft.com/office/powerpoint/2010/main" val="19423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par>
                                <p:cTn id="10" presetID="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0" grpId="0" animBg="1"/>
      <p:bldP spid="2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a16="http://schemas.microsoft.com/office/drawing/2014/main" id="{DCF4C51A-3731-C361-0DC3-980FE3192792}"/>
              </a:ext>
            </a:extLst>
          </p:cNvPr>
          <p:cNvGraphicFramePr>
            <a:graphicFrameLocks noChangeAspect="1"/>
          </p:cNvGraphicFramePr>
          <p:nvPr/>
        </p:nvGraphicFramePr>
        <p:xfrm>
          <a:off x="711578" y="2068782"/>
          <a:ext cx="12565100" cy="2717472"/>
        </p:xfrm>
        <a:graphic>
          <a:graphicData uri="http://schemas.openxmlformats.org/presentationml/2006/ole">
            <mc:AlternateContent xmlns:mc="http://schemas.openxmlformats.org/markup-compatibility/2006">
              <mc:Choice xmlns:v="urn:schemas-microsoft-com:vml" Requires="v">
                <p:oleObj name="Worksheet" r:id="rId3" imgW="11649144" imgH="2133510" progId="Excel.Sheet.8">
                  <p:embed/>
                </p:oleObj>
              </mc:Choice>
              <mc:Fallback>
                <p:oleObj name="Worksheet" r:id="rId3" imgW="11649144" imgH="2133510" progId="Excel.Sheet.8">
                  <p:embed/>
                  <p:pic>
                    <p:nvPicPr>
                      <p:cNvPr id="6" name="Object 3">
                        <a:extLst>
                          <a:ext uri="{FF2B5EF4-FFF2-40B4-BE49-F238E27FC236}">
                            <a16:creationId xmlns:a16="http://schemas.microsoft.com/office/drawing/2014/main" id="{DCF4C51A-3731-C361-0DC3-980FE3192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78" y="2068782"/>
                        <a:ext cx="12565100" cy="2717472"/>
                      </a:xfrm>
                      <a:prstGeom prst="rect">
                        <a:avLst/>
                      </a:prstGeom>
                      <a:noFill/>
                      <a:ln>
                        <a:noFill/>
                      </a:ln>
                    </p:spPr>
                  </p:pic>
                </p:oleObj>
              </mc:Fallback>
            </mc:AlternateContent>
          </a:graphicData>
        </a:graphic>
      </p:graphicFrame>
      <p:sp>
        <p:nvSpPr>
          <p:cNvPr id="7" name="Rectangle 6">
            <a:extLst>
              <a:ext uri="{FF2B5EF4-FFF2-40B4-BE49-F238E27FC236}">
                <a16:creationId xmlns:a16="http://schemas.microsoft.com/office/drawing/2014/main" id="{ECE6562C-7C15-2146-C396-6AC1664BD2D5}"/>
              </a:ext>
            </a:extLst>
          </p:cNvPr>
          <p:cNvSpPr/>
          <p:nvPr/>
        </p:nvSpPr>
        <p:spPr>
          <a:xfrm>
            <a:off x="6314619" y="1757993"/>
            <a:ext cx="1151546" cy="3339050"/>
          </a:xfrm>
          <a:prstGeom prst="rect">
            <a:avLst/>
          </a:prstGeom>
          <a:noFill/>
          <a:ln w="25400" cap="flat" cmpd="sng" algn="ctr">
            <a:solidFill>
              <a:srgbClr val="FF0000"/>
            </a:solidFill>
            <a:prstDash val="solid"/>
          </a:ln>
          <a:effectLst/>
        </p:spPr>
        <p:txBody>
          <a:bodyPr anchor="ctr"/>
          <a:lstStyle/>
          <a:p>
            <a:pPr algn="ctr" defTabSz="914364" eaLnBrk="0" fontAlgn="base" hangingPunct="0">
              <a:spcBef>
                <a:spcPct val="0"/>
              </a:spcBef>
              <a:spcAft>
                <a:spcPct val="0"/>
              </a:spcAft>
              <a:defRPr/>
            </a:pPr>
            <a:endParaRPr lang="en-IN" kern="0">
              <a:solidFill>
                <a:prstClr val="white"/>
              </a:solidFill>
              <a:latin typeface="Calibri"/>
            </a:endParaRPr>
          </a:p>
        </p:txBody>
      </p:sp>
      <p:sp>
        <p:nvSpPr>
          <p:cNvPr id="8" name="Rectangle 7">
            <a:extLst>
              <a:ext uri="{FF2B5EF4-FFF2-40B4-BE49-F238E27FC236}">
                <a16:creationId xmlns:a16="http://schemas.microsoft.com/office/drawing/2014/main" id="{A49EE3BF-2DEB-8D12-1A53-2EA028B209AC}"/>
              </a:ext>
            </a:extLst>
          </p:cNvPr>
          <p:cNvSpPr/>
          <p:nvPr/>
        </p:nvSpPr>
        <p:spPr>
          <a:xfrm>
            <a:off x="11989216" y="1757993"/>
            <a:ext cx="1287462" cy="3339050"/>
          </a:xfrm>
          <a:prstGeom prst="rect">
            <a:avLst/>
          </a:prstGeom>
          <a:noFill/>
          <a:ln w="25400" cap="flat" cmpd="sng" algn="ctr">
            <a:solidFill>
              <a:srgbClr val="00B050"/>
            </a:solidFill>
            <a:prstDash val="solid"/>
          </a:ln>
          <a:effectLst/>
        </p:spPr>
        <p:txBody>
          <a:bodyPr anchor="ctr"/>
          <a:lstStyle/>
          <a:p>
            <a:pPr algn="ctr" defTabSz="914364" eaLnBrk="0" fontAlgn="base" hangingPunct="0">
              <a:spcBef>
                <a:spcPct val="0"/>
              </a:spcBef>
              <a:spcAft>
                <a:spcPct val="0"/>
              </a:spcAft>
              <a:defRPr/>
            </a:pPr>
            <a:endParaRPr lang="en-IN" kern="0">
              <a:solidFill>
                <a:prstClr val="white"/>
              </a:solidFill>
              <a:latin typeface="Calibri"/>
            </a:endParaRPr>
          </a:p>
        </p:txBody>
      </p:sp>
      <p:sp>
        <p:nvSpPr>
          <p:cNvPr id="9" name="Title 1">
            <a:extLst>
              <a:ext uri="{FF2B5EF4-FFF2-40B4-BE49-F238E27FC236}">
                <a16:creationId xmlns:a16="http://schemas.microsoft.com/office/drawing/2014/main" id="{B3DF4687-E696-0685-757D-D83AFEA8537E}"/>
              </a:ext>
            </a:extLst>
          </p:cNvPr>
          <p:cNvSpPr txBox="1">
            <a:spLocks/>
          </p:cNvSpPr>
          <p:nvPr/>
        </p:nvSpPr>
        <p:spPr>
          <a:xfrm>
            <a:off x="353233" y="228554"/>
            <a:ext cx="11743194" cy="430258"/>
          </a:xfrm>
          <a:prstGeom prst="rect">
            <a:avLst/>
          </a:prstGeom>
        </p:spPr>
        <p:txBody>
          <a:bodyPr vert="horz" lIns="0" tIns="45720" rIns="0" bIns="45720" rtlCol="0" anchor="b">
            <a:normAutofit fontScale="92500" lnSpcReduction="1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defTabSz="914364">
              <a:defRPr/>
            </a:pPr>
            <a:r>
              <a:rPr lang="en-IN" b="1" dirty="0">
                <a:solidFill>
                  <a:schemeClr val="accent1">
                    <a:lumMod val="50000"/>
                  </a:schemeClr>
                </a:solidFill>
                <a:latin typeface="Cambria"/>
              </a:rPr>
              <a:t>GSTR-9C – Multi-State presence</a:t>
            </a:r>
            <a:endParaRPr lang="en-IN" sz="2300" dirty="0">
              <a:solidFill>
                <a:schemeClr val="accent1">
                  <a:lumMod val="50000"/>
                </a:schemeClr>
              </a:solidFill>
              <a:latin typeface="Cambria"/>
            </a:endParaRPr>
          </a:p>
        </p:txBody>
      </p:sp>
    </p:spTree>
    <p:extLst>
      <p:ext uri="{BB962C8B-B14F-4D97-AF65-F5344CB8AC3E}">
        <p14:creationId xmlns:p14="http://schemas.microsoft.com/office/powerpoint/2010/main" val="2127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6453-BDED-3F0A-0D36-FB0F075914B9}"/>
              </a:ext>
            </a:extLst>
          </p:cNvPr>
          <p:cNvSpPr>
            <a:spLocks noGrp="1"/>
          </p:cNvSpPr>
          <p:nvPr>
            <p:ph type="title"/>
          </p:nvPr>
        </p:nvSpPr>
        <p:spPr/>
        <p:txBody>
          <a:bodyPr/>
          <a:lstStyle/>
          <a:p>
            <a:r>
              <a:rPr lang="en-IN" dirty="0"/>
              <a:t>INCOME VS SUPPLY</a:t>
            </a:r>
          </a:p>
        </p:txBody>
      </p:sp>
      <p:sp>
        <p:nvSpPr>
          <p:cNvPr id="3" name="Text Placeholder 2">
            <a:extLst>
              <a:ext uri="{FF2B5EF4-FFF2-40B4-BE49-F238E27FC236}">
                <a16:creationId xmlns:a16="http://schemas.microsoft.com/office/drawing/2014/main" id="{0A203BA7-1FD0-82DD-6CAC-CE1B63FFD280}"/>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17B7A396-FDC1-5FD4-F042-3F95C22AE801}"/>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55FD263A-16BB-9F08-B8C0-860E97ED1BE3}"/>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96</a:t>
            </a:fld>
            <a:endParaRPr lang="en-IN">
              <a:solidFill>
                <a:srgbClr val="514843">
                  <a:lumMod val="75000"/>
                </a:srgbClr>
              </a:solidFill>
              <a:latin typeface="Calibri"/>
            </a:endParaRPr>
          </a:p>
        </p:txBody>
      </p:sp>
    </p:spTree>
    <p:extLst>
      <p:ext uri="{BB962C8B-B14F-4D97-AF65-F5344CB8AC3E}">
        <p14:creationId xmlns:p14="http://schemas.microsoft.com/office/powerpoint/2010/main" val="45661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19BD-D9AA-4940-901B-ECF5231E4AD4}"/>
              </a:ext>
            </a:extLst>
          </p:cNvPr>
          <p:cNvSpPr>
            <a:spLocks noGrp="1"/>
          </p:cNvSpPr>
          <p:nvPr>
            <p:ph type="title"/>
          </p:nvPr>
        </p:nvSpPr>
        <p:spPr/>
        <p:txBody>
          <a:bodyPr/>
          <a:lstStyle/>
          <a:p>
            <a:r>
              <a:rPr lang="en-IN" dirty="0"/>
              <a:t>Tax Invoice Vs Revenue Recognition</a:t>
            </a:r>
          </a:p>
        </p:txBody>
      </p:sp>
      <p:sp>
        <p:nvSpPr>
          <p:cNvPr id="3" name="Content Placeholder 2">
            <a:extLst>
              <a:ext uri="{FF2B5EF4-FFF2-40B4-BE49-F238E27FC236}">
                <a16:creationId xmlns:a16="http://schemas.microsoft.com/office/drawing/2014/main" id="{A68E057A-84DF-4F6E-BA31-A375BBBFBED2}"/>
              </a:ext>
            </a:extLst>
          </p:cNvPr>
          <p:cNvSpPr>
            <a:spLocks noGrp="1"/>
          </p:cNvSpPr>
          <p:nvPr>
            <p:ph idx="1"/>
          </p:nvPr>
        </p:nvSpPr>
        <p:spPr/>
        <p:txBody>
          <a:bodyPr/>
          <a:lstStyle/>
          <a:p>
            <a:r>
              <a:rPr lang="en-IN" dirty="0"/>
              <a:t>AS-7 vs Completion of Service</a:t>
            </a:r>
          </a:p>
          <a:p>
            <a:r>
              <a:rPr lang="en-IN" dirty="0"/>
              <a:t>Exchange Difference in Tax Invoice and AS-11</a:t>
            </a:r>
          </a:p>
          <a:p>
            <a:r>
              <a:rPr lang="en-IN" dirty="0"/>
              <a:t>AS-9 vs Removal of Goods</a:t>
            </a:r>
          </a:p>
          <a:p>
            <a:r>
              <a:rPr lang="en-IN" dirty="0"/>
              <a:t>Financial Credit Note vs GST Credit Note</a:t>
            </a:r>
          </a:p>
        </p:txBody>
      </p:sp>
      <p:sp>
        <p:nvSpPr>
          <p:cNvPr id="4" name="Footer Placeholder 3">
            <a:extLst>
              <a:ext uri="{FF2B5EF4-FFF2-40B4-BE49-F238E27FC236}">
                <a16:creationId xmlns:a16="http://schemas.microsoft.com/office/drawing/2014/main" id="{1609ED33-CE65-4585-99CF-C64A7D3156A6}"/>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C68FD136-E173-47CE-BAD5-85EA1F45C036}"/>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97</a:t>
            </a:fld>
            <a:endParaRPr lang="en-IN">
              <a:solidFill>
                <a:srgbClr val="514843">
                  <a:lumMod val="75000"/>
                </a:srgbClr>
              </a:solidFill>
              <a:latin typeface="Calibri"/>
            </a:endParaRPr>
          </a:p>
        </p:txBody>
      </p:sp>
    </p:spTree>
    <p:extLst>
      <p:ext uri="{BB962C8B-B14F-4D97-AF65-F5344CB8AC3E}">
        <p14:creationId xmlns:p14="http://schemas.microsoft.com/office/powerpoint/2010/main" val="73121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78869-0040-42FB-91F2-DABB464C9966}"/>
              </a:ext>
            </a:extLst>
          </p:cNvPr>
          <p:cNvSpPr>
            <a:spLocks noGrp="1"/>
          </p:cNvSpPr>
          <p:nvPr>
            <p:ph type="title"/>
          </p:nvPr>
        </p:nvSpPr>
        <p:spPr/>
        <p:txBody>
          <a:bodyPr/>
          <a:lstStyle/>
          <a:p>
            <a:r>
              <a:rPr lang="en-IN" dirty="0"/>
              <a:t>Income Vs Supply (GST is not a Tax on Income)</a:t>
            </a:r>
          </a:p>
        </p:txBody>
      </p:sp>
      <p:graphicFrame>
        <p:nvGraphicFramePr>
          <p:cNvPr id="8" name="Table 8">
            <a:extLst>
              <a:ext uri="{FF2B5EF4-FFF2-40B4-BE49-F238E27FC236}">
                <a16:creationId xmlns:a16="http://schemas.microsoft.com/office/drawing/2014/main" id="{03454E8D-DD70-4B10-95BA-8CC4AC53BAD3}"/>
              </a:ext>
            </a:extLst>
          </p:cNvPr>
          <p:cNvGraphicFramePr>
            <a:graphicFrameLocks noGrp="1"/>
          </p:cNvGraphicFramePr>
          <p:nvPr>
            <p:ph idx="1"/>
          </p:nvPr>
        </p:nvGraphicFramePr>
        <p:xfrm>
          <a:off x="1443445" y="1920240"/>
          <a:ext cx="11854543" cy="7833360"/>
        </p:xfrm>
        <a:graphic>
          <a:graphicData uri="http://schemas.openxmlformats.org/drawingml/2006/table">
            <a:tbl>
              <a:tblPr firstRow="1" bandRow="1">
                <a:tableStyleId>{5C22544A-7EE6-4342-B048-85BDC9FD1C3A}</a:tableStyleId>
              </a:tblPr>
              <a:tblGrid>
                <a:gridCol w="2410098">
                  <a:extLst>
                    <a:ext uri="{9D8B030D-6E8A-4147-A177-3AD203B41FA5}">
                      <a16:colId xmlns:a16="http://schemas.microsoft.com/office/drawing/2014/main" val="178825904"/>
                    </a:ext>
                  </a:extLst>
                </a:gridCol>
                <a:gridCol w="4127862">
                  <a:extLst>
                    <a:ext uri="{9D8B030D-6E8A-4147-A177-3AD203B41FA5}">
                      <a16:colId xmlns:a16="http://schemas.microsoft.com/office/drawing/2014/main" val="1698454643"/>
                    </a:ext>
                  </a:extLst>
                </a:gridCol>
                <a:gridCol w="5316583">
                  <a:extLst>
                    <a:ext uri="{9D8B030D-6E8A-4147-A177-3AD203B41FA5}">
                      <a16:colId xmlns:a16="http://schemas.microsoft.com/office/drawing/2014/main" val="1634075689"/>
                    </a:ext>
                  </a:extLst>
                </a:gridCol>
              </a:tblGrid>
              <a:tr h="504749">
                <a:tc>
                  <a:txBody>
                    <a:bodyPr/>
                    <a:lstStyle/>
                    <a:p>
                      <a:r>
                        <a:rPr lang="en-IN" sz="2600" dirty="0"/>
                        <a:t>Particulars</a:t>
                      </a:r>
                    </a:p>
                  </a:txBody>
                  <a:tcPr marL="109728" marR="109728" marT="54864" marB="54864"/>
                </a:tc>
                <a:tc>
                  <a:txBody>
                    <a:bodyPr/>
                    <a:lstStyle/>
                    <a:p>
                      <a:r>
                        <a:rPr lang="en-IN" sz="2600" dirty="0"/>
                        <a:t>Income </a:t>
                      </a:r>
                    </a:p>
                  </a:txBody>
                  <a:tcPr marL="109728" marR="109728" marT="54864" marB="54864"/>
                </a:tc>
                <a:tc>
                  <a:txBody>
                    <a:bodyPr/>
                    <a:lstStyle/>
                    <a:p>
                      <a:r>
                        <a:rPr lang="en-IN" sz="2600" dirty="0"/>
                        <a:t>Supply</a:t>
                      </a:r>
                    </a:p>
                  </a:txBody>
                  <a:tcPr marL="109728" marR="109728" marT="54864" marB="54864"/>
                </a:tc>
                <a:extLst>
                  <a:ext uri="{0D108BD9-81ED-4DB2-BD59-A6C34878D82A}">
                    <a16:rowId xmlns:a16="http://schemas.microsoft.com/office/drawing/2014/main" val="4258295341"/>
                  </a:ext>
                </a:extLst>
              </a:tr>
              <a:tr h="899770">
                <a:tc>
                  <a:txBody>
                    <a:bodyPr/>
                    <a:lstStyle/>
                    <a:p>
                      <a:r>
                        <a:rPr lang="en-IN" sz="2600" b="1" dirty="0">
                          <a:solidFill>
                            <a:srgbClr val="FF0000"/>
                          </a:solidFill>
                        </a:rPr>
                        <a:t>Meaning</a:t>
                      </a:r>
                    </a:p>
                  </a:txBody>
                  <a:tcPr marL="109728" marR="109728" marT="54864" marB="54864"/>
                </a:tc>
                <a:tc>
                  <a:txBody>
                    <a:bodyPr/>
                    <a:lstStyle/>
                    <a:p>
                      <a:r>
                        <a:rPr lang="en-IN" sz="2600" b="1" dirty="0">
                          <a:solidFill>
                            <a:srgbClr val="FF0000"/>
                          </a:solidFill>
                        </a:rPr>
                        <a:t>Money received i.e. End Result</a:t>
                      </a:r>
                    </a:p>
                  </a:txBody>
                  <a:tcPr marL="109728" marR="109728" marT="54864" marB="54864"/>
                </a:tc>
                <a:tc>
                  <a:txBody>
                    <a:bodyPr/>
                    <a:lstStyle/>
                    <a:p>
                      <a:r>
                        <a:rPr lang="en-IN" sz="2600" b="1" dirty="0">
                          <a:solidFill>
                            <a:srgbClr val="FF0000"/>
                          </a:solidFill>
                        </a:rPr>
                        <a:t>Activity or Transaction i.e. Starting Point</a:t>
                      </a:r>
                    </a:p>
                  </a:txBody>
                  <a:tcPr marL="109728" marR="109728" marT="54864" marB="54864"/>
                </a:tc>
                <a:extLst>
                  <a:ext uri="{0D108BD9-81ED-4DB2-BD59-A6C34878D82A}">
                    <a16:rowId xmlns:a16="http://schemas.microsoft.com/office/drawing/2014/main" val="4244920785"/>
                  </a:ext>
                </a:extLst>
              </a:tr>
              <a:tr h="899770">
                <a:tc>
                  <a:txBody>
                    <a:bodyPr/>
                    <a:lstStyle/>
                    <a:p>
                      <a:r>
                        <a:rPr lang="en-IN" sz="2600" b="1" dirty="0">
                          <a:solidFill>
                            <a:srgbClr val="FF0000"/>
                          </a:solidFill>
                        </a:rPr>
                        <a:t>Consideration</a:t>
                      </a:r>
                    </a:p>
                  </a:txBody>
                  <a:tcPr marL="109728" marR="109728" marT="54864" marB="54864"/>
                </a:tc>
                <a:tc>
                  <a:txBody>
                    <a:bodyPr/>
                    <a:lstStyle/>
                    <a:p>
                      <a:r>
                        <a:rPr lang="en-IN" sz="2600" b="1" dirty="0">
                          <a:solidFill>
                            <a:srgbClr val="FF0000"/>
                          </a:solidFill>
                        </a:rPr>
                        <a:t>Yes mandatory, no deeming fiction</a:t>
                      </a:r>
                    </a:p>
                  </a:txBody>
                  <a:tcPr marL="109728" marR="109728" marT="54864" marB="54864"/>
                </a:tc>
                <a:tc>
                  <a:txBody>
                    <a:bodyPr/>
                    <a:lstStyle/>
                    <a:p>
                      <a:r>
                        <a:rPr lang="en-IN" sz="2600" b="1" dirty="0">
                          <a:solidFill>
                            <a:srgbClr val="FF0000"/>
                          </a:solidFill>
                        </a:rPr>
                        <a:t>Not mandatory, by deeming fiction</a:t>
                      </a:r>
                    </a:p>
                  </a:txBody>
                  <a:tcPr marL="109728" marR="109728" marT="54864" marB="54864"/>
                </a:tc>
                <a:extLst>
                  <a:ext uri="{0D108BD9-81ED-4DB2-BD59-A6C34878D82A}">
                    <a16:rowId xmlns:a16="http://schemas.microsoft.com/office/drawing/2014/main" val="110802630"/>
                  </a:ext>
                </a:extLst>
              </a:tr>
              <a:tr h="899770">
                <a:tc>
                  <a:txBody>
                    <a:bodyPr/>
                    <a:lstStyle/>
                    <a:p>
                      <a:r>
                        <a:rPr lang="en-IN" sz="2600" dirty="0"/>
                        <a:t>Two Persons</a:t>
                      </a:r>
                    </a:p>
                  </a:txBody>
                  <a:tcPr marL="109728" marR="109728" marT="54864" marB="54864"/>
                </a:tc>
                <a:tc>
                  <a:txBody>
                    <a:bodyPr/>
                    <a:lstStyle/>
                    <a:p>
                      <a:r>
                        <a:rPr lang="en-IN" sz="2600" dirty="0"/>
                        <a:t>Yes mandatory, one cannot earn from itself</a:t>
                      </a:r>
                    </a:p>
                  </a:txBody>
                  <a:tcPr marL="109728" marR="109728" marT="54864" marB="54864"/>
                </a:tc>
                <a:tc>
                  <a:txBody>
                    <a:bodyPr/>
                    <a:lstStyle/>
                    <a:p>
                      <a:r>
                        <a:rPr lang="en-IN" sz="2600" dirty="0"/>
                        <a:t>Yes but, by deeming fiction one person can be treated as two persons</a:t>
                      </a:r>
                    </a:p>
                  </a:txBody>
                  <a:tcPr marL="109728" marR="109728" marT="54864" marB="54864"/>
                </a:tc>
                <a:extLst>
                  <a:ext uri="{0D108BD9-81ED-4DB2-BD59-A6C34878D82A}">
                    <a16:rowId xmlns:a16="http://schemas.microsoft.com/office/drawing/2014/main" val="848391546"/>
                  </a:ext>
                </a:extLst>
              </a:tr>
              <a:tr h="504749">
                <a:tc>
                  <a:txBody>
                    <a:bodyPr/>
                    <a:lstStyle/>
                    <a:p>
                      <a:r>
                        <a:rPr lang="en-IN" sz="2600" dirty="0"/>
                        <a:t>Business </a:t>
                      </a:r>
                    </a:p>
                  </a:txBody>
                  <a:tcPr marL="109728" marR="109728" marT="54864" marB="54864"/>
                </a:tc>
                <a:tc>
                  <a:txBody>
                    <a:bodyPr/>
                    <a:lstStyle/>
                    <a:p>
                      <a:r>
                        <a:rPr lang="en-IN" sz="2600" dirty="0"/>
                        <a:t>Not Mandatory</a:t>
                      </a:r>
                    </a:p>
                  </a:txBody>
                  <a:tcPr marL="109728" marR="109728" marT="54864" marB="54864"/>
                </a:tc>
                <a:tc>
                  <a:txBody>
                    <a:bodyPr/>
                    <a:lstStyle/>
                    <a:p>
                      <a:r>
                        <a:rPr lang="en-IN" sz="2600" dirty="0"/>
                        <a:t>Mandatory</a:t>
                      </a:r>
                    </a:p>
                  </a:txBody>
                  <a:tcPr marL="109728" marR="109728" marT="54864" marB="54864"/>
                </a:tc>
                <a:extLst>
                  <a:ext uri="{0D108BD9-81ED-4DB2-BD59-A6C34878D82A}">
                    <a16:rowId xmlns:a16="http://schemas.microsoft.com/office/drawing/2014/main" val="1815807919"/>
                  </a:ext>
                </a:extLst>
              </a:tr>
              <a:tr h="899770">
                <a:tc>
                  <a:txBody>
                    <a:bodyPr/>
                    <a:lstStyle/>
                    <a:p>
                      <a:r>
                        <a:rPr lang="en-IN" sz="2600" b="1" dirty="0">
                          <a:solidFill>
                            <a:srgbClr val="FF0000"/>
                          </a:solidFill>
                        </a:rPr>
                        <a:t>Can be –</a:t>
                      </a:r>
                      <a:r>
                        <a:rPr lang="en-IN" sz="2600" b="1" dirty="0" err="1">
                          <a:solidFill>
                            <a:srgbClr val="FF0000"/>
                          </a:solidFill>
                        </a:rPr>
                        <a:t>ve</a:t>
                      </a:r>
                      <a:r>
                        <a:rPr lang="en-IN" sz="2600" b="1" dirty="0">
                          <a:solidFill>
                            <a:srgbClr val="FF0000"/>
                          </a:solidFill>
                        </a:rPr>
                        <a:t> in value</a:t>
                      </a:r>
                    </a:p>
                  </a:txBody>
                  <a:tcPr marL="109728" marR="109728" marT="54864" marB="54864"/>
                </a:tc>
                <a:tc>
                  <a:txBody>
                    <a:bodyPr/>
                    <a:lstStyle/>
                    <a:p>
                      <a:r>
                        <a:rPr lang="en-IN" sz="2600" b="1" dirty="0">
                          <a:solidFill>
                            <a:srgbClr val="FF0000"/>
                          </a:solidFill>
                        </a:rPr>
                        <a:t>Yes includes loss</a:t>
                      </a:r>
                    </a:p>
                  </a:txBody>
                  <a:tcPr marL="109728" marR="109728" marT="54864" marB="54864"/>
                </a:tc>
                <a:tc>
                  <a:txBody>
                    <a:bodyPr/>
                    <a:lstStyle/>
                    <a:p>
                      <a:r>
                        <a:rPr lang="en-IN" sz="2600" b="1" dirty="0">
                          <a:solidFill>
                            <a:srgbClr val="FF0000"/>
                          </a:solidFill>
                        </a:rPr>
                        <a:t>No as value will always be positive or Zero</a:t>
                      </a:r>
                    </a:p>
                  </a:txBody>
                  <a:tcPr marL="109728" marR="109728" marT="54864" marB="54864"/>
                </a:tc>
                <a:extLst>
                  <a:ext uri="{0D108BD9-81ED-4DB2-BD59-A6C34878D82A}">
                    <a16:rowId xmlns:a16="http://schemas.microsoft.com/office/drawing/2014/main" val="1244791190"/>
                  </a:ext>
                </a:extLst>
              </a:tr>
              <a:tr h="899770">
                <a:tc>
                  <a:txBody>
                    <a:bodyPr/>
                    <a:lstStyle/>
                    <a:p>
                      <a:r>
                        <a:rPr lang="en-IN" sz="2600" dirty="0"/>
                        <a:t>Can expense be I/S</a:t>
                      </a:r>
                    </a:p>
                  </a:txBody>
                  <a:tcPr marL="109728" marR="109728" marT="54864" marB="54864"/>
                </a:tc>
                <a:tc>
                  <a:txBody>
                    <a:bodyPr/>
                    <a:lstStyle/>
                    <a:p>
                      <a:r>
                        <a:rPr lang="en-IN" sz="2600" dirty="0"/>
                        <a:t>No</a:t>
                      </a:r>
                    </a:p>
                  </a:txBody>
                  <a:tcPr marL="109728" marR="109728" marT="54864" marB="54864"/>
                </a:tc>
                <a:tc>
                  <a:txBody>
                    <a:bodyPr/>
                    <a:lstStyle/>
                    <a:p>
                      <a:r>
                        <a:rPr lang="en-IN" sz="2600" dirty="0"/>
                        <a:t>Yes (Import of Services)</a:t>
                      </a:r>
                    </a:p>
                  </a:txBody>
                  <a:tcPr marL="109728" marR="109728" marT="54864" marB="54864"/>
                </a:tc>
                <a:extLst>
                  <a:ext uri="{0D108BD9-81ED-4DB2-BD59-A6C34878D82A}">
                    <a16:rowId xmlns:a16="http://schemas.microsoft.com/office/drawing/2014/main" val="2994380534"/>
                  </a:ext>
                </a:extLst>
              </a:tr>
              <a:tr h="504749">
                <a:tc>
                  <a:txBody>
                    <a:bodyPr/>
                    <a:lstStyle/>
                    <a:p>
                      <a:r>
                        <a:rPr lang="en-IN" sz="2600" dirty="0"/>
                        <a:t>Windfall Gain</a:t>
                      </a:r>
                    </a:p>
                  </a:txBody>
                  <a:tcPr marL="109728" marR="109728" marT="54864" marB="54864"/>
                </a:tc>
                <a:tc>
                  <a:txBody>
                    <a:bodyPr/>
                    <a:lstStyle/>
                    <a:p>
                      <a:r>
                        <a:rPr lang="en-IN" sz="2600" dirty="0"/>
                        <a:t>Yes (without activity)</a:t>
                      </a:r>
                    </a:p>
                  </a:txBody>
                  <a:tcPr marL="109728" marR="109728" marT="54864" marB="54864"/>
                </a:tc>
                <a:tc>
                  <a:txBody>
                    <a:bodyPr/>
                    <a:lstStyle/>
                    <a:p>
                      <a:r>
                        <a:rPr lang="en-IN" sz="2600" dirty="0"/>
                        <a:t>No (Quid-Pro-Quo)</a:t>
                      </a:r>
                    </a:p>
                  </a:txBody>
                  <a:tcPr marL="109728" marR="109728" marT="54864" marB="54864"/>
                </a:tc>
                <a:extLst>
                  <a:ext uri="{0D108BD9-81ED-4DB2-BD59-A6C34878D82A}">
                    <a16:rowId xmlns:a16="http://schemas.microsoft.com/office/drawing/2014/main" val="3761532993"/>
                  </a:ext>
                </a:extLst>
              </a:tr>
              <a:tr h="899770">
                <a:tc>
                  <a:txBody>
                    <a:bodyPr/>
                    <a:lstStyle/>
                    <a:p>
                      <a:r>
                        <a:rPr lang="en-IN" sz="2600" dirty="0"/>
                        <a:t>Return on Investment</a:t>
                      </a:r>
                    </a:p>
                  </a:txBody>
                  <a:tcPr marL="109728" marR="109728" marT="54864" marB="54864"/>
                </a:tc>
                <a:tc>
                  <a:txBody>
                    <a:bodyPr/>
                    <a:lstStyle/>
                    <a:p>
                      <a:r>
                        <a:rPr lang="en-IN" sz="2600" dirty="0"/>
                        <a:t>Yes</a:t>
                      </a:r>
                    </a:p>
                  </a:txBody>
                  <a:tcPr marL="109728" marR="109728" marT="54864" marB="54864"/>
                </a:tc>
                <a:tc>
                  <a:txBody>
                    <a:bodyPr/>
                    <a:lstStyle/>
                    <a:p>
                      <a:r>
                        <a:rPr lang="en-IN" sz="2600" dirty="0"/>
                        <a:t>No</a:t>
                      </a:r>
                    </a:p>
                  </a:txBody>
                  <a:tcPr marL="109728" marR="109728" marT="54864" marB="54864"/>
                </a:tc>
                <a:extLst>
                  <a:ext uri="{0D108BD9-81ED-4DB2-BD59-A6C34878D82A}">
                    <a16:rowId xmlns:a16="http://schemas.microsoft.com/office/drawing/2014/main" val="2581969676"/>
                  </a:ext>
                </a:extLst>
              </a:tr>
              <a:tr h="899770">
                <a:tc>
                  <a:txBody>
                    <a:bodyPr/>
                    <a:lstStyle/>
                    <a:p>
                      <a:r>
                        <a:rPr lang="en-IN" sz="2600" dirty="0">
                          <a:solidFill>
                            <a:srgbClr val="FF0000"/>
                          </a:solidFill>
                        </a:rPr>
                        <a:t>Recovery of Cost</a:t>
                      </a:r>
                    </a:p>
                  </a:txBody>
                  <a:tcPr marL="109728" marR="109728" marT="54864" marB="54864"/>
                </a:tc>
                <a:tc>
                  <a:txBody>
                    <a:bodyPr/>
                    <a:lstStyle/>
                    <a:p>
                      <a:r>
                        <a:rPr lang="en-IN" sz="2600" dirty="0">
                          <a:solidFill>
                            <a:srgbClr val="FF0000"/>
                          </a:solidFill>
                        </a:rPr>
                        <a:t>Yes</a:t>
                      </a:r>
                    </a:p>
                  </a:txBody>
                  <a:tcPr marL="109728" marR="109728" marT="54864" marB="54864"/>
                </a:tc>
                <a:tc>
                  <a:txBody>
                    <a:bodyPr/>
                    <a:lstStyle/>
                    <a:p>
                      <a:r>
                        <a:rPr lang="en-IN" sz="2600" dirty="0">
                          <a:solidFill>
                            <a:srgbClr val="FF0000"/>
                          </a:solidFill>
                        </a:rPr>
                        <a:t>No, if does not form part of an activity</a:t>
                      </a:r>
                    </a:p>
                  </a:txBody>
                  <a:tcPr marL="109728" marR="109728" marT="54864" marB="54864"/>
                </a:tc>
                <a:extLst>
                  <a:ext uri="{0D108BD9-81ED-4DB2-BD59-A6C34878D82A}">
                    <a16:rowId xmlns:a16="http://schemas.microsoft.com/office/drawing/2014/main" val="3514683797"/>
                  </a:ext>
                </a:extLst>
              </a:tr>
            </a:tbl>
          </a:graphicData>
        </a:graphic>
      </p:graphicFrame>
      <p:sp>
        <p:nvSpPr>
          <p:cNvPr id="4" name="Footer Placeholder 3">
            <a:extLst>
              <a:ext uri="{FF2B5EF4-FFF2-40B4-BE49-F238E27FC236}">
                <a16:creationId xmlns:a16="http://schemas.microsoft.com/office/drawing/2014/main" id="{1EB007A0-A24E-4A0C-8009-321C89C38FFB}"/>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5" name="Slide Number Placeholder 4">
            <a:extLst>
              <a:ext uri="{FF2B5EF4-FFF2-40B4-BE49-F238E27FC236}">
                <a16:creationId xmlns:a16="http://schemas.microsoft.com/office/drawing/2014/main" id="{9535D84A-9C5A-4A47-8472-439E7F4B5316}"/>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98</a:t>
            </a:fld>
            <a:endParaRPr lang="en-IN">
              <a:solidFill>
                <a:srgbClr val="514843">
                  <a:lumMod val="75000"/>
                </a:srgbClr>
              </a:solidFill>
              <a:latin typeface="Calibri"/>
            </a:endParaRPr>
          </a:p>
        </p:txBody>
      </p:sp>
    </p:spTree>
    <p:extLst>
      <p:ext uri="{BB962C8B-B14F-4D97-AF65-F5344CB8AC3E}">
        <p14:creationId xmlns:p14="http://schemas.microsoft.com/office/powerpoint/2010/main" val="252423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011199" y="2731315"/>
            <a:ext cx="6254082" cy="2490991"/>
          </a:xfrm>
          <a:custGeom>
            <a:avLst/>
            <a:gdLst/>
            <a:ahLst/>
            <a:cxnLst/>
            <a:rect l="l" t="t" r="r" b="b"/>
            <a:pathLst>
              <a:path w="5747384" h="2289175">
                <a:moveTo>
                  <a:pt x="0" y="1144524"/>
                </a:moveTo>
                <a:lnTo>
                  <a:pt x="3039" y="1091372"/>
                </a:lnTo>
                <a:lnTo>
                  <a:pt x="12071" y="1038845"/>
                </a:lnTo>
                <a:lnTo>
                  <a:pt x="26963" y="986997"/>
                </a:lnTo>
                <a:lnTo>
                  <a:pt x="47582" y="935880"/>
                </a:lnTo>
                <a:lnTo>
                  <a:pt x="73796" y="885546"/>
                </a:lnTo>
                <a:lnTo>
                  <a:pt x="105475" y="836048"/>
                </a:lnTo>
                <a:lnTo>
                  <a:pt x="142485" y="787438"/>
                </a:lnTo>
                <a:lnTo>
                  <a:pt x="184695" y="739770"/>
                </a:lnTo>
                <a:lnTo>
                  <a:pt x="231972" y="693094"/>
                </a:lnTo>
                <a:lnTo>
                  <a:pt x="284185" y="647465"/>
                </a:lnTo>
                <a:lnTo>
                  <a:pt x="341201" y="602934"/>
                </a:lnTo>
                <a:lnTo>
                  <a:pt x="402888" y="559554"/>
                </a:lnTo>
                <a:lnTo>
                  <a:pt x="435443" y="538312"/>
                </a:lnTo>
                <a:lnTo>
                  <a:pt x="469116" y="517377"/>
                </a:lnTo>
                <a:lnTo>
                  <a:pt x="503890" y="496757"/>
                </a:lnTo>
                <a:lnTo>
                  <a:pt x="539750" y="476457"/>
                </a:lnTo>
                <a:lnTo>
                  <a:pt x="576679" y="456484"/>
                </a:lnTo>
                <a:lnTo>
                  <a:pt x="614660" y="436845"/>
                </a:lnTo>
                <a:lnTo>
                  <a:pt x="653677" y="417547"/>
                </a:lnTo>
                <a:lnTo>
                  <a:pt x="693713" y="398595"/>
                </a:lnTo>
                <a:lnTo>
                  <a:pt x="734752" y="379996"/>
                </a:lnTo>
                <a:lnTo>
                  <a:pt x="776777" y="361758"/>
                </a:lnTo>
                <a:lnTo>
                  <a:pt x="819772" y="343886"/>
                </a:lnTo>
                <a:lnTo>
                  <a:pt x="863721" y="326387"/>
                </a:lnTo>
                <a:lnTo>
                  <a:pt x="908606" y="309267"/>
                </a:lnTo>
                <a:lnTo>
                  <a:pt x="954412" y="292534"/>
                </a:lnTo>
                <a:lnTo>
                  <a:pt x="1001121" y="276194"/>
                </a:lnTo>
                <a:lnTo>
                  <a:pt x="1048718" y="260253"/>
                </a:lnTo>
                <a:lnTo>
                  <a:pt x="1097185" y="244719"/>
                </a:lnTo>
                <a:lnTo>
                  <a:pt x="1146507" y="229596"/>
                </a:lnTo>
                <a:lnTo>
                  <a:pt x="1196666" y="214893"/>
                </a:lnTo>
                <a:lnTo>
                  <a:pt x="1247647" y="200615"/>
                </a:lnTo>
                <a:lnTo>
                  <a:pt x="1299433" y="186770"/>
                </a:lnTo>
                <a:lnTo>
                  <a:pt x="1352007" y="173363"/>
                </a:lnTo>
                <a:lnTo>
                  <a:pt x="1405352" y="160402"/>
                </a:lnTo>
                <a:lnTo>
                  <a:pt x="1459453" y="147892"/>
                </a:lnTo>
                <a:lnTo>
                  <a:pt x="1514293" y="135841"/>
                </a:lnTo>
                <a:lnTo>
                  <a:pt x="1569854" y="124255"/>
                </a:lnTo>
                <a:lnTo>
                  <a:pt x="1626122" y="113141"/>
                </a:lnTo>
                <a:lnTo>
                  <a:pt x="1683079" y="102505"/>
                </a:lnTo>
                <a:lnTo>
                  <a:pt x="1740708" y="92353"/>
                </a:lnTo>
                <a:lnTo>
                  <a:pt x="1798994" y="82693"/>
                </a:lnTo>
                <a:lnTo>
                  <a:pt x="1857920" y="73531"/>
                </a:lnTo>
                <a:lnTo>
                  <a:pt x="1917468" y="64873"/>
                </a:lnTo>
                <a:lnTo>
                  <a:pt x="1977624" y="56726"/>
                </a:lnTo>
                <a:lnTo>
                  <a:pt x="2038370" y="49096"/>
                </a:lnTo>
                <a:lnTo>
                  <a:pt x="2099689" y="41991"/>
                </a:lnTo>
                <a:lnTo>
                  <a:pt x="2161566" y="35416"/>
                </a:lnTo>
                <a:lnTo>
                  <a:pt x="2223983" y="29379"/>
                </a:lnTo>
                <a:lnTo>
                  <a:pt x="2286924" y="23886"/>
                </a:lnTo>
                <a:lnTo>
                  <a:pt x="2350374" y="18943"/>
                </a:lnTo>
                <a:lnTo>
                  <a:pt x="2414314" y="14556"/>
                </a:lnTo>
                <a:lnTo>
                  <a:pt x="2478729" y="10734"/>
                </a:lnTo>
                <a:lnTo>
                  <a:pt x="2543602" y="7481"/>
                </a:lnTo>
                <a:lnTo>
                  <a:pt x="2608917" y="4805"/>
                </a:lnTo>
                <a:lnTo>
                  <a:pt x="2674657" y="2713"/>
                </a:lnTo>
                <a:lnTo>
                  <a:pt x="2740806" y="1210"/>
                </a:lnTo>
                <a:lnTo>
                  <a:pt x="2807347" y="303"/>
                </a:lnTo>
                <a:lnTo>
                  <a:pt x="2874264" y="0"/>
                </a:lnTo>
                <a:lnTo>
                  <a:pt x="2941117" y="303"/>
                </a:lnTo>
                <a:lnTo>
                  <a:pt x="3007596" y="1210"/>
                </a:lnTo>
                <a:lnTo>
                  <a:pt x="3073685" y="2713"/>
                </a:lnTo>
                <a:lnTo>
                  <a:pt x="3139367" y="4805"/>
                </a:lnTo>
                <a:lnTo>
                  <a:pt x="3204625" y="7481"/>
                </a:lnTo>
                <a:lnTo>
                  <a:pt x="3269444" y="10734"/>
                </a:lnTo>
                <a:lnTo>
                  <a:pt x="3333805" y="14556"/>
                </a:lnTo>
                <a:lnTo>
                  <a:pt x="3397694" y="18943"/>
                </a:lnTo>
                <a:lnTo>
                  <a:pt x="3461094" y="23886"/>
                </a:lnTo>
                <a:lnTo>
                  <a:pt x="3523987" y="29379"/>
                </a:lnTo>
                <a:lnTo>
                  <a:pt x="3586357" y="35416"/>
                </a:lnTo>
                <a:lnTo>
                  <a:pt x="3648189" y="41991"/>
                </a:lnTo>
                <a:lnTo>
                  <a:pt x="3709464" y="49096"/>
                </a:lnTo>
                <a:lnTo>
                  <a:pt x="3770168" y="56726"/>
                </a:lnTo>
                <a:lnTo>
                  <a:pt x="3830282" y="64873"/>
                </a:lnTo>
                <a:lnTo>
                  <a:pt x="3889792" y="73531"/>
                </a:lnTo>
                <a:lnTo>
                  <a:pt x="3948679" y="82693"/>
                </a:lnTo>
                <a:lnTo>
                  <a:pt x="4006929" y="92353"/>
                </a:lnTo>
                <a:lnTo>
                  <a:pt x="4064523" y="102505"/>
                </a:lnTo>
                <a:lnTo>
                  <a:pt x="4121446" y="113141"/>
                </a:lnTo>
                <a:lnTo>
                  <a:pt x="4177681" y="124255"/>
                </a:lnTo>
                <a:lnTo>
                  <a:pt x="4233211" y="135841"/>
                </a:lnTo>
                <a:lnTo>
                  <a:pt x="4288021" y="147892"/>
                </a:lnTo>
                <a:lnTo>
                  <a:pt x="4342093" y="160402"/>
                </a:lnTo>
                <a:lnTo>
                  <a:pt x="4395411" y="173363"/>
                </a:lnTo>
                <a:lnTo>
                  <a:pt x="4447958" y="186770"/>
                </a:lnTo>
                <a:lnTo>
                  <a:pt x="4499719" y="200615"/>
                </a:lnTo>
                <a:lnTo>
                  <a:pt x="4550675" y="214893"/>
                </a:lnTo>
                <a:lnTo>
                  <a:pt x="4600812" y="229596"/>
                </a:lnTo>
                <a:lnTo>
                  <a:pt x="4650111" y="244719"/>
                </a:lnTo>
                <a:lnTo>
                  <a:pt x="4698558" y="260253"/>
                </a:lnTo>
                <a:lnTo>
                  <a:pt x="4746134" y="276194"/>
                </a:lnTo>
                <a:lnTo>
                  <a:pt x="4792825" y="292534"/>
                </a:lnTo>
                <a:lnTo>
                  <a:pt x="4838613" y="309267"/>
                </a:lnTo>
                <a:lnTo>
                  <a:pt x="4883481" y="326387"/>
                </a:lnTo>
                <a:lnTo>
                  <a:pt x="4927413" y="343886"/>
                </a:lnTo>
                <a:lnTo>
                  <a:pt x="4970393" y="361758"/>
                </a:lnTo>
                <a:lnTo>
                  <a:pt x="5012404" y="379996"/>
                </a:lnTo>
                <a:lnTo>
                  <a:pt x="5053430" y="398595"/>
                </a:lnTo>
                <a:lnTo>
                  <a:pt x="5093453" y="417547"/>
                </a:lnTo>
                <a:lnTo>
                  <a:pt x="5132458" y="436845"/>
                </a:lnTo>
                <a:lnTo>
                  <a:pt x="5170428" y="456484"/>
                </a:lnTo>
                <a:lnTo>
                  <a:pt x="5207346" y="476457"/>
                </a:lnTo>
                <a:lnTo>
                  <a:pt x="5243197" y="496757"/>
                </a:lnTo>
                <a:lnTo>
                  <a:pt x="5277962" y="517377"/>
                </a:lnTo>
                <a:lnTo>
                  <a:pt x="5311627" y="538312"/>
                </a:lnTo>
                <a:lnTo>
                  <a:pt x="5344173" y="559554"/>
                </a:lnTo>
                <a:lnTo>
                  <a:pt x="5405847" y="602934"/>
                </a:lnTo>
                <a:lnTo>
                  <a:pt x="5462852" y="647465"/>
                </a:lnTo>
                <a:lnTo>
                  <a:pt x="5515056" y="693094"/>
                </a:lnTo>
                <a:lnTo>
                  <a:pt x="5562326" y="739770"/>
                </a:lnTo>
                <a:lnTo>
                  <a:pt x="5604530" y="787438"/>
                </a:lnTo>
                <a:lnTo>
                  <a:pt x="5641535" y="836048"/>
                </a:lnTo>
                <a:lnTo>
                  <a:pt x="5673211" y="885546"/>
                </a:lnTo>
                <a:lnTo>
                  <a:pt x="5699423" y="935880"/>
                </a:lnTo>
                <a:lnTo>
                  <a:pt x="5720041" y="986997"/>
                </a:lnTo>
                <a:lnTo>
                  <a:pt x="5734932" y="1038845"/>
                </a:lnTo>
                <a:lnTo>
                  <a:pt x="5743963" y="1091372"/>
                </a:lnTo>
                <a:lnTo>
                  <a:pt x="5747003" y="1144524"/>
                </a:lnTo>
                <a:lnTo>
                  <a:pt x="5746241" y="1171174"/>
                </a:lnTo>
                <a:lnTo>
                  <a:pt x="5740188" y="1224020"/>
                </a:lnTo>
                <a:lnTo>
                  <a:pt x="5728211" y="1276214"/>
                </a:lnTo>
                <a:lnTo>
                  <a:pt x="5710440" y="1327703"/>
                </a:lnTo>
                <a:lnTo>
                  <a:pt x="5687008" y="1378435"/>
                </a:lnTo>
                <a:lnTo>
                  <a:pt x="5658048" y="1428358"/>
                </a:lnTo>
                <a:lnTo>
                  <a:pt x="5623690" y="1477418"/>
                </a:lnTo>
                <a:lnTo>
                  <a:pt x="5584069" y="1525564"/>
                </a:lnTo>
                <a:lnTo>
                  <a:pt x="5539316" y="1572743"/>
                </a:lnTo>
                <a:lnTo>
                  <a:pt x="5489563" y="1618902"/>
                </a:lnTo>
                <a:lnTo>
                  <a:pt x="5434942" y="1663988"/>
                </a:lnTo>
                <a:lnTo>
                  <a:pt x="5375586" y="1707950"/>
                </a:lnTo>
                <a:lnTo>
                  <a:pt x="5311627" y="1750735"/>
                </a:lnTo>
                <a:lnTo>
                  <a:pt x="5277962" y="1771670"/>
                </a:lnTo>
                <a:lnTo>
                  <a:pt x="5243197" y="1792290"/>
                </a:lnTo>
                <a:lnTo>
                  <a:pt x="5207346" y="1812590"/>
                </a:lnTo>
                <a:lnTo>
                  <a:pt x="5170428" y="1832563"/>
                </a:lnTo>
                <a:lnTo>
                  <a:pt x="5132458" y="1852202"/>
                </a:lnTo>
                <a:lnTo>
                  <a:pt x="5093453" y="1871501"/>
                </a:lnTo>
                <a:lnTo>
                  <a:pt x="5053430" y="1890453"/>
                </a:lnTo>
                <a:lnTo>
                  <a:pt x="5012404" y="1909051"/>
                </a:lnTo>
                <a:lnTo>
                  <a:pt x="4970393" y="1927290"/>
                </a:lnTo>
                <a:lnTo>
                  <a:pt x="4927413" y="1945162"/>
                </a:lnTo>
                <a:lnTo>
                  <a:pt x="4883481" y="1962660"/>
                </a:lnTo>
                <a:lnTo>
                  <a:pt x="4838613" y="1979780"/>
                </a:lnTo>
                <a:lnTo>
                  <a:pt x="4792825" y="1996513"/>
                </a:lnTo>
                <a:lnTo>
                  <a:pt x="4746134" y="2012853"/>
                </a:lnTo>
                <a:lnTo>
                  <a:pt x="4698558" y="2028794"/>
                </a:lnTo>
                <a:lnTo>
                  <a:pt x="4650111" y="2044329"/>
                </a:lnTo>
                <a:lnTo>
                  <a:pt x="4600812" y="2059451"/>
                </a:lnTo>
                <a:lnTo>
                  <a:pt x="4550675" y="2074154"/>
                </a:lnTo>
                <a:lnTo>
                  <a:pt x="4499719" y="2088432"/>
                </a:lnTo>
                <a:lnTo>
                  <a:pt x="4447958" y="2102277"/>
                </a:lnTo>
                <a:lnTo>
                  <a:pt x="4395411" y="2115684"/>
                </a:lnTo>
                <a:lnTo>
                  <a:pt x="4342093" y="2128645"/>
                </a:lnTo>
                <a:lnTo>
                  <a:pt x="4288021" y="2141155"/>
                </a:lnTo>
                <a:lnTo>
                  <a:pt x="4233211" y="2153206"/>
                </a:lnTo>
                <a:lnTo>
                  <a:pt x="4177681" y="2164792"/>
                </a:lnTo>
                <a:lnTo>
                  <a:pt x="4121446" y="2175906"/>
                </a:lnTo>
                <a:lnTo>
                  <a:pt x="4064523" y="2186543"/>
                </a:lnTo>
                <a:lnTo>
                  <a:pt x="4006929" y="2196694"/>
                </a:lnTo>
                <a:lnTo>
                  <a:pt x="3948679" y="2206354"/>
                </a:lnTo>
                <a:lnTo>
                  <a:pt x="3889792" y="2215517"/>
                </a:lnTo>
                <a:lnTo>
                  <a:pt x="3830282" y="2224174"/>
                </a:lnTo>
                <a:lnTo>
                  <a:pt x="3770168" y="2232321"/>
                </a:lnTo>
                <a:lnTo>
                  <a:pt x="3709464" y="2239951"/>
                </a:lnTo>
                <a:lnTo>
                  <a:pt x="3648189" y="2247056"/>
                </a:lnTo>
                <a:lnTo>
                  <a:pt x="3586357" y="2253631"/>
                </a:lnTo>
                <a:lnTo>
                  <a:pt x="3523987" y="2259668"/>
                </a:lnTo>
                <a:lnTo>
                  <a:pt x="3461094" y="2265161"/>
                </a:lnTo>
                <a:lnTo>
                  <a:pt x="3397694" y="2270105"/>
                </a:lnTo>
                <a:lnTo>
                  <a:pt x="3333805" y="2274491"/>
                </a:lnTo>
                <a:lnTo>
                  <a:pt x="3269444" y="2278313"/>
                </a:lnTo>
                <a:lnTo>
                  <a:pt x="3204625" y="2281566"/>
                </a:lnTo>
                <a:lnTo>
                  <a:pt x="3139367" y="2284242"/>
                </a:lnTo>
                <a:lnTo>
                  <a:pt x="3073685" y="2286334"/>
                </a:lnTo>
                <a:lnTo>
                  <a:pt x="3007596" y="2287837"/>
                </a:lnTo>
                <a:lnTo>
                  <a:pt x="2941117" y="2288744"/>
                </a:lnTo>
                <a:lnTo>
                  <a:pt x="2874264" y="2289048"/>
                </a:lnTo>
                <a:lnTo>
                  <a:pt x="2807347" y="2288744"/>
                </a:lnTo>
                <a:lnTo>
                  <a:pt x="2740806" y="2287837"/>
                </a:lnTo>
                <a:lnTo>
                  <a:pt x="2674657" y="2286334"/>
                </a:lnTo>
                <a:lnTo>
                  <a:pt x="2608917" y="2284242"/>
                </a:lnTo>
                <a:lnTo>
                  <a:pt x="2543602" y="2281566"/>
                </a:lnTo>
                <a:lnTo>
                  <a:pt x="2478729" y="2278313"/>
                </a:lnTo>
                <a:lnTo>
                  <a:pt x="2414314" y="2274491"/>
                </a:lnTo>
                <a:lnTo>
                  <a:pt x="2350374" y="2270105"/>
                </a:lnTo>
                <a:lnTo>
                  <a:pt x="2286924" y="2265161"/>
                </a:lnTo>
                <a:lnTo>
                  <a:pt x="2223983" y="2259668"/>
                </a:lnTo>
                <a:lnTo>
                  <a:pt x="2161566" y="2253631"/>
                </a:lnTo>
                <a:lnTo>
                  <a:pt x="2099689" y="2247056"/>
                </a:lnTo>
                <a:lnTo>
                  <a:pt x="2038370" y="2239951"/>
                </a:lnTo>
                <a:lnTo>
                  <a:pt x="1977624" y="2232321"/>
                </a:lnTo>
                <a:lnTo>
                  <a:pt x="1917468" y="2224174"/>
                </a:lnTo>
                <a:lnTo>
                  <a:pt x="1857920" y="2215517"/>
                </a:lnTo>
                <a:lnTo>
                  <a:pt x="1798994" y="2206354"/>
                </a:lnTo>
                <a:lnTo>
                  <a:pt x="1740708" y="2196694"/>
                </a:lnTo>
                <a:lnTo>
                  <a:pt x="1683079" y="2186543"/>
                </a:lnTo>
                <a:lnTo>
                  <a:pt x="1626122" y="2175906"/>
                </a:lnTo>
                <a:lnTo>
                  <a:pt x="1569854" y="2164792"/>
                </a:lnTo>
                <a:lnTo>
                  <a:pt x="1514293" y="2153206"/>
                </a:lnTo>
                <a:lnTo>
                  <a:pt x="1459453" y="2141155"/>
                </a:lnTo>
                <a:lnTo>
                  <a:pt x="1405352" y="2128645"/>
                </a:lnTo>
                <a:lnTo>
                  <a:pt x="1352007" y="2115684"/>
                </a:lnTo>
                <a:lnTo>
                  <a:pt x="1299433" y="2102277"/>
                </a:lnTo>
                <a:lnTo>
                  <a:pt x="1247647" y="2088432"/>
                </a:lnTo>
                <a:lnTo>
                  <a:pt x="1196666" y="2074154"/>
                </a:lnTo>
                <a:lnTo>
                  <a:pt x="1146507" y="2059451"/>
                </a:lnTo>
                <a:lnTo>
                  <a:pt x="1097185" y="2044329"/>
                </a:lnTo>
                <a:lnTo>
                  <a:pt x="1048718" y="2028794"/>
                </a:lnTo>
                <a:lnTo>
                  <a:pt x="1001121" y="2012853"/>
                </a:lnTo>
                <a:lnTo>
                  <a:pt x="954412" y="1996513"/>
                </a:lnTo>
                <a:lnTo>
                  <a:pt x="908606" y="1979780"/>
                </a:lnTo>
                <a:lnTo>
                  <a:pt x="863721" y="1962660"/>
                </a:lnTo>
                <a:lnTo>
                  <a:pt x="819772" y="1945162"/>
                </a:lnTo>
                <a:lnTo>
                  <a:pt x="776777" y="1927290"/>
                </a:lnTo>
                <a:lnTo>
                  <a:pt x="734752" y="1909051"/>
                </a:lnTo>
                <a:lnTo>
                  <a:pt x="693713" y="1890453"/>
                </a:lnTo>
                <a:lnTo>
                  <a:pt x="653677" y="1871501"/>
                </a:lnTo>
                <a:lnTo>
                  <a:pt x="614660" y="1852202"/>
                </a:lnTo>
                <a:lnTo>
                  <a:pt x="576679" y="1832563"/>
                </a:lnTo>
                <a:lnTo>
                  <a:pt x="539750" y="1812590"/>
                </a:lnTo>
                <a:lnTo>
                  <a:pt x="503890" y="1792290"/>
                </a:lnTo>
                <a:lnTo>
                  <a:pt x="469116" y="1771670"/>
                </a:lnTo>
                <a:lnTo>
                  <a:pt x="435443" y="1750735"/>
                </a:lnTo>
                <a:lnTo>
                  <a:pt x="402888" y="1729493"/>
                </a:lnTo>
                <a:lnTo>
                  <a:pt x="341201" y="1686113"/>
                </a:lnTo>
                <a:lnTo>
                  <a:pt x="284185" y="1641582"/>
                </a:lnTo>
                <a:lnTo>
                  <a:pt x="231972" y="1595953"/>
                </a:lnTo>
                <a:lnTo>
                  <a:pt x="184695" y="1549277"/>
                </a:lnTo>
                <a:lnTo>
                  <a:pt x="142485" y="1501609"/>
                </a:lnTo>
                <a:lnTo>
                  <a:pt x="105475" y="1452999"/>
                </a:lnTo>
                <a:lnTo>
                  <a:pt x="73796" y="1403501"/>
                </a:lnTo>
                <a:lnTo>
                  <a:pt x="47582" y="1353167"/>
                </a:lnTo>
                <a:lnTo>
                  <a:pt x="26963" y="1302050"/>
                </a:lnTo>
                <a:lnTo>
                  <a:pt x="12071" y="1250202"/>
                </a:lnTo>
                <a:lnTo>
                  <a:pt x="3039" y="1197676"/>
                </a:lnTo>
                <a:lnTo>
                  <a:pt x="0" y="1144524"/>
                </a:lnTo>
              </a:path>
            </a:pathLst>
          </a:custGeom>
          <a:ln w="10668">
            <a:solidFill>
              <a:srgbClr val="41709C"/>
            </a:solidFill>
          </a:ln>
        </p:spPr>
        <p:txBody>
          <a:bodyPr wrap="square" lIns="0" tIns="0" rIns="0" bIns="0" rtlCol="0"/>
          <a:lstStyle/>
          <a:p>
            <a:pPr defTabSz="1097280"/>
            <a:endParaRPr sz="1958">
              <a:solidFill>
                <a:srgbClr val="514843"/>
              </a:solidFill>
              <a:latin typeface="Calibri"/>
            </a:endParaRPr>
          </a:p>
        </p:txBody>
      </p:sp>
      <p:sp>
        <p:nvSpPr>
          <p:cNvPr id="4" name="object 4"/>
          <p:cNvSpPr txBox="1">
            <a:spLocks noGrp="1"/>
          </p:cNvSpPr>
          <p:nvPr>
            <p:ph type="title"/>
          </p:nvPr>
        </p:nvSpPr>
        <p:spPr>
          <a:xfrm>
            <a:off x="367719" y="847979"/>
            <a:ext cx="10860590" cy="533113"/>
          </a:xfrm>
          <a:prstGeom prst="rect">
            <a:avLst/>
          </a:prstGeom>
        </p:spPr>
        <p:txBody>
          <a:bodyPr vert="horz" wrap="square" lIns="0" tIns="15893" rIns="0" bIns="0" rtlCol="0" anchor="b">
            <a:spAutoFit/>
          </a:bodyPr>
          <a:lstStyle/>
          <a:p>
            <a:pPr marL="885148">
              <a:lnSpc>
                <a:spcPct val="100000"/>
              </a:lnSpc>
              <a:spcBef>
                <a:spcPts val="125"/>
              </a:spcBef>
            </a:pPr>
            <a:r>
              <a:rPr dirty="0"/>
              <a:t>The Classic </a:t>
            </a:r>
            <a:r>
              <a:rPr spc="-6" dirty="0"/>
              <a:t>Proposition </a:t>
            </a:r>
            <a:r>
              <a:rPr spc="-28" dirty="0"/>
              <a:t>for </a:t>
            </a:r>
            <a:r>
              <a:rPr spc="-43" dirty="0"/>
              <a:t>Taxability</a:t>
            </a:r>
          </a:p>
        </p:txBody>
      </p:sp>
      <p:sp>
        <p:nvSpPr>
          <p:cNvPr id="5" name="object 5"/>
          <p:cNvSpPr txBox="1"/>
          <p:nvPr/>
        </p:nvSpPr>
        <p:spPr>
          <a:xfrm>
            <a:off x="4954802" y="3626829"/>
            <a:ext cx="1265880" cy="389400"/>
          </a:xfrm>
          <a:prstGeom prst="rect">
            <a:avLst/>
          </a:prstGeom>
          <a:solidFill>
            <a:srgbClr val="5B9AD4"/>
          </a:solidFill>
          <a:ln w="10668">
            <a:solidFill>
              <a:srgbClr val="41709C"/>
            </a:solidFill>
          </a:ln>
        </p:spPr>
        <p:txBody>
          <a:bodyPr vert="horz" wrap="square" lIns="0" tIns="128522" rIns="0" bIns="0" rtlCol="0">
            <a:spAutoFit/>
          </a:bodyPr>
          <a:lstStyle/>
          <a:p>
            <a:pPr marL="266719" defTabSz="1097280">
              <a:spcBef>
                <a:spcPts val="1012"/>
              </a:spcBef>
            </a:pPr>
            <a:r>
              <a:rPr sz="1687" spc="11" dirty="0">
                <a:solidFill>
                  <a:srgbClr val="FFFFFF"/>
                </a:solidFill>
                <a:latin typeface="Calibri"/>
                <a:cs typeface="Calibri"/>
              </a:rPr>
              <a:t>Supplier</a:t>
            </a:r>
            <a:endParaRPr sz="1687">
              <a:solidFill>
                <a:srgbClr val="514843"/>
              </a:solidFill>
              <a:latin typeface="Calibri"/>
              <a:cs typeface="Calibri"/>
            </a:endParaRPr>
          </a:p>
        </p:txBody>
      </p:sp>
      <p:sp>
        <p:nvSpPr>
          <p:cNvPr id="6" name="object 6"/>
          <p:cNvSpPr txBox="1"/>
          <p:nvPr/>
        </p:nvSpPr>
        <p:spPr>
          <a:xfrm>
            <a:off x="7941506" y="3626829"/>
            <a:ext cx="1265880" cy="389400"/>
          </a:xfrm>
          <a:prstGeom prst="rect">
            <a:avLst/>
          </a:prstGeom>
          <a:solidFill>
            <a:srgbClr val="5B9AD4"/>
          </a:solidFill>
          <a:ln w="10667">
            <a:solidFill>
              <a:srgbClr val="41709C"/>
            </a:solidFill>
          </a:ln>
        </p:spPr>
        <p:txBody>
          <a:bodyPr vert="horz" wrap="square" lIns="0" tIns="128522" rIns="0" bIns="0" rtlCol="0">
            <a:spAutoFit/>
          </a:bodyPr>
          <a:lstStyle/>
          <a:p>
            <a:pPr marL="216968" defTabSz="1097280">
              <a:spcBef>
                <a:spcPts val="1012"/>
              </a:spcBef>
            </a:pPr>
            <a:r>
              <a:rPr sz="1687" spc="6" dirty="0">
                <a:solidFill>
                  <a:srgbClr val="FFFFFF"/>
                </a:solidFill>
                <a:latin typeface="Calibri"/>
                <a:cs typeface="Calibri"/>
              </a:rPr>
              <a:t>Recipient</a:t>
            </a:r>
            <a:endParaRPr sz="1687">
              <a:solidFill>
                <a:srgbClr val="514843"/>
              </a:solidFill>
              <a:latin typeface="Calibri"/>
              <a:cs typeface="Calibri"/>
            </a:endParaRPr>
          </a:p>
        </p:txBody>
      </p:sp>
      <p:sp>
        <p:nvSpPr>
          <p:cNvPr id="7" name="object 7"/>
          <p:cNvSpPr txBox="1"/>
          <p:nvPr/>
        </p:nvSpPr>
        <p:spPr>
          <a:xfrm>
            <a:off x="6882946" y="4030943"/>
            <a:ext cx="539656" cy="234498"/>
          </a:xfrm>
          <a:prstGeom prst="rect">
            <a:avLst/>
          </a:prstGeom>
        </p:spPr>
        <p:txBody>
          <a:bodyPr vert="horz" wrap="square" lIns="0" tIns="16584" rIns="0" bIns="0" rtlCol="0">
            <a:spAutoFit/>
          </a:bodyPr>
          <a:lstStyle/>
          <a:p>
            <a:pPr marL="13819" defTabSz="1097280">
              <a:spcBef>
                <a:spcPts val="131"/>
              </a:spcBef>
            </a:pPr>
            <a:r>
              <a:rPr sz="1415" b="1" dirty="0">
                <a:solidFill>
                  <a:srgbClr val="514843"/>
                </a:solidFill>
                <a:latin typeface="Calibri"/>
                <a:cs typeface="Calibri"/>
              </a:rPr>
              <a:t>S</a:t>
            </a:r>
            <a:r>
              <a:rPr sz="1415" b="1" spc="11" dirty="0">
                <a:solidFill>
                  <a:srgbClr val="514843"/>
                </a:solidFill>
                <a:latin typeface="Calibri"/>
                <a:cs typeface="Calibri"/>
              </a:rPr>
              <a:t>up</a:t>
            </a:r>
            <a:r>
              <a:rPr sz="1415" b="1" dirty="0">
                <a:solidFill>
                  <a:srgbClr val="514843"/>
                </a:solidFill>
                <a:latin typeface="Calibri"/>
                <a:cs typeface="Calibri"/>
              </a:rPr>
              <a:t>p</a:t>
            </a:r>
            <a:r>
              <a:rPr sz="1415" b="1" spc="6" dirty="0">
                <a:solidFill>
                  <a:srgbClr val="514843"/>
                </a:solidFill>
                <a:latin typeface="Calibri"/>
                <a:cs typeface="Calibri"/>
              </a:rPr>
              <a:t>ly</a:t>
            </a:r>
            <a:endParaRPr sz="1415">
              <a:solidFill>
                <a:srgbClr val="514843"/>
              </a:solidFill>
              <a:latin typeface="Calibri"/>
              <a:cs typeface="Calibri"/>
            </a:endParaRPr>
          </a:p>
        </p:txBody>
      </p:sp>
      <p:sp>
        <p:nvSpPr>
          <p:cNvPr id="8" name="object 8"/>
          <p:cNvSpPr/>
          <p:nvPr/>
        </p:nvSpPr>
        <p:spPr>
          <a:xfrm>
            <a:off x="6220132" y="3749547"/>
            <a:ext cx="1721928" cy="73244"/>
          </a:xfrm>
          <a:custGeom>
            <a:avLst/>
            <a:gdLst/>
            <a:ahLst/>
            <a:cxnLst/>
            <a:rect l="l" t="t" r="r" b="b"/>
            <a:pathLst>
              <a:path w="1582420" h="67310">
                <a:moveTo>
                  <a:pt x="67056" y="67056"/>
                </a:moveTo>
                <a:lnTo>
                  <a:pt x="0" y="35052"/>
                </a:lnTo>
                <a:lnTo>
                  <a:pt x="67056" y="0"/>
                </a:lnTo>
                <a:lnTo>
                  <a:pt x="67056" y="31972"/>
                </a:lnTo>
                <a:lnTo>
                  <a:pt x="56387" y="32004"/>
                </a:lnTo>
                <a:lnTo>
                  <a:pt x="56387" y="36576"/>
                </a:lnTo>
                <a:lnTo>
                  <a:pt x="67056" y="36576"/>
                </a:lnTo>
                <a:lnTo>
                  <a:pt x="67056" y="67056"/>
                </a:lnTo>
                <a:close/>
              </a:path>
              <a:path w="1582420" h="67310">
                <a:moveTo>
                  <a:pt x="67056" y="36544"/>
                </a:moveTo>
                <a:lnTo>
                  <a:pt x="67056" y="31972"/>
                </a:lnTo>
                <a:lnTo>
                  <a:pt x="1581912" y="27432"/>
                </a:lnTo>
                <a:lnTo>
                  <a:pt x="1581912" y="32004"/>
                </a:lnTo>
                <a:lnTo>
                  <a:pt x="67056" y="36544"/>
                </a:lnTo>
                <a:close/>
              </a:path>
              <a:path w="1582420" h="67310">
                <a:moveTo>
                  <a:pt x="56387" y="36576"/>
                </a:moveTo>
                <a:lnTo>
                  <a:pt x="56387" y="32004"/>
                </a:lnTo>
                <a:lnTo>
                  <a:pt x="67056" y="31972"/>
                </a:lnTo>
                <a:lnTo>
                  <a:pt x="67056" y="36544"/>
                </a:lnTo>
                <a:lnTo>
                  <a:pt x="56387" y="36576"/>
                </a:lnTo>
                <a:close/>
              </a:path>
              <a:path w="1582420" h="67310">
                <a:moveTo>
                  <a:pt x="67056" y="36576"/>
                </a:moveTo>
                <a:lnTo>
                  <a:pt x="56387" y="36576"/>
                </a:lnTo>
                <a:lnTo>
                  <a:pt x="67056" y="36544"/>
                </a:lnTo>
                <a:close/>
              </a:path>
            </a:pathLst>
          </a:custGeom>
          <a:solidFill>
            <a:srgbClr val="000000"/>
          </a:solidFill>
        </p:spPr>
        <p:txBody>
          <a:bodyPr wrap="square" lIns="0" tIns="0" rIns="0" bIns="0" rtlCol="0"/>
          <a:lstStyle/>
          <a:p>
            <a:pPr defTabSz="1097280"/>
            <a:endParaRPr sz="1958">
              <a:solidFill>
                <a:srgbClr val="514843"/>
              </a:solidFill>
              <a:latin typeface="Calibri"/>
            </a:endParaRPr>
          </a:p>
        </p:txBody>
      </p:sp>
      <p:sp>
        <p:nvSpPr>
          <p:cNvPr id="9" name="object 9"/>
          <p:cNvSpPr/>
          <p:nvPr/>
        </p:nvSpPr>
        <p:spPr>
          <a:xfrm>
            <a:off x="6220132" y="3980059"/>
            <a:ext cx="1721928" cy="73244"/>
          </a:xfrm>
          <a:custGeom>
            <a:avLst/>
            <a:gdLst/>
            <a:ahLst/>
            <a:cxnLst/>
            <a:rect l="l" t="t" r="r" b="b"/>
            <a:pathLst>
              <a:path w="1582420" h="67310">
                <a:moveTo>
                  <a:pt x="1514855" y="67056"/>
                </a:moveTo>
                <a:lnTo>
                  <a:pt x="1514855" y="0"/>
                </a:lnTo>
                <a:lnTo>
                  <a:pt x="1575816" y="30480"/>
                </a:lnTo>
                <a:lnTo>
                  <a:pt x="1525524" y="30480"/>
                </a:lnTo>
                <a:lnTo>
                  <a:pt x="1525524" y="36576"/>
                </a:lnTo>
                <a:lnTo>
                  <a:pt x="1575816" y="36576"/>
                </a:lnTo>
                <a:lnTo>
                  <a:pt x="1514855" y="67056"/>
                </a:lnTo>
                <a:close/>
              </a:path>
              <a:path w="1582420" h="67310">
                <a:moveTo>
                  <a:pt x="1514855" y="36576"/>
                </a:moveTo>
                <a:lnTo>
                  <a:pt x="0" y="36576"/>
                </a:lnTo>
                <a:lnTo>
                  <a:pt x="0" y="30480"/>
                </a:lnTo>
                <a:lnTo>
                  <a:pt x="1514855" y="30480"/>
                </a:lnTo>
                <a:lnTo>
                  <a:pt x="1514855" y="36576"/>
                </a:lnTo>
                <a:close/>
              </a:path>
              <a:path w="1582420" h="67310">
                <a:moveTo>
                  <a:pt x="1575816" y="36576"/>
                </a:moveTo>
                <a:lnTo>
                  <a:pt x="1525524" y="36576"/>
                </a:lnTo>
                <a:lnTo>
                  <a:pt x="1525524" y="30480"/>
                </a:lnTo>
                <a:lnTo>
                  <a:pt x="1575816" y="30480"/>
                </a:lnTo>
                <a:lnTo>
                  <a:pt x="1581912" y="33528"/>
                </a:lnTo>
                <a:lnTo>
                  <a:pt x="1575816" y="36576"/>
                </a:lnTo>
                <a:close/>
              </a:path>
            </a:pathLst>
          </a:custGeom>
          <a:solidFill>
            <a:srgbClr val="000000"/>
          </a:solidFill>
        </p:spPr>
        <p:txBody>
          <a:bodyPr wrap="square" lIns="0" tIns="0" rIns="0" bIns="0" rtlCol="0"/>
          <a:lstStyle/>
          <a:p>
            <a:pPr defTabSz="1097280"/>
            <a:endParaRPr sz="1958">
              <a:solidFill>
                <a:srgbClr val="514843"/>
              </a:solidFill>
              <a:latin typeface="Calibri"/>
            </a:endParaRPr>
          </a:p>
        </p:txBody>
      </p:sp>
      <p:sp>
        <p:nvSpPr>
          <p:cNvPr id="10" name="object 10"/>
          <p:cNvSpPr txBox="1"/>
          <p:nvPr/>
        </p:nvSpPr>
        <p:spPr>
          <a:xfrm>
            <a:off x="6592749" y="3515126"/>
            <a:ext cx="1080006" cy="234498"/>
          </a:xfrm>
          <a:prstGeom prst="rect">
            <a:avLst/>
          </a:prstGeom>
        </p:spPr>
        <p:txBody>
          <a:bodyPr vert="horz" wrap="square" lIns="0" tIns="16584" rIns="0" bIns="0" rtlCol="0">
            <a:spAutoFit/>
          </a:bodyPr>
          <a:lstStyle/>
          <a:p>
            <a:pPr marL="13819" defTabSz="1097280">
              <a:spcBef>
                <a:spcPts val="131"/>
              </a:spcBef>
            </a:pPr>
            <a:r>
              <a:rPr sz="1415" b="1" dirty="0">
                <a:solidFill>
                  <a:srgbClr val="514843"/>
                </a:solidFill>
                <a:latin typeface="Calibri"/>
                <a:cs typeface="Calibri"/>
              </a:rPr>
              <a:t>Consideration</a:t>
            </a:r>
            <a:endParaRPr sz="1415">
              <a:solidFill>
                <a:srgbClr val="514843"/>
              </a:solidFill>
              <a:latin typeface="Calibri"/>
              <a:cs typeface="Calibri"/>
            </a:endParaRPr>
          </a:p>
        </p:txBody>
      </p:sp>
      <p:sp>
        <p:nvSpPr>
          <p:cNvPr id="11" name="object 11"/>
          <p:cNvSpPr txBox="1"/>
          <p:nvPr/>
        </p:nvSpPr>
        <p:spPr>
          <a:xfrm>
            <a:off x="10375366" y="3641152"/>
            <a:ext cx="1077932" cy="533849"/>
          </a:xfrm>
          <a:prstGeom prst="rect">
            <a:avLst/>
          </a:prstGeom>
        </p:spPr>
        <p:txBody>
          <a:bodyPr vert="horz" wrap="square" lIns="0" tIns="13129" rIns="0" bIns="0" rtlCol="0">
            <a:spAutoFit/>
          </a:bodyPr>
          <a:lstStyle/>
          <a:p>
            <a:pPr marL="13819" marR="5528" defTabSz="1097280">
              <a:lnSpc>
                <a:spcPct val="102000"/>
              </a:lnSpc>
              <a:spcBef>
                <a:spcPts val="103"/>
              </a:spcBef>
            </a:pPr>
            <a:r>
              <a:rPr sz="1687" dirty="0">
                <a:solidFill>
                  <a:srgbClr val="514843"/>
                </a:solidFill>
                <a:latin typeface="Calibri"/>
                <a:cs typeface="Calibri"/>
              </a:rPr>
              <a:t>E</a:t>
            </a:r>
            <a:r>
              <a:rPr sz="1687" spc="6" dirty="0">
                <a:solidFill>
                  <a:srgbClr val="514843"/>
                </a:solidFill>
                <a:latin typeface="Calibri"/>
                <a:cs typeface="Calibri"/>
              </a:rPr>
              <a:t>n</a:t>
            </a:r>
            <a:r>
              <a:rPr sz="1687" spc="-32" dirty="0">
                <a:solidFill>
                  <a:srgbClr val="514843"/>
                </a:solidFill>
                <a:latin typeface="Calibri"/>
                <a:cs typeface="Calibri"/>
              </a:rPr>
              <a:t>f</a:t>
            </a:r>
            <a:r>
              <a:rPr sz="1687" spc="17" dirty="0">
                <a:solidFill>
                  <a:srgbClr val="514843"/>
                </a:solidFill>
                <a:latin typeface="Calibri"/>
                <a:cs typeface="Calibri"/>
              </a:rPr>
              <a:t>o</a:t>
            </a:r>
            <a:r>
              <a:rPr sz="1687" spc="-22" dirty="0">
                <a:solidFill>
                  <a:srgbClr val="514843"/>
                </a:solidFill>
                <a:latin typeface="Calibri"/>
                <a:cs typeface="Calibri"/>
              </a:rPr>
              <a:t>r</a:t>
            </a:r>
            <a:r>
              <a:rPr sz="1687" spc="22" dirty="0">
                <a:solidFill>
                  <a:srgbClr val="514843"/>
                </a:solidFill>
                <a:latin typeface="Calibri"/>
                <a:cs typeface="Calibri"/>
              </a:rPr>
              <a:t>c</a:t>
            </a:r>
            <a:r>
              <a:rPr sz="1687" spc="17" dirty="0">
                <a:solidFill>
                  <a:srgbClr val="514843"/>
                </a:solidFill>
                <a:latin typeface="Calibri"/>
                <a:cs typeface="Calibri"/>
              </a:rPr>
              <a:t>ea</a:t>
            </a:r>
            <a:r>
              <a:rPr sz="1687" spc="6" dirty="0">
                <a:solidFill>
                  <a:srgbClr val="514843"/>
                </a:solidFill>
                <a:latin typeface="Calibri"/>
                <a:cs typeface="Calibri"/>
              </a:rPr>
              <a:t>b</a:t>
            </a:r>
            <a:r>
              <a:rPr sz="1687" spc="11" dirty="0">
                <a:solidFill>
                  <a:srgbClr val="514843"/>
                </a:solidFill>
                <a:latin typeface="Calibri"/>
                <a:cs typeface="Calibri"/>
              </a:rPr>
              <a:t>le  </a:t>
            </a:r>
            <a:r>
              <a:rPr sz="1687" spc="6" dirty="0">
                <a:solidFill>
                  <a:srgbClr val="514843"/>
                </a:solidFill>
                <a:latin typeface="Calibri"/>
                <a:cs typeface="Calibri"/>
              </a:rPr>
              <a:t>Contract</a:t>
            </a:r>
            <a:endParaRPr sz="1687">
              <a:solidFill>
                <a:srgbClr val="514843"/>
              </a:solidFill>
              <a:latin typeface="Calibri"/>
              <a:cs typeface="Calibri"/>
            </a:endParaRPr>
          </a:p>
        </p:txBody>
      </p:sp>
      <p:sp>
        <p:nvSpPr>
          <p:cNvPr id="12" name="Rectangle 11">
            <a:extLst>
              <a:ext uri="{FF2B5EF4-FFF2-40B4-BE49-F238E27FC236}">
                <a16:creationId xmlns:a16="http://schemas.microsoft.com/office/drawing/2014/main" id="{14180DFD-97FA-41A7-A2A6-0AA76B9BFD98}"/>
              </a:ext>
            </a:extLst>
          </p:cNvPr>
          <p:cNvSpPr/>
          <p:nvPr/>
        </p:nvSpPr>
        <p:spPr>
          <a:xfrm>
            <a:off x="668743" y="5519934"/>
            <a:ext cx="11848010" cy="2086725"/>
          </a:xfrm>
          <a:prstGeom prst="rect">
            <a:avLst/>
          </a:prstGeom>
        </p:spPr>
        <p:txBody>
          <a:bodyPr wrap="square">
            <a:spAutoFit/>
          </a:bodyPr>
          <a:lstStyle/>
          <a:p>
            <a:pPr defTabSz="1097280"/>
            <a:r>
              <a:rPr lang="en-IN" sz="2160" dirty="0">
                <a:solidFill>
                  <a:srgbClr val="514843"/>
                </a:solidFill>
                <a:latin typeface="Calibri"/>
              </a:rPr>
              <a:t>Process:</a:t>
            </a:r>
          </a:p>
          <a:p>
            <a:pPr defTabSz="1097280"/>
            <a:r>
              <a:rPr lang="en-IN" sz="2160" dirty="0">
                <a:solidFill>
                  <a:srgbClr val="514843"/>
                </a:solidFill>
                <a:latin typeface="Calibri"/>
              </a:rPr>
              <a:t> - Supply is sub-specie is an enforceable contract (Bai </a:t>
            </a:r>
            <a:r>
              <a:rPr lang="en-IN" sz="2160" dirty="0" err="1">
                <a:solidFill>
                  <a:srgbClr val="514843"/>
                </a:solidFill>
                <a:latin typeface="Calibri"/>
              </a:rPr>
              <a:t>Mamubai</a:t>
            </a:r>
            <a:r>
              <a:rPr lang="en-IN" sz="2160" dirty="0">
                <a:solidFill>
                  <a:srgbClr val="514843"/>
                </a:solidFill>
                <a:latin typeface="Calibri"/>
              </a:rPr>
              <a:t> Trust- Bombay High Court)</a:t>
            </a:r>
          </a:p>
          <a:p>
            <a:pPr defTabSz="1097280"/>
            <a:r>
              <a:rPr lang="en-IN" sz="2160" dirty="0">
                <a:solidFill>
                  <a:srgbClr val="514843"/>
                </a:solidFill>
                <a:latin typeface="Calibri"/>
              </a:rPr>
              <a:t>- Are there two parties</a:t>
            </a:r>
          </a:p>
          <a:p>
            <a:pPr marL="205740" indent="-205740" defTabSz="1097280">
              <a:buFontTx/>
              <a:buChar char="-"/>
            </a:pPr>
            <a:r>
              <a:rPr lang="en-IN" sz="2160" dirty="0">
                <a:solidFill>
                  <a:srgbClr val="514843"/>
                </a:solidFill>
                <a:latin typeface="Calibri"/>
              </a:rPr>
              <a:t>Supplier should make a supply</a:t>
            </a:r>
          </a:p>
          <a:p>
            <a:pPr marL="205740" indent="-205740" defTabSz="1097280">
              <a:buFontTx/>
              <a:buChar char="-"/>
            </a:pPr>
            <a:r>
              <a:rPr lang="en-IN" sz="2160" dirty="0">
                <a:solidFill>
                  <a:srgbClr val="514843"/>
                </a:solidFill>
                <a:latin typeface="Calibri"/>
              </a:rPr>
              <a:t>Consideration is in connection with supply coming from enforceable contract</a:t>
            </a:r>
          </a:p>
          <a:p>
            <a:pPr marL="205740" indent="-205740" defTabSz="1097280">
              <a:buFontTx/>
              <a:buChar char="-"/>
            </a:pPr>
            <a:r>
              <a:rPr lang="en-IN" sz="2160" dirty="0">
                <a:solidFill>
                  <a:srgbClr val="514843"/>
                </a:solidFill>
                <a:latin typeface="Calibri"/>
              </a:rPr>
              <a:t>Tax should not be on presumption that since money is flowing and hence can be treated as a supply</a:t>
            </a:r>
          </a:p>
        </p:txBody>
      </p:sp>
      <p:sp>
        <p:nvSpPr>
          <p:cNvPr id="2" name="Footer Placeholder 1">
            <a:extLst>
              <a:ext uri="{FF2B5EF4-FFF2-40B4-BE49-F238E27FC236}">
                <a16:creationId xmlns:a16="http://schemas.microsoft.com/office/drawing/2014/main" id="{5DC7C274-F9B6-4FE9-8E1C-3C3217739A77}"/>
              </a:ext>
            </a:extLst>
          </p:cNvPr>
          <p:cNvSpPr>
            <a:spLocks noGrp="1"/>
          </p:cNvSpPr>
          <p:nvPr>
            <p:ph type="ftr" sz="quarter" idx="11"/>
          </p:nvPr>
        </p:nvSpPr>
        <p:spPr/>
        <p:txBody>
          <a:bodyPr/>
          <a:lstStyle/>
          <a:p>
            <a:pPr defTabSz="1097280"/>
            <a:r>
              <a:rPr lang="en-US">
                <a:solidFill>
                  <a:srgbClr val="514843">
                    <a:lumMod val="75000"/>
                  </a:srgbClr>
                </a:solidFill>
                <a:latin typeface="Calibri"/>
              </a:rPr>
              <a:t>© Yash Dhadda</a:t>
            </a:r>
          </a:p>
        </p:txBody>
      </p:sp>
      <p:sp>
        <p:nvSpPr>
          <p:cNvPr id="13" name="Slide Number Placeholder 12">
            <a:extLst>
              <a:ext uri="{FF2B5EF4-FFF2-40B4-BE49-F238E27FC236}">
                <a16:creationId xmlns:a16="http://schemas.microsoft.com/office/drawing/2014/main" id="{B0C335FC-5C50-4386-B904-E840A343105C}"/>
              </a:ext>
            </a:extLst>
          </p:cNvPr>
          <p:cNvSpPr>
            <a:spLocks noGrp="1"/>
          </p:cNvSpPr>
          <p:nvPr>
            <p:ph type="sldNum" sz="quarter" idx="12"/>
          </p:nvPr>
        </p:nvSpPr>
        <p:spPr/>
        <p:txBody>
          <a:bodyPr/>
          <a:lstStyle/>
          <a:p>
            <a:pPr defTabSz="1097280"/>
            <a:fld id="{0FF54DE5-C571-48E8-A5BC-B369434E2F44}" type="slidenum">
              <a:rPr lang="en-IN">
                <a:solidFill>
                  <a:srgbClr val="514843">
                    <a:lumMod val="75000"/>
                  </a:srgbClr>
                </a:solidFill>
                <a:latin typeface="Calibri"/>
              </a:rPr>
              <a:pPr defTabSz="1097280"/>
              <a:t>99</a:t>
            </a:fld>
            <a:endParaRPr lang="en-IN">
              <a:solidFill>
                <a:srgbClr val="514843">
                  <a:lumMod val="75000"/>
                </a:srgbClr>
              </a:solidFill>
              <a:latin typeface="Calibri"/>
            </a:endParaRPr>
          </a:p>
        </p:txBody>
      </p:sp>
    </p:spTree>
    <p:extLst>
      <p:ext uri="{BB962C8B-B14F-4D97-AF65-F5344CB8AC3E}">
        <p14:creationId xmlns:p14="http://schemas.microsoft.com/office/powerpoint/2010/main" val="15981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3.xml><?xml version="1.0" encoding="utf-8"?>
<a:theme xmlns:a="http://schemas.openxmlformats.org/drawingml/2006/main" name="1_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4.xml><?xml version="1.0" encoding="utf-8"?>
<a:theme xmlns:a="http://schemas.openxmlformats.org/drawingml/2006/main" name="2_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5.xml><?xml version="1.0" encoding="utf-8"?>
<a:theme xmlns:a="http://schemas.openxmlformats.org/drawingml/2006/main" name="3_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6.xml><?xml version="1.0" encoding="utf-8"?>
<a:theme xmlns:a="http://schemas.openxmlformats.org/drawingml/2006/main" name="4_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5857</TotalTime>
  <Words>15753</Words>
  <Application>Microsoft Office PowerPoint</Application>
  <PresentationFormat>Custom</PresentationFormat>
  <Paragraphs>1757</Paragraphs>
  <Slides>163</Slides>
  <Notes>10</Notes>
  <HiddenSlides>0</HiddenSlides>
  <MMClips>0</MMClips>
  <ScaleCrop>false</ScaleCrop>
  <HeadingPairs>
    <vt:vector size="8" baseType="variant">
      <vt:variant>
        <vt:lpstr>Fonts Used</vt:lpstr>
      </vt:variant>
      <vt:variant>
        <vt:i4>16</vt:i4>
      </vt:variant>
      <vt:variant>
        <vt:lpstr>Theme</vt:lpstr>
      </vt:variant>
      <vt:variant>
        <vt:i4>6</vt:i4>
      </vt:variant>
      <vt:variant>
        <vt:lpstr>Embedded OLE Servers</vt:lpstr>
      </vt:variant>
      <vt:variant>
        <vt:i4>2</vt:i4>
      </vt:variant>
      <vt:variant>
        <vt:lpstr>Slide Titles</vt:lpstr>
      </vt:variant>
      <vt:variant>
        <vt:i4>163</vt:i4>
      </vt:variant>
    </vt:vector>
  </HeadingPairs>
  <TitlesOfParts>
    <vt:vector size="187" baseType="lpstr">
      <vt:lpstr>CIDFont+F2</vt:lpstr>
      <vt:lpstr>Google Sans Text</vt:lpstr>
      <vt:lpstr>Calibri</vt:lpstr>
      <vt:lpstr>CIDFont+F1</vt:lpstr>
      <vt:lpstr>Georgia</vt:lpstr>
      <vt:lpstr>Tw Cen MT</vt:lpstr>
      <vt:lpstr>Cambria</vt:lpstr>
      <vt:lpstr>HP Simplified Jpan</vt:lpstr>
      <vt:lpstr>Euphemia</vt:lpstr>
      <vt:lpstr>Aptos Display</vt:lpstr>
      <vt:lpstr>Arial Black</vt:lpstr>
      <vt:lpstr>Times New Roman</vt:lpstr>
      <vt:lpstr>Arial</vt:lpstr>
      <vt:lpstr>Book Antiqua</vt:lpstr>
      <vt:lpstr>Wingdings</vt:lpstr>
      <vt:lpstr>CIDFont+F3</vt:lpstr>
      <vt:lpstr>Office Theme</vt:lpstr>
      <vt:lpstr>Academic Literature 16x9</vt:lpstr>
      <vt:lpstr>1_Academic Literature 16x9</vt:lpstr>
      <vt:lpstr>2_Academic Literature 16x9</vt:lpstr>
      <vt:lpstr>3_Academic Literature 16x9</vt:lpstr>
      <vt:lpstr>4_Academic Literature 16x9</vt:lpstr>
      <vt:lpstr>Worksheet</vt:lpstr>
      <vt:lpstr>Document</vt:lpstr>
      <vt:lpstr>PowerPoint Presentation</vt:lpstr>
      <vt:lpstr>WHAT HAVE YOU RECEIVED?</vt:lpstr>
      <vt:lpstr>PowerPoint Presentation</vt:lpstr>
      <vt:lpstr>WHAT DO YOU NEED NOW?</vt:lpstr>
      <vt:lpstr>What Can I Offer?    </vt:lpstr>
      <vt:lpstr>PILLARS OF TAXATION</vt:lpstr>
      <vt:lpstr>PILLARS OF TAXATION </vt:lpstr>
      <vt:lpstr>Adjudication under GST</vt:lpstr>
      <vt:lpstr>Defaults for which Notice can be issued under Section 73 or 74</vt:lpstr>
      <vt:lpstr>SCN U/S 74?</vt:lpstr>
      <vt:lpstr>Para 3.2: C.B.I. &amp; C. Instruction No. 5/2023-GST, dated 13-12-2023</vt:lpstr>
      <vt:lpstr>CBIC-20006/12/2025-GST/1657 dated 30.06.2025</vt:lpstr>
      <vt:lpstr>GST COMPLIANCE ECOSYSTEM</vt:lpstr>
      <vt:lpstr>PowerPoint Presentation</vt:lpstr>
      <vt:lpstr>PowerPoint Presentation</vt:lpstr>
      <vt:lpstr>PowerPoint Presentation</vt:lpstr>
      <vt:lpstr>Compliance Work Flow</vt:lpstr>
      <vt:lpstr>NET DISCLOSURE IN GSTR-3B</vt:lpstr>
      <vt:lpstr>C.B.E. &amp; C. Circular No. 26/26/2017-GST, dated 29-12-2017</vt:lpstr>
      <vt:lpstr>Reconciliation = correction </vt:lpstr>
      <vt:lpstr>PIONEER COOPERATIVE CAR PARKING SERVICING AND CONSTRUCTION SOCIETY LTD. Versus STATE OF WEST BENGAL -</vt:lpstr>
      <vt:lpstr>Rectification of returns</vt:lpstr>
      <vt:lpstr>HIGH COURT NOTICES MERITS</vt:lpstr>
      <vt:lpstr>INSTAKART SERVICES PVT. LTD.- 2023 (74) G.S.T.L. 403 (Del.)</vt:lpstr>
      <vt:lpstr>SCRUNITY OF RETURNS</vt:lpstr>
      <vt:lpstr>Procedure for Scrutiny</vt:lpstr>
      <vt:lpstr>PowerPoint Presentation</vt:lpstr>
      <vt:lpstr>PowerPoint Presentation</vt:lpstr>
      <vt:lpstr>Section 61 (r.w. R. 99): Scrutiny Assessment</vt:lpstr>
      <vt:lpstr>Current Triggers</vt:lpstr>
      <vt:lpstr>Scrutiny U/s 61 of the Act</vt:lpstr>
      <vt:lpstr>PowerPoint Presentation</vt:lpstr>
      <vt:lpstr>PowerPoint Presentation</vt:lpstr>
      <vt:lpstr> DEVI TRADERS Versus STATE OF ANDHRA PRADESH</vt:lpstr>
      <vt:lpstr>Instruction No. 02/2022-GST dated 22.03.2022</vt:lpstr>
      <vt:lpstr>Instruction No. 02/2022-GST dated 22.03.2022</vt:lpstr>
      <vt:lpstr>PowerPoint Presentation</vt:lpstr>
      <vt:lpstr>PowerPoint Presentation</vt:lpstr>
      <vt:lpstr>Types of Mismatches</vt:lpstr>
      <vt:lpstr>Interest notice u/s 61?</vt:lpstr>
      <vt:lpstr>What will happen if Self Assessed Tax is not paid?</vt:lpstr>
      <vt:lpstr>L.C. Infra Projects Pvt Ltd- 2019 (28) G.S.T.L. 3 (Kar)</vt:lpstr>
      <vt:lpstr>AUDIT U/S 65</vt:lpstr>
      <vt:lpstr>Some Generally said Sentences</vt:lpstr>
      <vt:lpstr>FAQs</vt:lpstr>
      <vt:lpstr>Audit: Section 2(13)</vt:lpstr>
      <vt:lpstr>PowerPoint Presentation</vt:lpstr>
      <vt:lpstr>PowerPoint Presentation</vt:lpstr>
      <vt:lpstr>PowerPoint Presentation</vt:lpstr>
      <vt:lpstr>PowerPoint Presentation</vt:lpstr>
      <vt:lpstr>VADIM INFRASTRUCTURE PVT. LTD. Versus COMMERCIAL TAX OFFICER, EKKATUTHANGAL SOUTH-II, CHENNAI-I 2024 (87) G.S.T.L. 189 (Mad.)</vt:lpstr>
      <vt:lpstr>PowerPoint Presentation</vt:lpstr>
      <vt:lpstr>PowerPoint Presentation</vt:lpstr>
      <vt:lpstr>PowerPoint Presentation</vt:lpstr>
      <vt:lpstr>Records – Stock, Job Work, Production etc.</vt:lpstr>
      <vt:lpstr>Who, How and Where can undertake the Audit?</vt:lpstr>
      <vt:lpstr>Intimation and Completion of Audit</vt:lpstr>
      <vt:lpstr>HUBERGROUP INDIA PVT. LTD. Versus UNION OF INDIA</vt:lpstr>
      <vt:lpstr>Expectation and Verification</vt:lpstr>
      <vt:lpstr>Conclusion and SCN</vt:lpstr>
      <vt:lpstr>PowerPoint Presentation</vt:lpstr>
      <vt:lpstr>PowerPoint Presentation</vt:lpstr>
      <vt:lpstr>PowerPoint Presentation</vt:lpstr>
      <vt:lpstr>PowerPoint Presentation</vt:lpstr>
      <vt:lpstr>How Audit Teams Function (Ground Reality)</vt:lpstr>
      <vt:lpstr>RECONCILATION TRIGGERS IN AUDIT</vt:lpstr>
      <vt:lpstr>PowerPoint Presentation</vt:lpstr>
      <vt:lpstr>PowerPoint Presentation</vt:lpstr>
      <vt:lpstr>Outward reconciliation</vt:lpstr>
      <vt:lpstr>PowerPoint Presentation</vt:lpstr>
      <vt:lpstr>Other Cross Head Taxes?</vt:lpstr>
      <vt:lpstr>PowerPoint Presentation</vt:lpstr>
      <vt:lpstr>E-INVOICING</vt:lpstr>
      <vt:lpstr>E-Invoicing and Matching</vt:lpstr>
      <vt:lpstr>PowerPoint Presentation</vt:lpstr>
      <vt:lpstr>Non-Issuance of IRN</vt:lpstr>
      <vt:lpstr>Non-Issuance of IRN</vt:lpstr>
      <vt:lpstr>Suggestive Year End Best Practises</vt:lpstr>
      <vt:lpstr>HSN Codes</vt:lpstr>
      <vt:lpstr>HSN Code</vt:lpstr>
      <vt:lpstr>A Practical View of Chapter 20</vt:lpstr>
      <vt:lpstr>GTA Classification</vt:lpstr>
      <vt:lpstr>HSN What to do?</vt:lpstr>
      <vt:lpstr>E-Invoice + HSN Code: Gold Mine of Information?</vt:lpstr>
      <vt:lpstr>CREDIT NOTES AND DEBIT NOTES</vt:lpstr>
      <vt:lpstr>Issues in GSTR-2B- Credit Note vs Invoices</vt:lpstr>
      <vt:lpstr>Credit Notes and Debit Notes</vt:lpstr>
      <vt:lpstr>Declaration- Circular No 212/06/2024 </vt:lpstr>
      <vt:lpstr>𝗚𝗦𝗧 &amp; 𝗣𝗼𝘀𝘁-𝗦𝗮𝗹𝗲 𝗗𝗶𝘀𝗰𝗼𝘂𝗻𝘁𝘀 – 𝗖𝗕𝗜𝗖 𝗖𝗹𝗮𝗿𝗶𝗳𝗶𝗰𝗮𝘁𝗶𝗼𝗻  (𝗖𝗶𝗿𝗰𝘂𝗹𝗮𝗿 𝗡𝗼. 𝟮𝟱𝟭/𝟬𝟴/𝟮𝟬𝟮𝟱)</vt:lpstr>
      <vt:lpstr>Sec. 15(3)(b)</vt:lpstr>
      <vt:lpstr>Section 34</vt:lpstr>
      <vt:lpstr>IMS FLOW</vt:lpstr>
      <vt:lpstr>TURNOVER RECONCILATION</vt:lpstr>
      <vt:lpstr>PowerPoint Presentation</vt:lpstr>
      <vt:lpstr>PowerPoint Presentation</vt:lpstr>
      <vt:lpstr>INCOME VS SUPPLY</vt:lpstr>
      <vt:lpstr>Tax Invoice Vs Revenue Recognition</vt:lpstr>
      <vt:lpstr>Income Vs Supply (GST is not a Tax on Income)</vt:lpstr>
      <vt:lpstr>The Classic Proposition for Taxability</vt:lpstr>
      <vt:lpstr>UNBLLED REVENUE</vt:lpstr>
      <vt:lpstr>Turnover as per Books of Account</vt:lpstr>
      <vt:lpstr>Time of Supply of Continuous Supply of Service</vt:lpstr>
      <vt:lpstr>Date of Completion of Service</vt:lpstr>
      <vt:lpstr>MOBILIZATION ADVANCE</vt:lpstr>
      <vt:lpstr>Mobilization Advance</vt:lpstr>
      <vt:lpstr>PowerPoint Presentation</vt:lpstr>
      <vt:lpstr>DOCUMENTS + E-WAY BILL</vt:lpstr>
      <vt:lpstr>PowerPoint Presentation</vt:lpstr>
      <vt:lpstr>PowerPoint Presentation</vt:lpstr>
      <vt:lpstr>Malik Traders vs State of UP</vt:lpstr>
      <vt:lpstr>Movement of Goods</vt:lpstr>
      <vt:lpstr>PowerPoint Presentation</vt:lpstr>
      <vt:lpstr>PowerPoint Presentation</vt:lpstr>
      <vt:lpstr>RCM</vt:lpstr>
      <vt:lpstr>RCM Compliances</vt:lpstr>
      <vt:lpstr>Government Payments by a Factory under RCM?</vt:lpstr>
      <vt:lpstr>ITC</vt:lpstr>
      <vt:lpstr>Section 155</vt:lpstr>
      <vt:lpstr>Onus of Proof</vt:lpstr>
      <vt:lpstr>PowerPoint Presentation</vt:lpstr>
      <vt:lpstr>ITC – Changing Goal Post</vt:lpstr>
      <vt:lpstr>PowerPoint Presentation</vt:lpstr>
      <vt:lpstr>PowerPoint Presentation</vt:lpstr>
      <vt:lpstr>ITC AND RECEIPT OF GOODS / SERVICES</vt:lpstr>
      <vt:lpstr>Records – Stock, Job Work, Production etc.</vt:lpstr>
      <vt:lpstr>PowerPoint Presentation</vt:lpstr>
      <vt:lpstr>PowerPoint Presentation</vt:lpstr>
      <vt:lpstr>Sample ITC Register with Tagging</vt:lpstr>
      <vt:lpstr>JUDGMENTS FOR RECONCILATION</vt:lpstr>
      <vt:lpstr>Mangalore Chemicals &amp; Fertilizers Ltd. v. Deputy Commissioner, reported in 1991 (55) E.L.T. 437 (S.C.)</vt:lpstr>
      <vt:lpstr>Sun Dye Chem Vs. The Assistant Commissioner (ST) [2020 VIL 524 (Mad)</vt:lpstr>
      <vt:lpstr>Pentacle Plant Machineries Pvt. Ltd. Vs 1.Office of the GST Council</vt:lpstr>
      <vt:lpstr>REFUND OF INPUT TAX USED IN ZERO RATED SUPPLIES</vt:lpstr>
      <vt:lpstr>Refund of Input Tax?</vt:lpstr>
      <vt:lpstr>Missed Refund</vt:lpstr>
      <vt:lpstr>Section 54 has a Solution?</vt:lpstr>
      <vt:lpstr>PowerPoint Presentation</vt:lpstr>
      <vt:lpstr>PowerPoint Presentation</vt:lpstr>
      <vt:lpstr>Section 126 (5) Writing a letter to the Department</vt:lpstr>
      <vt:lpstr>PowerPoint Presentation</vt:lpstr>
      <vt:lpstr>POS or TAX TYPE MISMATCH</vt:lpstr>
      <vt:lpstr>Reversal of ITC due to wrong Place of Supply?</vt:lpstr>
      <vt:lpstr>ITC and Business</vt:lpstr>
      <vt:lpstr>Section 16(1) Issues: Input Tax Charged </vt:lpstr>
      <vt:lpstr>Changes in GSTR-3B</vt:lpstr>
      <vt:lpstr>Circulars on Place of Supply</vt:lpstr>
      <vt:lpstr>Reasons why ITC is not shown in Table 8A</vt:lpstr>
      <vt:lpstr>SECTION 17. Apportionment of tax and settlement of funds. </vt:lpstr>
      <vt:lpstr>Sec. 16(2)(c)</vt:lpstr>
      <vt:lpstr>ITC cannot be denied to the recipient when he has proved the genuineness through documents  </vt:lpstr>
      <vt:lpstr>ITC cannot be denied to the recipient when he has proved the genuineness through documents </vt:lpstr>
      <vt:lpstr>Standard Department Allegations on ITC</vt:lpstr>
      <vt:lpstr> 2B Mismatch</vt:lpstr>
      <vt:lpstr>Supplier Default</vt:lpstr>
      <vt:lpstr>Blocked Credits (Section 17(5))</vt:lpstr>
      <vt:lpstr>Reply Drafting Architecture</vt:lpstr>
      <vt:lpstr>Collapsing Section 74 into Section 73</vt:lpstr>
      <vt:lpstr>DRC-01A Strategy</vt:lpstr>
      <vt:lpstr>INTERNAL GST AUDIT MODEL (CA MONETISATION MODULE)</vt:lpstr>
      <vt:lpstr>MISSING ELEMENTS OF SCN</vt:lpstr>
      <vt:lpstr>Missing Elements in SCN</vt:lpstr>
      <vt:lpstr>THIS ?         ||                        THAT?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Shefali</dc:creator>
  <cp:lastModifiedBy>Yash Dhadda</cp:lastModifiedBy>
  <cp:revision>6</cp:revision>
  <dcterms:created xsi:type="dcterms:W3CDTF">2025-10-30T10:39:01Z</dcterms:created>
  <dcterms:modified xsi:type="dcterms:W3CDTF">2026-02-08T08:38:40Z</dcterms:modified>
</cp:coreProperties>
</file>