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456" r:id="rId4"/>
    <p:sldId id="457" r:id="rId5"/>
    <p:sldId id="458" r:id="rId6"/>
    <p:sldId id="459" r:id="rId7"/>
    <p:sldId id="460" r:id="rId8"/>
    <p:sldId id="461" r:id="rId9"/>
    <p:sldId id="283" r:id="rId10"/>
    <p:sldId id="462" r:id="rId11"/>
    <p:sldId id="463" r:id="rId12"/>
    <p:sldId id="285" r:id="rId13"/>
    <p:sldId id="464" r:id="rId14"/>
    <p:sldId id="465" r:id="rId15"/>
    <p:sldId id="284" r:id="rId16"/>
    <p:sldId id="466" r:id="rId17"/>
    <p:sldId id="311" r:id="rId18"/>
    <p:sldId id="467" r:id="rId19"/>
    <p:sldId id="468" r:id="rId20"/>
    <p:sldId id="469" r:id="rId21"/>
    <p:sldId id="470" r:id="rId22"/>
    <p:sldId id="278" r:id="rId23"/>
    <p:sldId id="277" r:id="rId24"/>
    <p:sldId id="471" r:id="rId25"/>
    <p:sldId id="280" r:id="rId26"/>
    <p:sldId id="281" r:id="rId27"/>
    <p:sldId id="282" r:id="rId28"/>
    <p:sldId id="309" r:id="rId29"/>
    <p:sldId id="404" r:id="rId30"/>
    <p:sldId id="405" r:id="rId31"/>
    <p:sldId id="258" r:id="rId32"/>
    <p:sldId id="406" r:id="rId33"/>
    <p:sldId id="407" r:id="rId34"/>
    <p:sldId id="408" r:id="rId35"/>
    <p:sldId id="409" r:id="rId36"/>
    <p:sldId id="410" r:id="rId37"/>
    <p:sldId id="411" r:id="rId38"/>
    <p:sldId id="412" r:id="rId39"/>
    <p:sldId id="413" r:id="rId40"/>
    <p:sldId id="403" r:id="rId41"/>
    <p:sldId id="414" r:id="rId42"/>
    <p:sldId id="402" r:id="rId43"/>
    <p:sldId id="415" r:id="rId44"/>
    <p:sldId id="286" r:id="rId45"/>
    <p:sldId id="479" r:id="rId46"/>
    <p:sldId id="396" r:id="rId47"/>
    <p:sldId id="397" r:id="rId48"/>
    <p:sldId id="398" r:id="rId49"/>
    <p:sldId id="399" r:id="rId50"/>
    <p:sldId id="400" r:id="rId51"/>
    <p:sldId id="417" r:id="rId52"/>
    <p:sldId id="454"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49"/>
  </p:normalViewPr>
  <p:slideViewPr>
    <p:cSldViewPr snapToGrid="0">
      <p:cViewPr varScale="1">
        <p:scale>
          <a:sx n="104" d="100"/>
          <a:sy n="104"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37218-5D70-3BF2-7800-B4DEB25F33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CB40E99-E629-6F24-0C15-62FA91AA39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00ADC64-6A72-8BB2-FB0C-4E8A9D1EBC68}"/>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C788B345-D86D-E003-4080-F640F9E59A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9D474-A28F-7001-3534-7903B76AF3E0}"/>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2128584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75C78-6FE5-5738-11FA-1A7DEB3F80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3A6529-4B66-C496-468C-2A077FAD17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D106FD-725E-B8B1-183F-21BC5C8BF7E1}"/>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329EC265-9032-4CB6-FD8A-9D2B0636F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5DEE47-E0C4-E2F0-77BD-1DCD72625667}"/>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1982093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EBDE56-F3AF-3D82-2F81-B8467C26A4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67AFBA-8CF4-6CA7-19E3-EDF0D48799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BBB82-94A4-1E94-26A3-B2B032D56D9B}"/>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4B9B0586-F6E7-D37A-707E-480A237C00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671F19-4154-3BEA-0472-677F9EEB61D3}"/>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1483169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947944-B2C3-4EF2-A09B-7215995288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6EFFD19-FDD2-44F7-979F-71C93569F8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677959A-7B00-42BE-B595-6D1C7AAC6A4F}"/>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71758790-E9FC-4DEA-B9B2-9D73F91347C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D675D9A-4F38-4DA4-BACE-CDCCF060DE6A}"/>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1219663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227A9-4EE0-43C4-8822-3AA51E1B310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795E5FE-6862-4010-87CA-A1A58B7CA01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F44582-B767-4822-AED4-B387BAFCA536}"/>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CFB4506F-ECB1-4533-AB59-317FD9A6B7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0D52114-E25B-4ED4-922E-4A0D12D36457}"/>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2164436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F7C2-FE13-4265-AC64-F11BBDF5D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604E5A91-69E0-4D52-BE4F-4ECAE1CAD5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D91A3DD-064B-4AFB-9A62-B2C0D7C2F576}"/>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E0D906C3-DB60-4F3C-8380-F93D573A1C2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482509-1932-4226-B725-BA97CF389248}"/>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3842230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BB426-0D5A-42A9-BE65-26F70ED34E7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6DF3074-DD91-4D15-8E29-34EE489BC74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45603F0-BDD7-44BB-9350-A7974E5C77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364A369-A5F7-46E8-8759-418331449C3B}"/>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6" name="Footer Placeholder 5">
            <a:extLst>
              <a:ext uri="{FF2B5EF4-FFF2-40B4-BE49-F238E27FC236}">
                <a16:creationId xmlns:a16="http://schemas.microsoft.com/office/drawing/2014/main" id="{0138F144-EE1A-4DAB-9593-D15ADCED5B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7A741F2-7BE7-48F3-87F9-21F001C5052A}"/>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3708430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D389F-463E-42D1-BC3A-227BE35F38A5}"/>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00F04B8-F05E-431D-99F0-31BDC3F3D2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EFD5CF-1A1A-46DE-A611-F7A498FBE68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5285216-D42B-4BD2-ADD0-DF54A53AB5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B0D997-1EDC-4563-9522-ECA6E554BCD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F9786C5-F0A9-4F61-8275-E1E8277F1F66}"/>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8" name="Footer Placeholder 7">
            <a:extLst>
              <a:ext uri="{FF2B5EF4-FFF2-40B4-BE49-F238E27FC236}">
                <a16:creationId xmlns:a16="http://schemas.microsoft.com/office/drawing/2014/main" id="{E88DDFB8-03EE-4ED4-9B2C-90846ADFB3B2}"/>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68CEBB9-2472-4004-B1A9-E3DDFBFB5710}"/>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8806382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E67C2-1D7A-452B-B284-B4BCC2CC7CB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7B85BC1-9A2C-49DA-AABF-9CBBAA96F1EC}"/>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4" name="Footer Placeholder 3">
            <a:extLst>
              <a:ext uri="{FF2B5EF4-FFF2-40B4-BE49-F238E27FC236}">
                <a16:creationId xmlns:a16="http://schemas.microsoft.com/office/drawing/2014/main" id="{03FBDCE5-0C54-4D33-9EC8-61659E2D1E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6DBB7E3-27CA-407C-9054-A2CB8B8EAF9F}"/>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6361363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D8F762-7F5E-40A1-BCD4-447E1C4229F0}"/>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3" name="Footer Placeholder 2">
            <a:extLst>
              <a:ext uri="{FF2B5EF4-FFF2-40B4-BE49-F238E27FC236}">
                <a16:creationId xmlns:a16="http://schemas.microsoft.com/office/drawing/2014/main" id="{AAB6331D-B306-4CFD-9873-1C92AA86090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27582C1-B698-4AC4-A50A-A970A6C4F3EC}"/>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3584706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6D5789-60C4-4683-8F27-407455016B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EC90CE5-ABA8-46C4-99AC-C9B0F4AAE1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33A2248-8514-4CD9-9AAA-B32754AB12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1B4D989-1134-4D65-8495-C5FAEB4DC350}"/>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6" name="Footer Placeholder 5">
            <a:extLst>
              <a:ext uri="{FF2B5EF4-FFF2-40B4-BE49-F238E27FC236}">
                <a16:creationId xmlns:a16="http://schemas.microsoft.com/office/drawing/2014/main" id="{662C2E87-C50C-4BF2-AB4A-03B1490B7CF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CEEE5F2-659C-4E7F-A7DE-3E6DFBD34E8E}"/>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3743229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5E3CD-A344-FF22-721B-71778B67FE7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A8C229-DA81-21B1-D514-81309FA290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26854-4A08-CB19-7985-B3ED14C45205}"/>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089D53E9-3E9F-4AA7-86EA-CB3474496D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4B094C-0F95-1452-181B-331B1DE2D0F2}"/>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28981932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FF551-0504-4B20-A4FE-C51CB522AE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CE9AAFE-A830-42A5-BDCF-C9B6580169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DBEFCEC-5D0A-400E-A93A-BE6C2B9FBB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E8E9A4C-7330-455D-829F-331531D4A7D2}"/>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6" name="Footer Placeholder 5">
            <a:extLst>
              <a:ext uri="{FF2B5EF4-FFF2-40B4-BE49-F238E27FC236}">
                <a16:creationId xmlns:a16="http://schemas.microsoft.com/office/drawing/2014/main" id="{118940A0-090D-49B7-BE5B-8EF9B7F6117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6CF079-E217-4B04-9848-B39321EDEF7E}"/>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34784259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A3509-6E4B-4512-82BF-2A27A5A33D6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56104D7-E6F8-469E-996B-EBFC15B671A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CAA2A0E-F1B9-4827-96CE-9DF1ECF60B5E}"/>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48773CB9-F8C3-40F2-98F8-05112AAC43D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10160DD-C00D-47C5-93E1-6C3B41EE64C9}"/>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1811351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133AA-61DA-45E5-A85A-C945D5E120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4DE64CE-B37A-4B3B-8E13-F54DB547556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7031F0-D1F3-4A5A-ABB1-5EB776A26F90}"/>
              </a:ext>
            </a:extLst>
          </p:cNvPr>
          <p:cNvSpPr>
            <a:spLocks noGrp="1"/>
          </p:cNvSpPr>
          <p:nvPr>
            <p:ph type="dt" sz="half" idx="10"/>
          </p:nvPr>
        </p:nvSpPr>
        <p:spPr/>
        <p:txBody>
          <a:body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9D45161C-7FBD-44D3-9C70-C2C21618D6A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D801E29-0863-4A47-AF1D-B332E30D0801}"/>
              </a:ext>
            </a:extLst>
          </p:cNvPr>
          <p:cNvSpPr>
            <a:spLocks noGrp="1"/>
          </p:cNvSpPr>
          <p:nvPr>
            <p:ph type="sldNum" sz="quarter" idx="12"/>
          </p:nvPr>
        </p:nvSpPr>
        <p:spPr/>
        <p:txBody>
          <a:bodyPr/>
          <a:lstStyle/>
          <a:p>
            <a:fld id="{DE43437F-CA9B-4F63-A1FB-4E558BAFAB25}" type="slidenum">
              <a:rPr lang="en-IN" smtClean="0"/>
              <a:t>‹#›</a:t>
            </a:fld>
            <a:endParaRPr lang="en-IN"/>
          </a:p>
        </p:txBody>
      </p:sp>
    </p:spTree>
    <p:extLst>
      <p:ext uri="{BB962C8B-B14F-4D97-AF65-F5344CB8AC3E}">
        <p14:creationId xmlns:p14="http://schemas.microsoft.com/office/powerpoint/2010/main" val="2594328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0D88C-7031-5F7C-7B70-7DD28D0EB3E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733DE6-4857-FACF-8E67-6760909016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22DE63-7E8F-02F8-4889-102A501C7A09}"/>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B6E243F0-FE25-0BC7-82CE-DF8893633A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A95B7E-B9CE-4ABE-C050-A16CD31A8749}"/>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315029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6CBD6-EFCF-CC49-2066-7E99900998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E55E67-AE7F-27D2-00A4-639732BB41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F1142DF-667C-D8DE-93D5-BDE3008844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FAFBC7-7AC8-EAF6-66FD-370CE1B6A11A}"/>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6" name="Footer Placeholder 5">
            <a:extLst>
              <a:ext uri="{FF2B5EF4-FFF2-40B4-BE49-F238E27FC236}">
                <a16:creationId xmlns:a16="http://schemas.microsoft.com/office/drawing/2014/main" id="{8792023C-5B3D-10D0-8903-D35EAED09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BF812F-4EC6-2777-DEDD-6DEC4022312C}"/>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144336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C2EA8-CE78-02C8-E945-0F6E0F95BA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984139-DB19-5130-7CEC-3A0D6A9AA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8BE71E-A5BC-397F-0386-2D39F49778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3E7E6E-C385-781B-8F9B-86FBF8992B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1A86EE-C178-C353-1F03-DF0DDC34619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921B637-4BF8-14F6-7DB0-ABACDDEE3FF1}"/>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8" name="Footer Placeholder 7">
            <a:extLst>
              <a:ext uri="{FF2B5EF4-FFF2-40B4-BE49-F238E27FC236}">
                <a16:creationId xmlns:a16="http://schemas.microsoft.com/office/drawing/2014/main" id="{7FCEF02D-E278-424C-33C9-C4C6C60F71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5308-02AF-AA2A-C495-8D7C2AA8AE39}"/>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115258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6512C-0D41-6E55-F937-210A00E22E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DADA54D-F6BB-51E2-8930-1996C5F4D673}"/>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4" name="Footer Placeholder 3">
            <a:extLst>
              <a:ext uri="{FF2B5EF4-FFF2-40B4-BE49-F238E27FC236}">
                <a16:creationId xmlns:a16="http://schemas.microsoft.com/office/drawing/2014/main" id="{74A80558-6829-6B2D-2A77-62FDC291A99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421D08-8744-0A4B-0CDB-36F1EDD22FD0}"/>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2767368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1C49D4-96D1-6938-C663-53894863E509}"/>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3" name="Footer Placeholder 2">
            <a:extLst>
              <a:ext uri="{FF2B5EF4-FFF2-40B4-BE49-F238E27FC236}">
                <a16:creationId xmlns:a16="http://schemas.microsoft.com/office/drawing/2014/main" id="{9F096FD3-3D45-DF57-03F6-D3B0C1D6F6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8F9F45-6405-2AE6-E44E-7313D97E9F83}"/>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4275359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C136B-37D8-A2F5-7EB6-AAC208555D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A8366C-49F3-C20A-0600-816CA2B93C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4A9A788-AE08-D736-4466-E4E2142C0F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71DEAA-4AC1-45A3-F94B-28E2434A5585}"/>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6" name="Footer Placeholder 5">
            <a:extLst>
              <a:ext uri="{FF2B5EF4-FFF2-40B4-BE49-F238E27FC236}">
                <a16:creationId xmlns:a16="http://schemas.microsoft.com/office/drawing/2014/main" id="{20E3DA08-08D1-7413-38DF-D7A83D4738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FE71BB-310C-F0F0-308F-501D0A07B64B}"/>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211155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7FC30-8BE3-357F-313D-42934A1315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C83641-3BE4-4BE4-18FB-AEFD8908DB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109864-F4E4-1CC0-1423-68DEDAEF90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627E20-96F4-631B-225C-EB2B2E42FAB8}"/>
              </a:ext>
            </a:extLst>
          </p:cNvPr>
          <p:cNvSpPr>
            <a:spLocks noGrp="1"/>
          </p:cNvSpPr>
          <p:nvPr>
            <p:ph type="dt" sz="half" idx="10"/>
          </p:nvPr>
        </p:nvSpPr>
        <p:spPr/>
        <p:txBody>
          <a:bodyPr/>
          <a:lstStyle/>
          <a:p>
            <a:fld id="{FE813C54-EA77-44B5-AB34-CCE1E7CBC84B}" type="datetimeFigureOut">
              <a:rPr lang="en-US" smtClean="0"/>
              <a:t>07/02/2026</a:t>
            </a:fld>
            <a:endParaRPr lang="en-US"/>
          </a:p>
        </p:txBody>
      </p:sp>
      <p:sp>
        <p:nvSpPr>
          <p:cNvPr id="6" name="Footer Placeholder 5">
            <a:extLst>
              <a:ext uri="{FF2B5EF4-FFF2-40B4-BE49-F238E27FC236}">
                <a16:creationId xmlns:a16="http://schemas.microsoft.com/office/drawing/2014/main" id="{1EE75AC9-497F-0492-CACB-24BC26DB36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F5320D-6C1A-1EBE-D072-A4EC9EB70E17}"/>
              </a:ext>
            </a:extLst>
          </p:cNvPr>
          <p:cNvSpPr>
            <a:spLocks noGrp="1"/>
          </p:cNvSpPr>
          <p:nvPr>
            <p:ph type="sldNum" sz="quarter" idx="12"/>
          </p:nvPr>
        </p:nvSpPr>
        <p:spPr/>
        <p:txBody>
          <a:bodyPr/>
          <a:lstStyle/>
          <a:p>
            <a:fld id="{5CEA597C-DF91-49DC-A98D-84132C2A5FB1}" type="slidenum">
              <a:rPr lang="en-US" smtClean="0"/>
              <a:t>‹#›</a:t>
            </a:fld>
            <a:endParaRPr lang="en-US"/>
          </a:p>
        </p:txBody>
      </p:sp>
    </p:spTree>
    <p:extLst>
      <p:ext uri="{BB962C8B-B14F-4D97-AF65-F5344CB8AC3E}">
        <p14:creationId xmlns:p14="http://schemas.microsoft.com/office/powerpoint/2010/main" val="4008629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719D03-BA5A-368B-02DD-280BC8182C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BC1DF09-F976-BB5B-7C83-870D8BEA73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05A9A50-78B4-7E3C-744F-575857AF31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813C54-EA77-44B5-AB34-CCE1E7CBC84B}" type="datetimeFigureOut">
              <a:rPr lang="en-US" smtClean="0"/>
              <a:t>07/02/2026</a:t>
            </a:fld>
            <a:endParaRPr lang="en-US"/>
          </a:p>
        </p:txBody>
      </p:sp>
      <p:sp>
        <p:nvSpPr>
          <p:cNvPr id="5" name="Footer Placeholder 4">
            <a:extLst>
              <a:ext uri="{FF2B5EF4-FFF2-40B4-BE49-F238E27FC236}">
                <a16:creationId xmlns:a16="http://schemas.microsoft.com/office/drawing/2014/main" id="{DD9C5891-EDAA-57A4-476E-D740DEF5F0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5B3226-512B-8B2E-3247-0B2322FBE4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EA597C-DF91-49DC-A98D-84132C2A5FB1}" type="slidenum">
              <a:rPr lang="en-US" smtClean="0"/>
              <a:t>‹#›</a:t>
            </a:fld>
            <a:endParaRPr lang="en-US"/>
          </a:p>
        </p:txBody>
      </p:sp>
      <p:pic>
        <p:nvPicPr>
          <p:cNvPr id="8" name="Picture 7">
            <a:extLst>
              <a:ext uri="{FF2B5EF4-FFF2-40B4-BE49-F238E27FC236}">
                <a16:creationId xmlns:a16="http://schemas.microsoft.com/office/drawing/2014/main" id="{9C9DCD25-2331-BE5D-072B-C3DA9BFB074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9942753" y="45167"/>
            <a:ext cx="2249247" cy="504980"/>
          </a:xfrm>
          <a:prstGeom prst="rect">
            <a:avLst/>
          </a:prstGeom>
        </p:spPr>
      </p:pic>
    </p:spTree>
    <p:extLst>
      <p:ext uri="{BB962C8B-B14F-4D97-AF65-F5344CB8AC3E}">
        <p14:creationId xmlns:p14="http://schemas.microsoft.com/office/powerpoint/2010/main" val="2903193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u="none" kern="1200">
          <a:solidFill>
            <a:schemeClr val="tx1"/>
          </a:solidFill>
          <a:latin typeface="+mj-lt"/>
          <a:ea typeface="+mj-ea"/>
          <a:cs typeface="+mj-cs"/>
        </a:defRPr>
      </a:lvl1pPr>
    </p:titleStyle>
    <p:bodyStyle>
      <a:lvl1pPr marL="228600" indent="-228600" algn="just" defTabSz="914400" rtl="0" eaLnBrk="1" latinLnBrk="0" hangingPunct="1">
        <a:lnSpc>
          <a:spcPct val="10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just"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just"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just"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A966E3-8E7F-44F5-9C5B-9E8EC64015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F8D727A-6542-4867-A3D0-CE6AC3CB10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D7F576-E350-40A6-9B9B-F911B69B07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318C9-FABC-468F-9973-8BBA28E67409}" type="datetimeFigureOut">
              <a:rPr lang="en-IN" smtClean="0"/>
              <a:t>07-02-2026</a:t>
            </a:fld>
            <a:endParaRPr lang="en-IN"/>
          </a:p>
        </p:txBody>
      </p:sp>
      <p:sp>
        <p:nvSpPr>
          <p:cNvPr id="5" name="Footer Placeholder 4">
            <a:extLst>
              <a:ext uri="{FF2B5EF4-FFF2-40B4-BE49-F238E27FC236}">
                <a16:creationId xmlns:a16="http://schemas.microsoft.com/office/drawing/2014/main" id="{9E1461C6-F658-4B2A-9B0C-C4594DFC42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D0172EFD-731F-4161-8496-4D6A4F1E6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43437F-CA9B-4F63-A1FB-4E558BAFAB25}" type="slidenum">
              <a:rPr lang="en-IN" smtClean="0"/>
              <a:t>‹#›</a:t>
            </a:fld>
            <a:endParaRPr lang="en-IN"/>
          </a:p>
        </p:txBody>
      </p:sp>
    </p:spTree>
    <p:extLst>
      <p:ext uri="{BB962C8B-B14F-4D97-AF65-F5344CB8AC3E}">
        <p14:creationId xmlns:p14="http://schemas.microsoft.com/office/powerpoint/2010/main" val="12699415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s://www.taxtmi.com/acts?id=23935" TargetMode="External"/><Relationship Id="rId2" Type="http://schemas.openxmlformats.org/officeDocument/2006/relationships/hyperlink" Target="https://www.taxtmi.com/acts?id=23933" TargetMode="Externa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51FEE-1DD0-F0DA-368F-7F8BF8F6509A}"/>
              </a:ext>
            </a:extLst>
          </p:cNvPr>
          <p:cNvSpPr>
            <a:spLocks noGrp="1"/>
          </p:cNvSpPr>
          <p:nvPr>
            <p:ph type="ctrTitle"/>
          </p:nvPr>
        </p:nvSpPr>
        <p:spPr>
          <a:xfrm>
            <a:off x="997526" y="1169625"/>
            <a:ext cx="10196945" cy="2387600"/>
          </a:xfrm>
        </p:spPr>
        <p:txBody>
          <a:bodyPr>
            <a:normAutofit fontScale="90000"/>
          </a:bodyPr>
          <a:lstStyle/>
          <a:p>
            <a:r>
              <a:rPr lang="en-US" sz="4800" dirty="0">
                <a:latin typeface="Cooper Black" panose="0208090404030B020404" pitchFamily="18" charset="0"/>
              </a:rPr>
              <a:t>GST APPELLATE TRIBUNAL</a:t>
            </a:r>
            <a:br>
              <a:rPr lang="en-US" sz="4800" dirty="0">
                <a:latin typeface="Cooper Black" panose="0208090404030B020404" pitchFamily="18" charset="0"/>
              </a:rPr>
            </a:br>
            <a:r>
              <a:rPr lang="en-US" sz="4800" dirty="0">
                <a:latin typeface="Cooper Black" panose="0208090404030B020404" pitchFamily="18" charset="0"/>
              </a:rPr>
              <a:t>- CONSTITUTION, JURISDICTION &amp; PROCEDURAL FRAMEWORK</a:t>
            </a:r>
          </a:p>
        </p:txBody>
      </p:sp>
      <p:sp>
        <p:nvSpPr>
          <p:cNvPr id="3" name="Subtitle 2">
            <a:extLst>
              <a:ext uri="{FF2B5EF4-FFF2-40B4-BE49-F238E27FC236}">
                <a16:creationId xmlns:a16="http://schemas.microsoft.com/office/drawing/2014/main" id="{A075EED7-5AA8-B158-F76E-726B2C4ACBFF}"/>
              </a:ext>
            </a:extLst>
          </p:cNvPr>
          <p:cNvSpPr>
            <a:spLocks noGrp="1"/>
          </p:cNvSpPr>
          <p:nvPr>
            <p:ph type="subTitle" idx="1"/>
          </p:nvPr>
        </p:nvSpPr>
        <p:spPr>
          <a:xfrm>
            <a:off x="1523998" y="4032613"/>
            <a:ext cx="9144000" cy="1655762"/>
          </a:xfrm>
        </p:spPr>
        <p:txBody>
          <a:bodyPr>
            <a:normAutofit/>
          </a:bodyPr>
          <a:lstStyle/>
          <a:p>
            <a:r>
              <a:rPr lang="en-US" sz="3200" dirty="0">
                <a:latin typeface="Cooper Black" panose="0208090404030B020404" pitchFamily="18" charset="0"/>
              </a:rPr>
              <a:t>Adv. (CA) Abhay Desai</a:t>
            </a:r>
          </a:p>
        </p:txBody>
      </p:sp>
    </p:spTree>
    <p:extLst>
      <p:ext uri="{BB962C8B-B14F-4D97-AF65-F5344CB8AC3E}">
        <p14:creationId xmlns:p14="http://schemas.microsoft.com/office/powerpoint/2010/main" val="274053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D9454-C0D0-4E4D-8B8E-B83C8D9354A2}"/>
              </a:ext>
            </a:extLst>
          </p:cNvPr>
          <p:cNvSpPr>
            <a:spLocks noGrp="1"/>
          </p:cNvSpPr>
          <p:nvPr>
            <p:ph type="title"/>
          </p:nvPr>
        </p:nvSpPr>
        <p:spPr/>
        <p:txBody>
          <a:bodyPr/>
          <a:lstStyle/>
          <a:p>
            <a:r>
              <a:rPr lang="en-US" b="1" dirty="0"/>
              <a:t>Who Can File Appeal?</a:t>
            </a:r>
            <a:endParaRPr lang="en-IN" b="1" dirty="0"/>
          </a:p>
        </p:txBody>
      </p:sp>
      <p:sp>
        <p:nvSpPr>
          <p:cNvPr id="3" name="Content Placeholder 2">
            <a:extLst>
              <a:ext uri="{FF2B5EF4-FFF2-40B4-BE49-F238E27FC236}">
                <a16:creationId xmlns:a16="http://schemas.microsoft.com/office/drawing/2014/main" id="{EB92DA13-5EC5-4057-99F4-51F5349B6B40}"/>
              </a:ext>
            </a:extLst>
          </p:cNvPr>
          <p:cNvSpPr>
            <a:spLocks noGrp="1"/>
          </p:cNvSpPr>
          <p:nvPr>
            <p:ph idx="1"/>
          </p:nvPr>
        </p:nvSpPr>
        <p:spPr/>
        <p:txBody>
          <a:bodyPr>
            <a:normAutofit/>
          </a:bodyPr>
          <a:lstStyle/>
          <a:p>
            <a:r>
              <a:rPr lang="en-US" sz="2400" dirty="0"/>
              <a:t>Section 112(1):</a:t>
            </a:r>
          </a:p>
          <a:p>
            <a:pPr algn="just"/>
            <a:r>
              <a:rPr lang="en-GB" sz="2400" dirty="0"/>
              <a:t>Any </a:t>
            </a:r>
            <a:r>
              <a:rPr lang="en-GB" sz="2400" i="1" u="sng" dirty="0"/>
              <a:t>person aggrieved </a:t>
            </a:r>
            <a:r>
              <a:rPr lang="en-GB" sz="2400" dirty="0"/>
              <a:t>by </a:t>
            </a:r>
            <a:r>
              <a:rPr lang="en-GB" sz="2400" i="1" u="sng" dirty="0"/>
              <a:t>an order passed against him</a:t>
            </a:r>
            <a:r>
              <a:rPr lang="en-GB" sz="2400" dirty="0"/>
              <a:t> under section 107 or section 108 of this Act or the State Goods and Services Tax Act or the Union Territory Goods and Services Tax Act </a:t>
            </a:r>
            <a:r>
              <a:rPr lang="en-GB" sz="2400" i="1" u="sng" dirty="0"/>
              <a:t>may appeal</a:t>
            </a:r>
            <a:r>
              <a:rPr lang="en-GB" sz="2400" dirty="0"/>
              <a:t> to the Appellate Tribunal against such order </a:t>
            </a:r>
            <a:r>
              <a:rPr lang="en-GB" sz="2400" b="1" i="1" u="sng" dirty="0"/>
              <a:t>within three months</a:t>
            </a:r>
            <a:r>
              <a:rPr lang="en-GB" sz="2400" dirty="0"/>
              <a:t> from the date on which the order sought to be appealed against is</a:t>
            </a:r>
            <a:r>
              <a:rPr lang="en-GB" sz="2400" i="1" u="sng" dirty="0"/>
              <a:t> communicated to the person preferring the appeal</a:t>
            </a:r>
            <a:r>
              <a:rPr lang="en-GB" sz="2400" dirty="0"/>
              <a:t> </a:t>
            </a:r>
            <a:r>
              <a:rPr lang="en-GB" sz="2400" i="1" u="sng" dirty="0"/>
              <a:t>or the date, as may be notified by the Government</a:t>
            </a:r>
            <a:r>
              <a:rPr lang="en-GB" sz="2400" dirty="0"/>
              <a:t>, on the recommendations of the Council, for filing appeal before the Appellate Tribunal under this Act, whichever is later.</a:t>
            </a:r>
            <a:endParaRPr lang="en-US" sz="2400" dirty="0"/>
          </a:p>
          <a:p>
            <a:endParaRPr lang="en-IN" sz="2400" dirty="0"/>
          </a:p>
        </p:txBody>
      </p:sp>
      <p:pic>
        <p:nvPicPr>
          <p:cNvPr id="4" name="Picture 3">
            <a:extLst>
              <a:ext uri="{FF2B5EF4-FFF2-40B4-BE49-F238E27FC236}">
                <a16:creationId xmlns:a16="http://schemas.microsoft.com/office/drawing/2014/main" id="{255743A8-60C0-4636-9ED1-402B9090C1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964012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61891-A587-433D-9EAB-BB18D4EF12D4}"/>
              </a:ext>
            </a:extLst>
          </p:cNvPr>
          <p:cNvSpPr>
            <a:spLocks noGrp="1"/>
          </p:cNvSpPr>
          <p:nvPr>
            <p:ph type="title"/>
          </p:nvPr>
        </p:nvSpPr>
        <p:spPr/>
        <p:txBody>
          <a:bodyPr/>
          <a:lstStyle/>
          <a:p>
            <a:r>
              <a:rPr lang="en-US" b="1" dirty="0"/>
              <a:t>Time Limit to File Appeal before GSTAT</a:t>
            </a:r>
            <a:endParaRPr lang="en-IN" b="1" dirty="0"/>
          </a:p>
        </p:txBody>
      </p:sp>
      <p:sp>
        <p:nvSpPr>
          <p:cNvPr id="3" name="Content Placeholder 2">
            <a:extLst>
              <a:ext uri="{FF2B5EF4-FFF2-40B4-BE49-F238E27FC236}">
                <a16:creationId xmlns:a16="http://schemas.microsoft.com/office/drawing/2014/main" id="{41C36D8F-C86F-44D0-AF73-8F000F5A8DC6}"/>
              </a:ext>
            </a:extLst>
          </p:cNvPr>
          <p:cNvSpPr>
            <a:spLocks noGrp="1"/>
          </p:cNvSpPr>
          <p:nvPr>
            <p:ph idx="1"/>
          </p:nvPr>
        </p:nvSpPr>
        <p:spPr/>
        <p:txBody>
          <a:bodyPr>
            <a:normAutofit/>
          </a:bodyPr>
          <a:lstStyle/>
          <a:p>
            <a:pPr algn="just"/>
            <a:r>
              <a:rPr lang="en-GB" sz="2400" b="1" dirty="0"/>
              <a:t>The Appellate Tribunal may admit an appeal within three months after the expiry of the period referred to in sub-section (1)</a:t>
            </a:r>
            <a:r>
              <a:rPr lang="en-GB" sz="2400" dirty="0"/>
              <a:t> or permit the filing of an application within three months after the expiry of the period referred to in sub-section (3), or </a:t>
            </a:r>
            <a:r>
              <a:rPr lang="en-GB" sz="2400" b="1" dirty="0"/>
              <a:t>permit the filing of a memorandum of cross-objections within forty-five days after the expiry of the period referred to in sub-section (5)</a:t>
            </a:r>
            <a:r>
              <a:rPr lang="en-GB" sz="2400" dirty="0"/>
              <a:t> </a:t>
            </a:r>
            <a:r>
              <a:rPr lang="en-GB" sz="2400" b="1" dirty="0"/>
              <a:t>if it is satisfied that there was sufficient cause for not presenting it within that period.</a:t>
            </a:r>
            <a:endParaRPr lang="en-IN" sz="2400" b="1" dirty="0"/>
          </a:p>
        </p:txBody>
      </p:sp>
      <p:pic>
        <p:nvPicPr>
          <p:cNvPr id="4" name="Picture 3">
            <a:extLst>
              <a:ext uri="{FF2B5EF4-FFF2-40B4-BE49-F238E27FC236}">
                <a16:creationId xmlns:a16="http://schemas.microsoft.com/office/drawing/2014/main" id="{094558B7-3FAF-4158-BC8E-09F16C1BCC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465943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65596-DE33-46D9-AC7D-0B5044004C10}"/>
              </a:ext>
            </a:extLst>
          </p:cNvPr>
          <p:cNvSpPr>
            <a:spLocks noGrp="1"/>
          </p:cNvSpPr>
          <p:nvPr>
            <p:ph type="title"/>
          </p:nvPr>
        </p:nvSpPr>
        <p:spPr/>
        <p:txBody>
          <a:bodyPr/>
          <a:lstStyle/>
          <a:p>
            <a:r>
              <a:rPr lang="en-US" b="1" dirty="0"/>
              <a:t>Pre-deposit</a:t>
            </a:r>
            <a:endParaRPr lang="en-IN" dirty="0"/>
          </a:p>
        </p:txBody>
      </p:sp>
      <p:sp>
        <p:nvSpPr>
          <p:cNvPr id="3" name="Content Placeholder 2">
            <a:extLst>
              <a:ext uri="{FF2B5EF4-FFF2-40B4-BE49-F238E27FC236}">
                <a16:creationId xmlns:a16="http://schemas.microsoft.com/office/drawing/2014/main" id="{79009CF5-22AF-4A0F-B7A6-77D8847B0195}"/>
              </a:ext>
            </a:extLst>
          </p:cNvPr>
          <p:cNvSpPr>
            <a:spLocks noGrp="1"/>
          </p:cNvSpPr>
          <p:nvPr>
            <p:ph idx="1"/>
          </p:nvPr>
        </p:nvSpPr>
        <p:spPr/>
        <p:txBody>
          <a:bodyPr>
            <a:normAutofit/>
          </a:bodyPr>
          <a:lstStyle/>
          <a:p>
            <a:pPr algn="just"/>
            <a:r>
              <a:rPr lang="en-US" sz="2000" b="1" dirty="0"/>
              <a:t>Section 112(8):</a:t>
            </a:r>
          </a:p>
          <a:p>
            <a:pPr marL="0" indent="0" algn="just">
              <a:buNone/>
            </a:pPr>
            <a:r>
              <a:rPr lang="en-GB" sz="2000" b="1" u="sng" dirty="0"/>
              <a:t>No appeal shall be filed </a:t>
            </a:r>
            <a:r>
              <a:rPr lang="en-GB" sz="2000" dirty="0"/>
              <a:t>under sub-section (1), </a:t>
            </a:r>
            <a:r>
              <a:rPr lang="en-GB" sz="2000" b="1" u="sng" dirty="0"/>
              <a:t>unless the appellant has paid</a:t>
            </a:r>
            <a:r>
              <a:rPr lang="en-GB" sz="2000" dirty="0"/>
              <a:t>––</a:t>
            </a:r>
          </a:p>
          <a:p>
            <a:pPr marL="0" indent="0" algn="just">
              <a:buNone/>
            </a:pPr>
            <a:r>
              <a:rPr lang="en-GB" sz="2000" dirty="0"/>
              <a:t>(a) </a:t>
            </a:r>
            <a:r>
              <a:rPr lang="en-GB" sz="2000" b="1" dirty="0"/>
              <a:t>in full,</a:t>
            </a:r>
            <a:r>
              <a:rPr lang="en-GB" sz="2000" dirty="0"/>
              <a:t> such part of the </a:t>
            </a:r>
            <a:r>
              <a:rPr lang="en-GB" sz="2000" b="1" dirty="0"/>
              <a:t>amount of tax, interest, fine, fee and penalty</a:t>
            </a:r>
            <a:r>
              <a:rPr lang="en-GB" sz="2000" dirty="0"/>
              <a:t> arising from the impugned order, as is </a:t>
            </a:r>
            <a:r>
              <a:rPr lang="en-GB" sz="2000" b="1" dirty="0"/>
              <a:t>admitted by him,</a:t>
            </a:r>
            <a:r>
              <a:rPr lang="en-GB" sz="2000" dirty="0"/>
              <a:t> and</a:t>
            </a:r>
          </a:p>
          <a:p>
            <a:pPr marL="0" indent="0" algn="just">
              <a:buNone/>
            </a:pPr>
            <a:r>
              <a:rPr lang="en-GB" sz="2000" dirty="0"/>
              <a:t>(b) a sum equal to</a:t>
            </a:r>
            <a:r>
              <a:rPr lang="en-GB" sz="2000" b="1" dirty="0"/>
              <a:t> ten per cent. of the remaining amount of tax in dispute,</a:t>
            </a:r>
            <a:r>
              <a:rPr lang="en-GB" sz="2000" dirty="0"/>
              <a:t> </a:t>
            </a:r>
            <a:r>
              <a:rPr lang="en-GB" sz="2000" b="1" dirty="0"/>
              <a:t>in addition to the amount paid under sub-section (6) of section 107,</a:t>
            </a:r>
            <a:r>
              <a:rPr lang="en-GB" sz="2000" dirty="0"/>
              <a:t> arising from the said order subject to a maximum of twenty crore rupees, in relation to which the appeal has been filed.</a:t>
            </a:r>
          </a:p>
          <a:p>
            <a:pPr marL="0" indent="0" algn="just">
              <a:buNone/>
            </a:pPr>
            <a:r>
              <a:rPr lang="en-GB" sz="2000" b="1" dirty="0"/>
              <a:t>Provided that</a:t>
            </a:r>
            <a:r>
              <a:rPr lang="en-GB" sz="2000" dirty="0"/>
              <a:t> in case of any </a:t>
            </a:r>
            <a:r>
              <a:rPr lang="en-GB" sz="2000" b="1" dirty="0"/>
              <a:t>order demanding penalty without involving demand of any tax,</a:t>
            </a:r>
            <a:r>
              <a:rPr lang="en-GB" sz="2000" dirty="0"/>
              <a:t> no appeal shall be filed against such order unless </a:t>
            </a:r>
            <a:r>
              <a:rPr lang="en-GB" sz="2000" b="1" dirty="0"/>
              <a:t>a sum equal to ten per cent. of the said penalty,</a:t>
            </a:r>
            <a:r>
              <a:rPr lang="en-GB" sz="2000" dirty="0"/>
              <a:t> in addition to the amount payable under the proviso to sub-section (6) of section 107 has been paid by the appellant.</a:t>
            </a:r>
          </a:p>
        </p:txBody>
      </p:sp>
      <p:pic>
        <p:nvPicPr>
          <p:cNvPr id="4" name="Picture 3">
            <a:extLst>
              <a:ext uri="{FF2B5EF4-FFF2-40B4-BE49-F238E27FC236}">
                <a16:creationId xmlns:a16="http://schemas.microsoft.com/office/drawing/2014/main" id="{7BD3E66A-9097-477D-8BBF-50188B879E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825098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B19C8-E48B-4111-B367-F56064DCE551}"/>
              </a:ext>
            </a:extLst>
          </p:cNvPr>
          <p:cNvSpPr>
            <a:spLocks noGrp="1"/>
          </p:cNvSpPr>
          <p:nvPr>
            <p:ph type="title"/>
          </p:nvPr>
        </p:nvSpPr>
        <p:spPr/>
        <p:txBody>
          <a:bodyPr/>
          <a:lstStyle/>
          <a:p>
            <a:r>
              <a:rPr lang="en-US" b="1" dirty="0"/>
              <a:t>Circular No. 224/18/2024</a:t>
            </a:r>
            <a:endParaRPr lang="en-IN" b="1" dirty="0"/>
          </a:p>
        </p:txBody>
      </p:sp>
      <p:sp>
        <p:nvSpPr>
          <p:cNvPr id="3" name="Content Placeholder 2">
            <a:extLst>
              <a:ext uri="{FF2B5EF4-FFF2-40B4-BE49-F238E27FC236}">
                <a16:creationId xmlns:a16="http://schemas.microsoft.com/office/drawing/2014/main" id="{543BA205-A0A0-4C63-9E03-0F2C6F22FA65}"/>
              </a:ext>
            </a:extLst>
          </p:cNvPr>
          <p:cNvSpPr>
            <a:spLocks noGrp="1"/>
          </p:cNvSpPr>
          <p:nvPr>
            <p:ph idx="1"/>
          </p:nvPr>
        </p:nvSpPr>
        <p:spPr/>
        <p:txBody>
          <a:bodyPr>
            <a:normAutofit/>
          </a:bodyPr>
          <a:lstStyle/>
          <a:p>
            <a:pPr algn="just"/>
            <a:r>
              <a:rPr lang="en-GB" sz="2400" dirty="0"/>
              <a:t>In order to </a:t>
            </a:r>
            <a:r>
              <a:rPr lang="en-GB" sz="2400" i="1" u="sng" dirty="0"/>
              <a:t>facilitate the taxpayers to make the payment of the amount of pre-deposit </a:t>
            </a:r>
            <a:r>
              <a:rPr lang="en-GB" sz="2400" dirty="0"/>
              <a:t>as per sub-section (8) of section 112 of CGST Act, </a:t>
            </a:r>
            <a:r>
              <a:rPr lang="en-GB" sz="2400" b="1" i="1" u="sng" dirty="0"/>
              <a:t>and to avail the benefit of stay from recovery of the remaining amount of confirmed demand</a:t>
            </a:r>
            <a:r>
              <a:rPr lang="en-GB" sz="2400" dirty="0"/>
              <a:t> as per sub-section (9) of section 112 of CGST Act, it is hereby clarified that in cases where the taxpayer decides to file an appeal against the order of the appellate authority and wants to make the payment of the amount of pre-deposit as per sub-section (8) of section 112 of CGST Act, </a:t>
            </a:r>
            <a:r>
              <a:rPr lang="en-GB" sz="2400" b="1" i="1" u="sng" dirty="0"/>
              <a:t>he can make the payment of an amount equal to the amount of pre-deposit by navigating to Services &gt;&gt; Ledgers&gt;&gt; Payment towards demand, from his dashboard.</a:t>
            </a:r>
            <a:r>
              <a:rPr lang="en-GB" sz="2400" dirty="0"/>
              <a:t> </a:t>
            </a:r>
          </a:p>
          <a:p>
            <a:pPr algn="just"/>
            <a:endParaRPr lang="en-GB" sz="2400" b="1" i="1" u="sng" dirty="0"/>
          </a:p>
        </p:txBody>
      </p:sp>
      <p:pic>
        <p:nvPicPr>
          <p:cNvPr id="4" name="Picture 3">
            <a:extLst>
              <a:ext uri="{FF2B5EF4-FFF2-40B4-BE49-F238E27FC236}">
                <a16:creationId xmlns:a16="http://schemas.microsoft.com/office/drawing/2014/main" id="{BF89F974-5FB6-4D8D-BF39-97227FFE49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30108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44966-8D47-42C5-82CB-49D252D9E66A}"/>
              </a:ext>
            </a:extLst>
          </p:cNvPr>
          <p:cNvSpPr>
            <a:spLocks noGrp="1"/>
          </p:cNvSpPr>
          <p:nvPr>
            <p:ph type="title"/>
          </p:nvPr>
        </p:nvSpPr>
        <p:spPr/>
        <p:txBody>
          <a:bodyPr/>
          <a:lstStyle/>
          <a:p>
            <a:r>
              <a:rPr lang="en-US" b="1" dirty="0"/>
              <a:t>Circular No. 224/18/2024</a:t>
            </a:r>
            <a:endParaRPr lang="en-IN" dirty="0"/>
          </a:p>
        </p:txBody>
      </p:sp>
      <p:sp>
        <p:nvSpPr>
          <p:cNvPr id="3" name="Content Placeholder 2">
            <a:extLst>
              <a:ext uri="{FF2B5EF4-FFF2-40B4-BE49-F238E27FC236}">
                <a16:creationId xmlns:a16="http://schemas.microsoft.com/office/drawing/2014/main" id="{BBC08663-21A2-4AE8-93D7-0A86EC18C075}"/>
              </a:ext>
            </a:extLst>
          </p:cNvPr>
          <p:cNvSpPr>
            <a:spLocks noGrp="1"/>
          </p:cNvSpPr>
          <p:nvPr>
            <p:ph idx="1"/>
          </p:nvPr>
        </p:nvSpPr>
        <p:spPr/>
        <p:txBody>
          <a:bodyPr>
            <a:normAutofit/>
          </a:bodyPr>
          <a:lstStyle/>
          <a:p>
            <a:pPr algn="just"/>
            <a:r>
              <a:rPr lang="en-GB" sz="2400" dirty="0"/>
              <a:t>The taxpayer would be navigated to Electronic Liability Register (ELL) Part-II in which he can select the order, out of the outstanding demand orders, against which payment is intended to be made. The amount so paid would be mapped against the selected order and demand amount would be reduced in the balance liability in the aforesaid register. </a:t>
            </a:r>
            <a:r>
              <a:rPr lang="en-GB" sz="2400" b="1" i="1" u="sng" dirty="0"/>
              <a:t>The said amount deposited by the taxpayer will be adjusted against the amount of pre-deposit required to be deposited at the time of filing appeal before the Appellate Tribunal.</a:t>
            </a:r>
            <a:endParaRPr lang="en-IN" sz="2400" dirty="0"/>
          </a:p>
        </p:txBody>
      </p:sp>
      <p:pic>
        <p:nvPicPr>
          <p:cNvPr id="4" name="Picture 3">
            <a:extLst>
              <a:ext uri="{FF2B5EF4-FFF2-40B4-BE49-F238E27FC236}">
                <a16:creationId xmlns:a16="http://schemas.microsoft.com/office/drawing/2014/main" id="{249A6B7B-A50D-4228-AD73-651A8E734C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581193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72F94-98BB-4991-A918-7568F29C0EE5}"/>
              </a:ext>
            </a:extLst>
          </p:cNvPr>
          <p:cNvSpPr>
            <a:spLocks noGrp="1"/>
          </p:cNvSpPr>
          <p:nvPr>
            <p:ph type="title"/>
          </p:nvPr>
        </p:nvSpPr>
        <p:spPr/>
        <p:txBody>
          <a:bodyPr/>
          <a:lstStyle/>
          <a:p>
            <a:r>
              <a:rPr lang="en-US" b="1" dirty="0"/>
              <a:t>Circular No. 224/18/2024</a:t>
            </a:r>
            <a:endParaRPr lang="en-IN" dirty="0"/>
          </a:p>
        </p:txBody>
      </p:sp>
      <p:sp>
        <p:nvSpPr>
          <p:cNvPr id="3" name="Content Placeholder 2">
            <a:extLst>
              <a:ext uri="{FF2B5EF4-FFF2-40B4-BE49-F238E27FC236}">
                <a16:creationId xmlns:a16="http://schemas.microsoft.com/office/drawing/2014/main" id="{01105A89-2C87-4A62-961E-43BD7B3CA8F4}"/>
              </a:ext>
            </a:extLst>
          </p:cNvPr>
          <p:cNvSpPr>
            <a:spLocks noGrp="1"/>
          </p:cNvSpPr>
          <p:nvPr>
            <p:ph idx="1"/>
          </p:nvPr>
        </p:nvSpPr>
        <p:spPr/>
        <p:txBody>
          <a:bodyPr>
            <a:normAutofit/>
          </a:bodyPr>
          <a:lstStyle/>
          <a:p>
            <a:pPr algn="just"/>
            <a:r>
              <a:rPr lang="en-GB" sz="2400" dirty="0"/>
              <a:t>The taxpayer also needs to file an undertaking/ declaration with the jurisdictional proper officer that he will file appeal against the said order of the appellate authority before the Appellate Tribunal, as and when it comes into operation, within the timelines mentioned in section 112 of the CGST Act read with Central Goods and Services Tax (Ninth Removal of Difficulties) Order, 2019 dated 03.12.2019. On providing the said undertaking and on payment of an amount equal to the amount of pre-deposit as per the procedure mentioned in para 4 above, the recovery of the remaining amount of confirmed demand as per the order of the appellate authority will stand stayed as per provisions of sub-section (9) of section 112 of CGST Act.</a:t>
            </a:r>
          </a:p>
          <a:p>
            <a:pPr marL="0" indent="0" algn="just">
              <a:buNone/>
            </a:pPr>
            <a:endParaRPr lang="en-IN" sz="2400" b="1" dirty="0"/>
          </a:p>
        </p:txBody>
      </p:sp>
      <p:pic>
        <p:nvPicPr>
          <p:cNvPr id="4" name="Picture 3">
            <a:extLst>
              <a:ext uri="{FF2B5EF4-FFF2-40B4-BE49-F238E27FC236}">
                <a16:creationId xmlns:a16="http://schemas.microsoft.com/office/drawing/2014/main" id="{9F40CEA9-8D12-4DA1-91E3-500547CA21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819044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4B784-FEDB-4CB3-BA85-AC831601E5A3}"/>
              </a:ext>
            </a:extLst>
          </p:cNvPr>
          <p:cNvSpPr>
            <a:spLocks noGrp="1"/>
          </p:cNvSpPr>
          <p:nvPr>
            <p:ph type="title"/>
          </p:nvPr>
        </p:nvSpPr>
        <p:spPr>
          <a:xfrm>
            <a:off x="838200" y="681037"/>
            <a:ext cx="10515600" cy="1009651"/>
          </a:xfrm>
        </p:spPr>
        <p:txBody>
          <a:bodyPr>
            <a:noAutofit/>
          </a:bodyPr>
          <a:lstStyle/>
          <a:p>
            <a:r>
              <a:rPr lang="en-US" sz="4000" b="1" dirty="0"/>
              <a:t>Cases to be heard exclusively by the Principal Bench (Notification S.O. 4219(E) dated 17.09.2025)</a:t>
            </a:r>
            <a:endParaRPr lang="en-IN" sz="4000" b="1" dirty="0"/>
          </a:p>
        </p:txBody>
      </p:sp>
      <p:sp>
        <p:nvSpPr>
          <p:cNvPr id="3" name="Content Placeholder 2">
            <a:extLst>
              <a:ext uri="{FF2B5EF4-FFF2-40B4-BE49-F238E27FC236}">
                <a16:creationId xmlns:a16="http://schemas.microsoft.com/office/drawing/2014/main" id="{A0C7E81E-66C5-4ED8-A353-506DCD75D458}"/>
              </a:ext>
            </a:extLst>
          </p:cNvPr>
          <p:cNvSpPr>
            <a:spLocks noGrp="1"/>
          </p:cNvSpPr>
          <p:nvPr>
            <p:ph idx="1"/>
          </p:nvPr>
        </p:nvSpPr>
        <p:spPr/>
        <p:txBody>
          <a:bodyPr>
            <a:normAutofit/>
          </a:bodyPr>
          <a:lstStyle/>
          <a:p>
            <a:pPr algn="just"/>
            <a:r>
              <a:rPr lang="en-US" sz="2400" b="1" dirty="0"/>
              <a:t> The following cases shall be heard exclusively by the Principal Bench, GSTAT.</a:t>
            </a:r>
          </a:p>
          <a:p>
            <a:pPr marL="514350" indent="-514350" algn="just">
              <a:buFont typeface="+mj-lt"/>
              <a:buAutoNum type="arabicPeriod"/>
            </a:pPr>
            <a:r>
              <a:rPr lang="en-US" sz="2400" dirty="0"/>
              <a:t>Cases where any one of the issues involved relates to the Place of Supply</a:t>
            </a:r>
          </a:p>
          <a:p>
            <a:pPr marL="514350" indent="-514350" algn="just">
              <a:buFont typeface="+mj-lt"/>
              <a:buAutoNum type="arabicPeriod"/>
            </a:pPr>
            <a:r>
              <a:rPr lang="en-US" sz="2400" dirty="0"/>
              <a:t>Anti profiteering matters referred u/s. 171(2)</a:t>
            </a:r>
          </a:p>
          <a:p>
            <a:pPr marL="514350" indent="-514350" algn="just">
              <a:buFont typeface="+mj-lt"/>
              <a:buAutoNum type="arabicPeriod"/>
            </a:pPr>
            <a:r>
              <a:rPr lang="en-US" sz="2400" dirty="0"/>
              <a:t>Any case or class of cases pending before two or more State Benches where the President is satisfied that an identical question of law is involved.</a:t>
            </a:r>
          </a:p>
          <a:p>
            <a:pPr marL="514350" indent="-514350" algn="just">
              <a:buFont typeface="+mj-lt"/>
              <a:buAutoNum type="arabicPeriod"/>
            </a:pPr>
            <a:r>
              <a:rPr lang="en-US" sz="2400" dirty="0"/>
              <a:t>Cases involving disputes relating to payments made by OIDAR located in non-taxable territory and online gaming</a:t>
            </a:r>
          </a:p>
          <a:p>
            <a:pPr marL="514350" indent="-514350" algn="just">
              <a:buFont typeface="+mj-lt"/>
              <a:buAutoNum type="arabicPeriod"/>
            </a:pPr>
            <a:r>
              <a:rPr lang="en-US" sz="2400" dirty="0"/>
              <a:t>Cases where one or more issues involved is relating to input service distributor.</a:t>
            </a:r>
            <a:endParaRPr lang="en-IN" sz="2400" dirty="0"/>
          </a:p>
        </p:txBody>
      </p:sp>
      <p:pic>
        <p:nvPicPr>
          <p:cNvPr id="6" name="Picture 5">
            <a:extLst>
              <a:ext uri="{FF2B5EF4-FFF2-40B4-BE49-F238E27FC236}">
                <a16:creationId xmlns:a16="http://schemas.microsoft.com/office/drawing/2014/main" id="{2143965C-9CCA-4AF3-8C5C-102707F4A1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713230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A608BF-C304-4BAB-A6E7-690AEDEBFC05}"/>
              </a:ext>
            </a:extLst>
          </p:cNvPr>
          <p:cNvSpPr>
            <a:spLocks noGrp="1"/>
          </p:cNvSpPr>
          <p:nvPr>
            <p:ph type="title"/>
          </p:nvPr>
        </p:nvSpPr>
        <p:spPr>
          <a:xfrm>
            <a:off x="831850" y="824838"/>
            <a:ext cx="10515600" cy="2852737"/>
          </a:xfrm>
        </p:spPr>
        <p:txBody>
          <a:bodyPr/>
          <a:lstStyle/>
          <a:p>
            <a:pPr algn="ctr"/>
            <a:r>
              <a:rPr lang="en-US" b="1" dirty="0"/>
              <a:t>GSTAT Procedures</a:t>
            </a:r>
            <a:endParaRPr lang="en-IN" b="1" dirty="0"/>
          </a:p>
        </p:txBody>
      </p:sp>
      <p:pic>
        <p:nvPicPr>
          <p:cNvPr id="3" name="Picture 2">
            <a:extLst>
              <a:ext uri="{FF2B5EF4-FFF2-40B4-BE49-F238E27FC236}">
                <a16:creationId xmlns:a16="http://schemas.microsoft.com/office/drawing/2014/main" id="{E8262DC8-57C9-462B-A463-45CA97B973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080056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56023-4848-4F69-A995-9E91B732B80A}"/>
              </a:ext>
            </a:extLst>
          </p:cNvPr>
          <p:cNvSpPr>
            <a:spLocks noGrp="1"/>
          </p:cNvSpPr>
          <p:nvPr>
            <p:ph type="title"/>
          </p:nvPr>
        </p:nvSpPr>
        <p:spPr/>
        <p:txBody>
          <a:bodyPr/>
          <a:lstStyle/>
          <a:p>
            <a:r>
              <a:rPr lang="en-US" b="1" dirty="0"/>
              <a:t>Filing of Appeals</a:t>
            </a:r>
            <a:endParaRPr lang="en-IN" b="1" dirty="0"/>
          </a:p>
        </p:txBody>
      </p:sp>
      <p:sp>
        <p:nvSpPr>
          <p:cNvPr id="3" name="Content Placeholder 2">
            <a:extLst>
              <a:ext uri="{FF2B5EF4-FFF2-40B4-BE49-F238E27FC236}">
                <a16:creationId xmlns:a16="http://schemas.microsoft.com/office/drawing/2014/main" id="{1381DE87-D61D-4380-B4CB-E6D863256BA5}"/>
              </a:ext>
            </a:extLst>
          </p:cNvPr>
          <p:cNvSpPr>
            <a:spLocks noGrp="1"/>
          </p:cNvSpPr>
          <p:nvPr>
            <p:ph idx="1"/>
          </p:nvPr>
        </p:nvSpPr>
        <p:spPr/>
        <p:txBody>
          <a:bodyPr>
            <a:normAutofit/>
          </a:bodyPr>
          <a:lstStyle/>
          <a:p>
            <a:r>
              <a:rPr lang="en-US" sz="2400" dirty="0"/>
              <a:t>Rule 110(1):</a:t>
            </a:r>
          </a:p>
          <a:p>
            <a:pPr algn="just"/>
            <a:r>
              <a:rPr lang="en-GB" sz="2400" dirty="0"/>
              <a:t>An </a:t>
            </a:r>
            <a:r>
              <a:rPr lang="en-GB" sz="2400" b="1" dirty="0"/>
              <a:t>appeal to the Appellate Tribunal</a:t>
            </a:r>
            <a:r>
              <a:rPr lang="en-GB" sz="2400" dirty="0"/>
              <a:t> under sub-section (1) of section 112 shall be filed </a:t>
            </a:r>
            <a:r>
              <a:rPr lang="en-GB" sz="2400" b="1" dirty="0"/>
              <a:t>in FORM GST APL-05,</a:t>
            </a:r>
            <a:r>
              <a:rPr lang="en-GB" sz="2400" dirty="0"/>
              <a:t> along with the relevant documents, </a:t>
            </a:r>
            <a:r>
              <a:rPr lang="en-GB" sz="2400" b="1" dirty="0"/>
              <a:t>electronically</a:t>
            </a:r>
            <a:r>
              <a:rPr lang="en-GB" sz="2400" dirty="0"/>
              <a:t> and </a:t>
            </a:r>
            <a:r>
              <a:rPr lang="en-GB" sz="2400" b="1" dirty="0"/>
              <a:t>provisional acknowledgement</a:t>
            </a:r>
            <a:r>
              <a:rPr lang="en-GB" sz="2400" dirty="0"/>
              <a:t> in Part A of FORM GST APL-02A </a:t>
            </a:r>
            <a:r>
              <a:rPr lang="en-GB" sz="2400" b="1" dirty="0"/>
              <a:t>shall be issued to the appellant immediately:</a:t>
            </a:r>
            <a:endParaRPr lang="en-GB" sz="2400" dirty="0"/>
          </a:p>
          <a:p>
            <a:pPr algn="just"/>
            <a:r>
              <a:rPr lang="en-GB" sz="2400" dirty="0"/>
              <a:t>For the purposes of this rule, the </a:t>
            </a:r>
            <a:r>
              <a:rPr lang="en-GB" sz="2400" b="1" dirty="0"/>
              <a:t>appeal shall be treated as filed only when the final acknowledgement,</a:t>
            </a:r>
            <a:r>
              <a:rPr lang="en-GB" sz="2400" dirty="0"/>
              <a:t> indicating the appeal number, </a:t>
            </a:r>
            <a:r>
              <a:rPr lang="en-GB" sz="2400" b="1" dirty="0"/>
              <a:t>is issued.</a:t>
            </a:r>
            <a:endParaRPr lang="en-IN" sz="2400" b="1" dirty="0"/>
          </a:p>
        </p:txBody>
      </p:sp>
      <p:pic>
        <p:nvPicPr>
          <p:cNvPr id="4" name="Picture 3">
            <a:extLst>
              <a:ext uri="{FF2B5EF4-FFF2-40B4-BE49-F238E27FC236}">
                <a16:creationId xmlns:a16="http://schemas.microsoft.com/office/drawing/2014/main" id="{FFDF5ADA-5FBF-4B87-9634-9671E582EF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4654684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E60EB-11F8-42A7-8442-9113DB44AB65}"/>
              </a:ext>
            </a:extLst>
          </p:cNvPr>
          <p:cNvSpPr>
            <a:spLocks noGrp="1"/>
          </p:cNvSpPr>
          <p:nvPr>
            <p:ph type="title"/>
          </p:nvPr>
        </p:nvSpPr>
        <p:spPr/>
        <p:txBody>
          <a:bodyPr/>
          <a:lstStyle/>
          <a:p>
            <a:r>
              <a:rPr lang="en-US" b="1" dirty="0"/>
              <a:t>Cross Objections</a:t>
            </a:r>
            <a:endParaRPr lang="en-IN" b="1" dirty="0"/>
          </a:p>
        </p:txBody>
      </p:sp>
      <p:sp>
        <p:nvSpPr>
          <p:cNvPr id="3" name="Content Placeholder 2">
            <a:extLst>
              <a:ext uri="{FF2B5EF4-FFF2-40B4-BE49-F238E27FC236}">
                <a16:creationId xmlns:a16="http://schemas.microsoft.com/office/drawing/2014/main" id="{C6265695-FFF1-4636-9D81-12D192D6CEA8}"/>
              </a:ext>
            </a:extLst>
          </p:cNvPr>
          <p:cNvSpPr>
            <a:spLocks noGrp="1"/>
          </p:cNvSpPr>
          <p:nvPr>
            <p:ph idx="1"/>
          </p:nvPr>
        </p:nvSpPr>
        <p:spPr/>
        <p:txBody>
          <a:bodyPr>
            <a:normAutofit/>
          </a:bodyPr>
          <a:lstStyle/>
          <a:p>
            <a:r>
              <a:rPr lang="en-US" sz="2400" dirty="0"/>
              <a:t>Rule 110(2):</a:t>
            </a:r>
          </a:p>
          <a:p>
            <a:pPr algn="just"/>
            <a:r>
              <a:rPr lang="en-GB" sz="2400" dirty="0"/>
              <a:t>A memorandum of cross-objections to the Appellate Tribunal under sub-section (5) of section 112, if any, shall be filed electronically in FORM GST APL-06.</a:t>
            </a:r>
            <a:endParaRPr lang="en-IN" sz="2400" dirty="0"/>
          </a:p>
        </p:txBody>
      </p:sp>
      <p:pic>
        <p:nvPicPr>
          <p:cNvPr id="4" name="Picture 3">
            <a:extLst>
              <a:ext uri="{FF2B5EF4-FFF2-40B4-BE49-F238E27FC236}">
                <a16:creationId xmlns:a16="http://schemas.microsoft.com/office/drawing/2014/main" id="{47AE73A6-C835-4619-997F-B0837BC9EA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115732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A608BF-C304-4BAB-A6E7-690AEDEBFC05}"/>
              </a:ext>
            </a:extLst>
          </p:cNvPr>
          <p:cNvSpPr>
            <a:spLocks noGrp="1"/>
          </p:cNvSpPr>
          <p:nvPr>
            <p:ph type="title"/>
          </p:nvPr>
        </p:nvSpPr>
        <p:spPr>
          <a:xfrm>
            <a:off x="831850" y="824838"/>
            <a:ext cx="10515600" cy="2852737"/>
          </a:xfrm>
        </p:spPr>
        <p:txBody>
          <a:bodyPr/>
          <a:lstStyle/>
          <a:p>
            <a:pPr algn="ctr"/>
            <a:r>
              <a:rPr lang="en-US" b="1" dirty="0"/>
              <a:t>Statutory Framework</a:t>
            </a:r>
            <a:endParaRPr lang="en-IN" b="1" dirty="0"/>
          </a:p>
        </p:txBody>
      </p:sp>
      <p:pic>
        <p:nvPicPr>
          <p:cNvPr id="6" name="Picture 5">
            <a:extLst>
              <a:ext uri="{FF2B5EF4-FFF2-40B4-BE49-F238E27FC236}">
                <a16:creationId xmlns:a16="http://schemas.microsoft.com/office/drawing/2014/main" id="{4103978C-4BAE-4BE1-8AB3-18DD6B57F4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8942631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05E59-9AF8-4F46-9570-455F56C59EE2}"/>
              </a:ext>
            </a:extLst>
          </p:cNvPr>
          <p:cNvSpPr>
            <a:spLocks noGrp="1"/>
          </p:cNvSpPr>
          <p:nvPr>
            <p:ph type="title"/>
          </p:nvPr>
        </p:nvSpPr>
        <p:spPr/>
        <p:txBody>
          <a:bodyPr/>
          <a:lstStyle/>
          <a:p>
            <a:r>
              <a:rPr lang="en-US" b="1" dirty="0"/>
              <a:t>Filing Fees</a:t>
            </a:r>
            <a:endParaRPr lang="en-IN" b="1" dirty="0"/>
          </a:p>
        </p:txBody>
      </p:sp>
      <p:graphicFrame>
        <p:nvGraphicFramePr>
          <p:cNvPr id="4" name="Content Placeholder 3">
            <a:extLst>
              <a:ext uri="{FF2B5EF4-FFF2-40B4-BE49-F238E27FC236}">
                <a16:creationId xmlns:a16="http://schemas.microsoft.com/office/drawing/2014/main" id="{39DE8B6E-E046-4424-BF28-EAE85D138C18}"/>
              </a:ext>
            </a:extLst>
          </p:cNvPr>
          <p:cNvGraphicFramePr>
            <a:graphicFrameLocks noGrp="1"/>
          </p:cNvGraphicFramePr>
          <p:nvPr>
            <p:ph idx="1"/>
            <p:extLst>
              <p:ext uri="{D42A27DB-BD31-4B8C-83A1-F6EECF244321}">
                <p14:modId xmlns:p14="http://schemas.microsoft.com/office/powerpoint/2010/main" val="2766544649"/>
              </p:ext>
            </p:extLst>
          </p:nvPr>
        </p:nvGraphicFramePr>
        <p:xfrm>
          <a:off x="838199" y="1825624"/>
          <a:ext cx="10695039" cy="2933943"/>
        </p:xfrm>
        <a:graphic>
          <a:graphicData uri="http://schemas.openxmlformats.org/drawingml/2006/table">
            <a:tbl>
              <a:tblPr firstRow="1" bandRow="1">
                <a:tableStyleId>{5C22544A-7EE6-4342-B048-85BDC9FD1C3A}</a:tableStyleId>
              </a:tblPr>
              <a:tblGrid>
                <a:gridCol w="6932525">
                  <a:extLst>
                    <a:ext uri="{9D8B030D-6E8A-4147-A177-3AD203B41FA5}">
                      <a16:colId xmlns:a16="http://schemas.microsoft.com/office/drawing/2014/main" val="3678606730"/>
                    </a:ext>
                  </a:extLst>
                </a:gridCol>
                <a:gridCol w="3762514">
                  <a:extLst>
                    <a:ext uri="{9D8B030D-6E8A-4147-A177-3AD203B41FA5}">
                      <a16:colId xmlns:a16="http://schemas.microsoft.com/office/drawing/2014/main" val="1297520987"/>
                    </a:ext>
                  </a:extLst>
                </a:gridCol>
              </a:tblGrid>
              <a:tr h="713329">
                <a:tc>
                  <a:txBody>
                    <a:bodyPr/>
                    <a:lstStyle/>
                    <a:p>
                      <a:pPr algn="ctr"/>
                      <a:r>
                        <a:rPr lang="en-US" sz="2000" dirty="0"/>
                        <a:t>Particulars</a:t>
                      </a:r>
                      <a:endParaRPr lang="en-IN" sz="2000" dirty="0"/>
                    </a:p>
                  </a:txBody>
                  <a:tcPr/>
                </a:tc>
                <a:tc>
                  <a:txBody>
                    <a:bodyPr/>
                    <a:lstStyle/>
                    <a:p>
                      <a:pPr algn="ctr"/>
                      <a:r>
                        <a:rPr lang="en-US" sz="2000" dirty="0"/>
                        <a:t>Fees</a:t>
                      </a:r>
                      <a:endParaRPr lang="en-IN" sz="2000" dirty="0"/>
                    </a:p>
                  </a:txBody>
                  <a:tcPr/>
                </a:tc>
                <a:extLst>
                  <a:ext uri="{0D108BD9-81ED-4DB2-BD59-A6C34878D82A}">
                    <a16:rowId xmlns:a16="http://schemas.microsoft.com/office/drawing/2014/main" val="1230558188"/>
                  </a:ext>
                </a:extLst>
              </a:tr>
              <a:tr h="808931">
                <a:tc>
                  <a:txBody>
                    <a:bodyPr/>
                    <a:lstStyle/>
                    <a:p>
                      <a:r>
                        <a:rPr lang="en-US" sz="2000" dirty="0"/>
                        <a:t>For every 1,00,000/- Rs. of tax or ITC involved or difference in Tax or ITC involved</a:t>
                      </a:r>
                      <a:endParaRPr lang="en-IN" sz="2000" dirty="0"/>
                    </a:p>
                  </a:txBody>
                  <a:tcPr/>
                </a:tc>
                <a:tc>
                  <a:txBody>
                    <a:bodyPr/>
                    <a:lstStyle/>
                    <a:p>
                      <a:r>
                        <a:rPr lang="en-US" sz="2000" dirty="0"/>
                        <a:t>Rs. 2,000. </a:t>
                      </a:r>
                    </a:p>
                    <a:p>
                      <a:r>
                        <a:rPr lang="en-US" sz="2000" dirty="0"/>
                        <a:t>Maximum Fees – 25,000. Minimum Fees – 5,000</a:t>
                      </a:r>
                      <a:endParaRPr lang="en-IN" sz="2000" dirty="0"/>
                    </a:p>
                  </a:txBody>
                  <a:tcPr/>
                </a:tc>
                <a:extLst>
                  <a:ext uri="{0D108BD9-81ED-4DB2-BD59-A6C34878D82A}">
                    <a16:rowId xmlns:a16="http://schemas.microsoft.com/office/drawing/2014/main" val="2855937233"/>
                  </a:ext>
                </a:extLst>
              </a:tr>
              <a:tr h="501445">
                <a:tc>
                  <a:txBody>
                    <a:bodyPr/>
                    <a:lstStyle/>
                    <a:p>
                      <a:r>
                        <a:rPr lang="en-US" sz="2000" dirty="0"/>
                        <a:t>No tax demand, but only interest, penalty or fine involved</a:t>
                      </a:r>
                      <a:endParaRPr lang="en-IN" sz="2000" dirty="0"/>
                    </a:p>
                  </a:txBody>
                  <a:tcPr/>
                </a:tc>
                <a:tc>
                  <a:txBody>
                    <a:bodyPr/>
                    <a:lstStyle/>
                    <a:p>
                      <a:r>
                        <a:rPr lang="en-US" sz="2000" dirty="0"/>
                        <a:t>Rs. 5,000.</a:t>
                      </a:r>
                      <a:endParaRPr lang="en-IN" sz="2000" dirty="0"/>
                    </a:p>
                  </a:txBody>
                  <a:tcPr/>
                </a:tc>
                <a:extLst>
                  <a:ext uri="{0D108BD9-81ED-4DB2-BD59-A6C34878D82A}">
                    <a16:rowId xmlns:a16="http://schemas.microsoft.com/office/drawing/2014/main" val="2479523556"/>
                  </a:ext>
                </a:extLst>
              </a:tr>
              <a:tr h="713329">
                <a:tc>
                  <a:txBody>
                    <a:bodyPr/>
                    <a:lstStyle/>
                    <a:p>
                      <a:r>
                        <a:rPr lang="en-US" sz="2000" dirty="0"/>
                        <a:t>Application for Rectification of Errors</a:t>
                      </a:r>
                      <a:endParaRPr lang="en-IN" sz="2000" dirty="0"/>
                    </a:p>
                  </a:txBody>
                  <a:tcPr/>
                </a:tc>
                <a:tc>
                  <a:txBody>
                    <a:bodyPr/>
                    <a:lstStyle/>
                    <a:p>
                      <a:r>
                        <a:rPr lang="en-US" sz="2000" dirty="0"/>
                        <a:t>No Fees</a:t>
                      </a:r>
                      <a:endParaRPr lang="en-IN" sz="2000" dirty="0"/>
                    </a:p>
                  </a:txBody>
                  <a:tcPr/>
                </a:tc>
                <a:extLst>
                  <a:ext uri="{0D108BD9-81ED-4DB2-BD59-A6C34878D82A}">
                    <a16:rowId xmlns:a16="http://schemas.microsoft.com/office/drawing/2014/main" val="3980356061"/>
                  </a:ext>
                </a:extLst>
              </a:tr>
            </a:tbl>
          </a:graphicData>
        </a:graphic>
      </p:graphicFrame>
      <p:pic>
        <p:nvPicPr>
          <p:cNvPr id="5" name="Picture 4">
            <a:extLst>
              <a:ext uri="{FF2B5EF4-FFF2-40B4-BE49-F238E27FC236}">
                <a16:creationId xmlns:a16="http://schemas.microsoft.com/office/drawing/2014/main" id="{9E58D902-14C7-4066-A7ED-F09BFE86F5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16675497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3F188-3FEA-41EC-8693-706BBE3EE53C}"/>
              </a:ext>
            </a:extLst>
          </p:cNvPr>
          <p:cNvSpPr>
            <a:spLocks noGrp="1"/>
          </p:cNvSpPr>
          <p:nvPr>
            <p:ph type="title"/>
          </p:nvPr>
        </p:nvSpPr>
        <p:spPr/>
        <p:txBody>
          <a:bodyPr/>
          <a:lstStyle/>
          <a:p>
            <a:r>
              <a:rPr lang="en-US" b="1" dirty="0"/>
              <a:t>Filing Procedure</a:t>
            </a:r>
            <a:endParaRPr lang="en-IN" dirty="0"/>
          </a:p>
        </p:txBody>
      </p:sp>
      <p:graphicFrame>
        <p:nvGraphicFramePr>
          <p:cNvPr id="4" name="Content Placeholder 3">
            <a:extLst>
              <a:ext uri="{FF2B5EF4-FFF2-40B4-BE49-F238E27FC236}">
                <a16:creationId xmlns:a16="http://schemas.microsoft.com/office/drawing/2014/main" id="{F85CBF98-D079-4133-94EE-FECAA8A2794F}"/>
              </a:ext>
            </a:extLst>
          </p:cNvPr>
          <p:cNvGraphicFramePr>
            <a:graphicFrameLocks noGrp="1"/>
          </p:cNvGraphicFramePr>
          <p:nvPr>
            <p:ph idx="1"/>
          </p:nvPr>
        </p:nvGraphicFramePr>
        <p:xfrm>
          <a:off x="855406" y="1825625"/>
          <a:ext cx="10498394" cy="3413760"/>
        </p:xfrm>
        <a:graphic>
          <a:graphicData uri="http://schemas.openxmlformats.org/drawingml/2006/table">
            <a:tbl>
              <a:tblPr firstRow="1" bandRow="1">
                <a:tableStyleId>{5C22544A-7EE6-4342-B048-85BDC9FD1C3A}</a:tableStyleId>
              </a:tblPr>
              <a:tblGrid>
                <a:gridCol w="1312607">
                  <a:extLst>
                    <a:ext uri="{9D8B030D-6E8A-4147-A177-3AD203B41FA5}">
                      <a16:colId xmlns:a16="http://schemas.microsoft.com/office/drawing/2014/main" val="1631297043"/>
                    </a:ext>
                  </a:extLst>
                </a:gridCol>
                <a:gridCol w="9185787">
                  <a:extLst>
                    <a:ext uri="{9D8B030D-6E8A-4147-A177-3AD203B41FA5}">
                      <a16:colId xmlns:a16="http://schemas.microsoft.com/office/drawing/2014/main" val="3195389542"/>
                    </a:ext>
                  </a:extLst>
                </a:gridCol>
              </a:tblGrid>
              <a:tr h="370840">
                <a:tc>
                  <a:txBody>
                    <a:bodyPr/>
                    <a:lstStyle/>
                    <a:p>
                      <a:r>
                        <a:rPr lang="en-US" sz="2000" dirty="0"/>
                        <a:t>Head </a:t>
                      </a:r>
                      <a:endParaRPr lang="en-IN" sz="2000" dirty="0"/>
                    </a:p>
                  </a:txBody>
                  <a:tcPr/>
                </a:tc>
                <a:tc>
                  <a:txBody>
                    <a:bodyPr/>
                    <a:lstStyle/>
                    <a:p>
                      <a:r>
                        <a:rPr lang="en-US" sz="2000" dirty="0"/>
                        <a:t>Particulars</a:t>
                      </a:r>
                      <a:endParaRPr lang="en-IN" sz="2000" dirty="0"/>
                    </a:p>
                  </a:txBody>
                  <a:tcPr/>
                </a:tc>
                <a:extLst>
                  <a:ext uri="{0D108BD9-81ED-4DB2-BD59-A6C34878D82A}">
                    <a16:rowId xmlns:a16="http://schemas.microsoft.com/office/drawing/2014/main" val="273831103"/>
                  </a:ext>
                </a:extLst>
              </a:tr>
              <a:tr h="370840">
                <a:tc>
                  <a:txBody>
                    <a:bodyPr/>
                    <a:lstStyle/>
                    <a:p>
                      <a:r>
                        <a:rPr lang="en-US" sz="2000" dirty="0"/>
                        <a:t>Time Period</a:t>
                      </a:r>
                      <a:endParaRPr lang="en-IN" sz="2000" dirty="0"/>
                    </a:p>
                  </a:txBody>
                  <a:tcPr/>
                </a:tc>
                <a:tc>
                  <a:txBody>
                    <a:bodyPr/>
                    <a:lstStyle/>
                    <a:p>
                      <a:r>
                        <a:rPr lang="en-US" sz="2000" dirty="0"/>
                        <a:t>The day from which said period is reckoned shall be excluded. </a:t>
                      </a:r>
                    </a:p>
                    <a:p>
                      <a:endParaRPr lang="en-US" sz="2000" dirty="0"/>
                    </a:p>
                    <a:p>
                      <a:r>
                        <a:rPr lang="en-GB" sz="2000" b="0" i="0" u="none" strike="noStrike" kern="1200" baseline="0" dirty="0">
                          <a:solidFill>
                            <a:schemeClr val="dk1"/>
                          </a:solidFill>
                          <a:latin typeface="+mn-lt"/>
                          <a:ea typeface="+mn-ea"/>
                          <a:cs typeface="+mn-cs"/>
                        </a:rPr>
                        <a:t>If the last day expires on a day when the office of the Appellate Tribunal is closed, that</a:t>
                      </a:r>
                    </a:p>
                    <a:p>
                      <a:r>
                        <a:rPr lang="en-GB" sz="2000" b="0" i="0" u="none" strike="noStrike" kern="1200" baseline="0" dirty="0">
                          <a:solidFill>
                            <a:schemeClr val="dk1"/>
                          </a:solidFill>
                          <a:latin typeface="+mn-lt"/>
                          <a:ea typeface="+mn-ea"/>
                          <a:cs typeface="+mn-cs"/>
                        </a:rPr>
                        <a:t>day and any succeeding day or days on which the Appellate Tribunal remains closed shall </a:t>
                      </a:r>
                      <a:r>
                        <a:rPr lang="en-IN" sz="2000" b="0" i="0" u="none" strike="noStrike" kern="1200" baseline="0" dirty="0">
                          <a:solidFill>
                            <a:schemeClr val="dk1"/>
                          </a:solidFill>
                          <a:latin typeface="+mn-lt"/>
                          <a:ea typeface="+mn-ea"/>
                          <a:cs typeface="+mn-cs"/>
                        </a:rPr>
                        <a:t>also be excluded.</a:t>
                      </a:r>
                      <a:endParaRPr lang="en-IN" sz="2000" dirty="0"/>
                    </a:p>
                  </a:txBody>
                  <a:tcPr/>
                </a:tc>
                <a:extLst>
                  <a:ext uri="{0D108BD9-81ED-4DB2-BD59-A6C34878D82A}">
                    <a16:rowId xmlns:a16="http://schemas.microsoft.com/office/drawing/2014/main" val="3788165637"/>
                  </a:ext>
                </a:extLst>
              </a:tr>
              <a:tr h="370840">
                <a:tc>
                  <a:txBody>
                    <a:bodyPr/>
                    <a:lstStyle/>
                    <a:p>
                      <a:r>
                        <a:rPr lang="en-US" sz="2000" dirty="0"/>
                        <a:t>Sitting Hours</a:t>
                      </a:r>
                      <a:endParaRPr lang="en-IN" sz="2000" dirty="0"/>
                    </a:p>
                  </a:txBody>
                  <a:tcPr/>
                </a:tc>
                <a:tc>
                  <a:txBody>
                    <a:bodyPr/>
                    <a:lstStyle/>
                    <a:p>
                      <a:r>
                        <a:rPr lang="en-US" sz="2000" dirty="0"/>
                        <a:t>10:30 a.m. to 01:30 p.m. </a:t>
                      </a:r>
                    </a:p>
                    <a:p>
                      <a:r>
                        <a:rPr lang="en-US" sz="2000" dirty="0"/>
                        <a:t>02:30 p.m. to 04:30 p.m.</a:t>
                      </a:r>
                      <a:endParaRPr lang="en-IN" sz="2000" dirty="0"/>
                    </a:p>
                  </a:txBody>
                  <a:tcPr/>
                </a:tc>
                <a:extLst>
                  <a:ext uri="{0D108BD9-81ED-4DB2-BD59-A6C34878D82A}">
                    <a16:rowId xmlns:a16="http://schemas.microsoft.com/office/drawing/2014/main" val="2354943276"/>
                  </a:ext>
                </a:extLst>
              </a:tr>
              <a:tr h="370840">
                <a:tc>
                  <a:txBody>
                    <a:bodyPr/>
                    <a:lstStyle/>
                    <a:p>
                      <a:r>
                        <a:rPr lang="en-US" sz="2000" dirty="0"/>
                        <a:t>Working Hours</a:t>
                      </a:r>
                      <a:endParaRPr lang="en-IN" sz="2000" dirty="0"/>
                    </a:p>
                  </a:txBody>
                  <a:tcPr/>
                </a:tc>
                <a:tc>
                  <a:txBody>
                    <a:bodyPr/>
                    <a:lstStyle/>
                    <a:p>
                      <a:r>
                        <a:rPr lang="en-US" sz="2000" dirty="0"/>
                        <a:t>09:30 a.m. to 06:00 p.m.</a:t>
                      </a:r>
                      <a:endParaRPr lang="en-IN" sz="2000" dirty="0"/>
                    </a:p>
                  </a:txBody>
                  <a:tcPr/>
                </a:tc>
                <a:extLst>
                  <a:ext uri="{0D108BD9-81ED-4DB2-BD59-A6C34878D82A}">
                    <a16:rowId xmlns:a16="http://schemas.microsoft.com/office/drawing/2014/main" val="1035028985"/>
                  </a:ext>
                </a:extLst>
              </a:tr>
            </a:tbl>
          </a:graphicData>
        </a:graphic>
      </p:graphicFrame>
      <p:pic>
        <p:nvPicPr>
          <p:cNvPr id="5" name="Picture 4">
            <a:extLst>
              <a:ext uri="{FF2B5EF4-FFF2-40B4-BE49-F238E27FC236}">
                <a16:creationId xmlns:a16="http://schemas.microsoft.com/office/drawing/2014/main" id="{C823E73B-8B57-46AD-B00F-1DAF3135A1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1738734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3CE0E-3543-416D-8837-5C92BE19BC3A}"/>
              </a:ext>
            </a:extLst>
          </p:cNvPr>
          <p:cNvSpPr>
            <a:spLocks noGrp="1"/>
          </p:cNvSpPr>
          <p:nvPr>
            <p:ph type="title"/>
          </p:nvPr>
        </p:nvSpPr>
        <p:spPr/>
        <p:txBody>
          <a:bodyPr/>
          <a:lstStyle/>
          <a:p>
            <a:r>
              <a:rPr lang="en-US" b="1" dirty="0"/>
              <a:t>Filing Procedure</a:t>
            </a:r>
            <a:endParaRPr lang="en-IN" dirty="0"/>
          </a:p>
        </p:txBody>
      </p:sp>
      <p:graphicFrame>
        <p:nvGraphicFramePr>
          <p:cNvPr id="4" name="Content Placeholder 3">
            <a:extLst>
              <a:ext uri="{FF2B5EF4-FFF2-40B4-BE49-F238E27FC236}">
                <a16:creationId xmlns:a16="http://schemas.microsoft.com/office/drawing/2014/main" id="{AF5BFD22-8E5B-4254-9768-FE5F452EC0AB}"/>
              </a:ext>
            </a:extLst>
          </p:cNvPr>
          <p:cNvGraphicFramePr>
            <a:graphicFrameLocks noGrp="1"/>
          </p:cNvGraphicFramePr>
          <p:nvPr>
            <p:ph idx="1"/>
            <p:extLst>
              <p:ext uri="{D42A27DB-BD31-4B8C-83A1-F6EECF244321}">
                <p14:modId xmlns:p14="http://schemas.microsoft.com/office/powerpoint/2010/main" val="3762254978"/>
              </p:ext>
            </p:extLst>
          </p:nvPr>
        </p:nvGraphicFramePr>
        <p:xfrm>
          <a:off x="838199" y="1430595"/>
          <a:ext cx="11030527" cy="5373959"/>
        </p:xfrm>
        <a:graphic>
          <a:graphicData uri="http://schemas.openxmlformats.org/drawingml/2006/table">
            <a:tbl>
              <a:tblPr firstRow="1" bandRow="1">
                <a:tableStyleId>{5C22544A-7EE6-4342-B048-85BDC9FD1C3A}</a:tableStyleId>
              </a:tblPr>
              <a:tblGrid>
                <a:gridCol w="1425953">
                  <a:extLst>
                    <a:ext uri="{9D8B030D-6E8A-4147-A177-3AD203B41FA5}">
                      <a16:colId xmlns:a16="http://schemas.microsoft.com/office/drawing/2014/main" val="469701281"/>
                    </a:ext>
                  </a:extLst>
                </a:gridCol>
                <a:gridCol w="9604574">
                  <a:extLst>
                    <a:ext uri="{9D8B030D-6E8A-4147-A177-3AD203B41FA5}">
                      <a16:colId xmlns:a16="http://schemas.microsoft.com/office/drawing/2014/main" val="3381212147"/>
                    </a:ext>
                  </a:extLst>
                </a:gridCol>
              </a:tblGrid>
              <a:tr h="358283">
                <a:tc>
                  <a:txBody>
                    <a:bodyPr/>
                    <a:lstStyle/>
                    <a:p>
                      <a:r>
                        <a:rPr lang="en-US" dirty="0"/>
                        <a:t>Head</a:t>
                      </a:r>
                      <a:endParaRPr lang="en-IN" dirty="0"/>
                    </a:p>
                  </a:txBody>
                  <a:tcPr/>
                </a:tc>
                <a:tc>
                  <a:txBody>
                    <a:bodyPr/>
                    <a:lstStyle/>
                    <a:p>
                      <a:r>
                        <a:rPr lang="en-US" dirty="0"/>
                        <a:t>Particulars</a:t>
                      </a:r>
                      <a:endParaRPr lang="en-IN" dirty="0"/>
                    </a:p>
                  </a:txBody>
                  <a:tcPr/>
                </a:tc>
                <a:extLst>
                  <a:ext uri="{0D108BD9-81ED-4DB2-BD59-A6C34878D82A}">
                    <a16:rowId xmlns:a16="http://schemas.microsoft.com/office/drawing/2014/main" val="1192447840"/>
                  </a:ext>
                </a:extLst>
              </a:tr>
              <a:tr h="358283">
                <a:tc>
                  <a:txBody>
                    <a:bodyPr/>
                    <a:lstStyle/>
                    <a:p>
                      <a:r>
                        <a:rPr lang="en-US" dirty="0"/>
                        <a:t>Cause Title</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Goods &amp; Service Tax Appellate Tribunal</a:t>
                      </a:r>
                    </a:p>
                  </a:txBody>
                  <a:tcPr/>
                </a:tc>
                <a:extLst>
                  <a:ext uri="{0D108BD9-81ED-4DB2-BD59-A6C34878D82A}">
                    <a16:rowId xmlns:a16="http://schemas.microsoft.com/office/drawing/2014/main" val="2821693974"/>
                  </a:ext>
                </a:extLst>
              </a:tr>
              <a:tr h="626996">
                <a:tc>
                  <a:txBody>
                    <a:bodyPr/>
                    <a:lstStyle/>
                    <a:p>
                      <a:r>
                        <a:rPr lang="en-US" dirty="0"/>
                        <a:t>Presentation</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Appeal shall be divided into paragraphs and shall be numbered consecutively, and each paragraph shall contain as nearly as may be, a separate fact or allegation or point.</a:t>
                      </a:r>
                    </a:p>
                  </a:txBody>
                  <a:tcPr/>
                </a:tc>
                <a:extLst>
                  <a:ext uri="{0D108BD9-81ED-4DB2-BD59-A6C34878D82A}">
                    <a16:rowId xmlns:a16="http://schemas.microsoft.com/office/drawing/2014/main" val="2152212542"/>
                  </a:ext>
                </a:extLst>
              </a:tr>
              <a:tr h="1164422">
                <a:tc>
                  <a:txBody>
                    <a:bodyPr/>
                    <a:lstStyle/>
                    <a:p>
                      <a:r>
                        <a:rPr lang="en-US" dirty="0"/>
                        <a:t>Contents of Appeal Form</a:t>
                      </a:r>
                      <a:endParaRPr lang="en-IN" dirty="0"/>
                    </a:p>
                  </a:txBody>
                  <a:tcPr/>
                </a:tc>
                <a:tc>
                  <a:txBody>
                    <a:bodyPr/>
                    <a:lstStyle/>
                    <a:p>
                      <a:r>
                        <a:rPr lang="en-GB" sz="1800" b="0" i="0" u="none" strike="noStrike" kern="1200" baseline="0" dirty="0">
                          <a:solidFill>
                            <a:schemeClr val="dk1"/>
                          </a:solidFill>
                          <a:latin typeface="+mn-lt"/>
                          <a:ea typeface="+mn-ea"/>
                          <a:cs typeface="+mn-cs"/>
                        </a:rPr>
                        <a:t>Every Form of appeal, cross-objections, reference applications, stay applications or any</a:t>
                      </a:r>
                    </a:p>
                    <a:p>
                      <a:r>
                        <a:rPr lang="en-GB" sz="1800" b="0" i="0" u="none" strike="noStrike" kern="1200" baseline="0" dirty="0">
                          <a:solidFill>
                            <a:schemeClr val="dk1"/>
                          </a:solidFill>
                          <a:latin typeface="+mn-lt"/>
                          <a:ea typeface="+mn-ea"/>
                          <a:cs typeface="+mn-cs"/>
                        </a:rPr>
                        <a:t>other miscellaneous applications shall also be typed neatly in double spacing on the A4 size</a:t>
                      </a:r>
                    </a:p>
                    <a:p>
                      <a:r>
                        <a:rPr lang="en-GB" sz="1800" b="0" i="0" u="none" strike="noStrike" kern="1200" baseline="0" dirty="0">
                          <a:solidFill>
                            <a:schemeClr val="dk1"/>
                          </a:solidFill>
                          <a:latin typeface="+mn-lt"/>
                          <a:ea typeface="+mn-ea"/>
                          <a:cs typeface="+mn-cs"/>
                        </a:rPr>
                        <a:t>paper and the same shall be duly paged, indexed and tagged firmly with Form of appeal in a</a:t>
                      </a:r>
                    </a:p>
                    <a:p>
                      <a:r>
                        <a:rPr lang="en-IN" sz="1800" b="0" i="0" u="none" strike="noStrike" kern="1200" baseline="0" dirty="0">
                          <a:solidFill>
                            <a:schemeClr val="dk1"/>
                          </a:solidFill>
                          <a:latin typeface="+mn-lt"/>
                          <a:ea typeface="+mn-ea"/>
                          <a:cs typeface="+mn-cs"/>
                        </a:rPr>
                        <a:t>separate folder.</a:t>
                      </a:r>
                      <a:endParaRPr lang="en-IN" dirty="0"/>
                    </a:p>
                  </a:txBody>
                  <a:tcPr/>
                </a:tc>
                <a:extLst>
                  <a:ext uri="{0D108BD9-81ED-4DB2-BD59-A6C34878D82A}">
                    <a16:rowId xmlns:a16="http://schemas.microsoft.com/office/drawing/2014/main" val="125024865"/>
                  </a:ext>
                </a:extLst>
              </a:tr>
              <a:tr h="1164422">
                <a:tc>
                  <a:txBody>
                    <a:bodyPr/>
                    <a:lstStyle/>
                    <a:p>
                      <a:r>
                        <a:rPr lang="en-US" dirty="0"/>
                        <a:t>Signing &amp; Verification</a:t>
                      </a:r>
                      <a:endParaRPr lang="en-IN" dirty="0"/>
                    </a:p>
                  </a:txBody>
                  <a:tcPr/>
                </a:tc>
                <a:tc>
                  <a:txBody>
                    <a:bodyPr/>
                    <a:lstStyle/>
                    <a:p>
                      <a:r>
                        <a:rPr lang="en-GB" sz="1800" b="0" i="0" u="none" strike="noStrike" kern="1200" baseline="0" dirty="0">
                          <a:solidFill>
                            <a:schemeClr val="dk1"/>
                          </a:solidFill>
                          <a:latin typeface="+mn-lt"/>
                          <a:ea typeface="+mn-ea"/>
                          <a:cs typeface="+mn-cs"/>
                        </a:rPr>
                        <a:t>Every Form of appeal or application or cross-objection shall be signed and verified by the</a:t>
                      </a:r>
                    </a:p>
                    <a:p>
                      <a:r>
                        <a:rPr lang="en-GB" sz="1800" b="0" i="0" u="none" strike="noStrike" kern="1200" baseline="0" dirty="0">
                          <a:solidFill>
                            <a:schemeClr val="dk1"/>
                          </a:solidFill>
                          <a:latin typeface="+mn-lt"/>
                          <a:ea typeface="+mn-ea"/>
                          <a:cs typeface="+mn-cs"/>
                        </a:rPr>
                        <a:t>appellant or applicant or respondent or the authorised representative. The appellant or</a:t>
                      </a:r>
                    </a:p>
                    <a:p>
                      <a:r>
                        <a:rPr lang="en-GB" sz="1800" b="0" i="0" u="none" strike="noStrike" kern="1200" baseline="0" dirty="0">
                          <a:solidFill>
                            <a:schemeClr val="dk1"/>
                          </a:solidFill>
                          <a:latin typeface="+mn-lt"/>
                          <a:ea typeface="+mn-ea"/>
                          <a:cs typeface="+mn-cs"/>
                        </a:rPr>
                        <a:t>applicant or respondent or the authorised representative shall certify as true copy the</a:t>
                      </a:r>
                    </a:p>
                    <a:p>
                      <a:r>
                        <a:rPr lang="en-GB" sz="1800" b="0" i="0" u="none" strike="noStrike" kern="1200" baseline="0" dirty="0">
                          <a:solidFill>
                            <a:schemeClr val="dk1"/>
                          </a:solidFill>
                          <a:latin typeface="+mn-lt"/>
                          <a:ea typeface="+mn-ea"/>
                          <a:cs typeface="+mn-cs"/>
                        </a:rPr>
                        <a:t>documents produced before the Appellate Tribunal.</a:t>
                      </a:r>
                      <a:endParaRPr lang="en-IN" dirty="0"/>
                    </a:p>
                  </a:txBody>
                  <a:tcPr/>
                </a:tc>
                <a:extLst>
                  <a:ext uri="{0D108BD9-81ED-4DB2-BD59-A6C34878D82A}">
                    <a16:rowId xmlns:a16="http://schemas.microsoft.com/office/drawing/2014/main" val="2562583066"/>
                  </a:ext>
                </a:extLst>
              </a:tr>
              <a:tr h="626996">
                <a:tc>
                  <a:txBody>
                    <a:bodyPr/>
                    <a:lstStyle/>
                    <a:p>
                      <a:r>
                        <a:rPr lang="en-US" dirty="0"/>
                        <a:t>Indexing</a:t>
                      </a:r>
                      <a:endParaRPr lang="en-IN" dirty="0"/>
                    </a:p>
                  </a:txBody>
                  <a:tcPr/>
                </a:tc>
                <a:tc>
                  <a:txBody>
                    <a:bodyPr/>
                    <a:lstStyle/>
                    <a:p>
                      <a:r>
                        <a:rPr lang="en-GB" sz="1800" b="0" i="0" u="none" strike="noStrike" kern="1200" baseline="0" dirty="0">
                          <a:solidFill>
                            <a:schemeClr val="dk1"/>
                          </a:solidFill>
                          <a:latin typeface="+mn-lt"/>
                          <a:ea typeface="+mn-ea"/>
                          <a:cs typeface="+mn-cs"/>
                        </a:rPr>
                        <a:t>All relevant documents including relied upon documents shall be clearly legible, duly</a:t>
                      </a:r>
                    </a:p>
                    <a:p>
                      <a:r>
                        <a:rPr lang="en-GB" sz="1800" b="0" i="0" u="none" strike="noStrike" kern="1200" baseline="0" dirty="0">
                          <a:solidFill>
                            <a:schemeClr val="dk1"/>
                          </a:solidFill>
                          <a:latin typeface="+mn-lt"/>
                          <a:ea typeface="+mn-ea"/>
                          <a:cs typeface="+mn-cs"/>
                        </a:rPr>
                        <a:t>paged, indexed and tagged firmly.</a:t>
                      </a:r>
                      <a:endParaRPr lang="en-IN" dirty="0"/>
                    </a:p>
                  </a:txBody>
                  <a:tcPr/>
                </a:tc>
                <a:extLst>
                  <a:ext uri="{0D108BD9-81ED-4DB2-BD59-A6C34878D82A}">
                    <a16:rowId xmlns:a16="http://schemas.microsoft.com/office/drawing/2014/main" val="807717669"/>
                  </a:ext>
                </a:extLst>
              </a:tr>
              <a:tr h="984839">
                <a:tc>
                  <a:txBody>
                    <a:bodyPr/>
                    <a:lstStyle/>
                    <a:p>
                      <a:r>
                        <a:rPr lang="en-US" dirty="0"/>
                        <a:t>Pages</a:t>
                      </a:r>
                      <a:endParaRPr lang="en-IN" dirty="0"/>
                    </a:p>
                  </a:txBody>
                  <a:tcPr/>
                </a:tc>
                <a:tc>
                  <a:txBody>
                    <a:bodyPr/>
                    <a:lstStyle/>
                    <a:p>
                      <a:r>
                        <a:rPr lang="en-GB" sz="1800" b="0" i="0" u="none" strike="noStrike" kern="1200" baseline="0" dirty="0">
                          <a:solidFill>
                            <a:schemeClr val="dk1"/>
                          </a:solidFill>
                          <a:latin typeface="+mn-lt"/>
                          <a:ea typeface="+mn-ea"/>
                          <a:cs typeface="+mn-cs"/>
                        </a:rPr>
                        <a:t>Every Form of appeal, or any other applications shall also be typed neatly in double spacing on the A4 size paper and the same shall be duly paged, indexed and tagged firmly with Form of appeal in a </a:t>
                      </a:r>
                      <a:r>
                        <a:rPr lang="en-IN" sz="1800" b="0" i="0" u="none" strike="noStrike" kern="1200" baseline="0" dirty="0">
                          <a:solidFill>
                            <a:schemeClr val="dk1"/>
                          </a:solidFill>
                          <a:latin typeface="+mn-lt"/>
                          <a:ea typeface="+mn-ea"/>
                          <a:cs typeface="+mn-cs"/>
                        </a:rPr>
                        <a:t>separate folder.</a:t>
                      </a:r>
                      <a:endParaRPr lang="en-IN" dirty="0"/>
                    </a:p>
                  </a:txBody>
                  <a:tcPr/>
                </a:tc>
                <a:extLst>
                  <a:ext uri="{0D108BD9-81ED-4DB2-BD59-A6C34878D82A}">
                    <a16:rowId xmlns:a16="http://schemas.microsoft.com/office/drawing/2014/main" val="3281146308"/>
                  </a:ext>
                </a:extLst>
              </a:tr>
            </a:tbl>
          </a:graphicData>
        </a:graphic>
      </p:graphicFrame>
      <p:pic>
        <p:nvPicPr>
          <p:cNvPr id="5" name="Picture 4">
            <a:extLst>
              <a:ext uri="{FF2B5EF4-FFF2-40B4-BE49-F238E27FC236}">
                <a16:creationId xmlns:a16="http://schemas.microsoft.com/office/drawing/2014/main" id="{8EC9B4EF-7302-458E-9937-4395758A3C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12347390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264834-D9D9-4449-A7A0-25E1D9E4B5FB}"/>
              </a:ext>
            </a:extLst>
          </p:cNvPr>
          <p:cNvSpPr>
            <a:spLocks noGrp="1"/>
          </p:cNvSpPr>
          <p:nvPr>
            <p:ph type="title"/>
          </p:nvPr>
        </p:nvSpPr>
        <p:spPr/>
        <p:txBody>
          <a:bodyPr/>
          <a:lstStyle/>
          <a:p>
            <a:r>
              <a:rPr lang="en-US" b="1" dirty="0"/>
              <a:t>Filing Procedure</a:t>
            </a:r>
            <a:endParaRPr lang="en-IN" dirty="0"/>
          </a:p>
        </p:txBody>
      </p:sp>
      <p:graphicFrame>
        <p:nvGraphicFramePr>
          <p:cNvPr id="4" name="Content Placeholder 3">
            <a:extLst>
              <a:ext uri="{FF2B5EF4-FFF2-40B4-BE49-F238E27FC236}">
                <a16:creationId xmlns:a16="http://schemas.microsoft.com/office/drawing/2014/main" id="{22F8EB94-8AD6-4A70-A74A-6929D55B3C3B}"/>
              </a:ext>
            </a:extLst>
          </p:cNvPr>
          <p:cNvGraphicFramePr>
            <a:graphicFrameLocks noGrp="1"/>
          </p:cNvGraphicFramePr>
          <p:nvPr>
            <p:ph idx="1"/>
          </p:nvPr>
        </p:nvGraphicFramePr>
        <p:xfrm>
          <a:off x="838200" y="1690688"/>
          <a:ext cx="10515600" cy="4685631"/>
        </p:xfrm>
        <a:graphic>
          <a:graphicData uri="http://schemas.openxmlformats.org/drawingml/2006/table">
            <a:tbl>
              <a:tblPr firstRow="1" bandRow="1">
                <a:tableStyleId>{5C22544A-7EE6-4342-B048-85BDC9FD1C3A}</a:tableStyleId>
              </a:tblPr>
              <a:tblGrid>
                <a:gridCol w="1270819">
                  <a:extLst>
                    <a:ext uri="{9D8B030D-6E8A-4147-A177-3AD203B41FA5}">
                      <a16:colId xmlns:a16="http://schemas.microsoft.com/office/drawing/2014/main" val="1941710644"/>
                    </a:ext>
                  </a:extLst>
                </a:gridCol>
                <a:gridCol w="9244781">
                  <a:extLst>
                    <a:ext uri="{9D8B030D-6E8A-4147-A177-3AD203B41FA5}">
                      <a16:colId xmlns:a16="http://schemas.microsoft.com/office/drawing/2014/main" val="2028354274"/>
                    </a:ext>
                  </a:extLst>
                </a:gridCol>
              </a:tblGrid>
              <a:tr h="379635">
                <a:tc>
                  <a:txBody>
                    <a:bodyPr/>
                    <a:lstStyle/>
                    <a:p>
                      <a:r>
                        <a:rPr lang="en-US" dirty="0"/>
                        <a:t>Head </a:t>
                      </a:r>
                      <a:endParaRPr lang="en-IN" dirty="0"/>
                    </a:p>
                  </a:txBody>
                  <a:tcPr/>
                </a:tc>
                <a:tc>
                  <a:txBody>
                    <a:bodyPr/>
                    <a:lstStyle/>
                    <a:p>
                      <a:r>
                        <a:rPr lang="en-US" dirty="0"/>
                        <a:t>Particulars</a:t>
                      </a:r>
                      <a:endParaRPr lang="en-IN" dirty="0"/>
                    </a:p>
                  </a:txBody>
                  <a:tcPr/>
                </a:tc>
                <a:extLst>
                  <a:ext uri="{0D108BD9-81ED-4DB2-BD59-A6C34878D82A}">
                    <a16:rowId xmlns:a16="http://schemas.microsoft.com/office/drawing/2014/main" val="1028901606"/>
                  </a:ext>
                </a:extLst>
              </a:tr>
              <a:tr h="655260">
                <a:tc>
                  <a:txBody>
                    <a:bodyPr/>
                    <a:lstStyle/>
                    <a:p>
                      <a:r>
                        <a:rPr lang="en-US" dirty="0"/>
                        <a:t>Signing &amp; Verification</a:t>
                      </a:r>
                      <a:endParaRPr lang="en-IN" dirty="0"/>
                    </a:p>
                  </a:txBody>
                  <a:tcPr/>
                </a:tc>
                <a:tc>
                  <a:txBody>
                    <a:bodyPr/>
                    <a:lstStyle/>
                    <a:p>
                      <a:r>
                        <a:rPr lang="en-GB" sz="1800" b="0" i="0" u="none" strike="noStrike" kern="1200" baseline="0" dirty="0">
                          <a:solidFill>
                            <a:schemeClr val="dk1"/>
                          </a:solidFill>
                          <a:latin typeface="+mn-lt"/>
                          <a:ea typeface="+mn-ea"/>
                          <a:cs typeface="+mn-cs"/>
                        </a:rPr>
                        <a:t>At the foot of every appeal or pleading along with all the relevant documents including relied upon documents, there shall appear the name and signature of the authorised representative</a:t>
                      </a:r>
                      <a:endParaRPr lang="en-IN" dirty="0"/>
                    </a:p>
                  </a:txBody>
                  <a:tcPr/>
                </a:tc>
                <a:extLst>
                  <a:ext uri="{0D108BD9-81ED-4DB2-BD59-A6C34878D82A}">
                    <a16:rowId xmlns:a16="http://schemas.microsoft.com/office/drawing/2014/main" val="1774366966"/>
                  </a:ext>
                </a:extLst>
              </a:tr>
              <a:tr h="936086">
                <a:tc>
                  <a:txBody>
                    <a:bodyPr/>
                    <a:lstStyle/>
                    <a:p>
                      <a:r>
                        <a:rPr lang="en-US" dirty="0"/>
                        <a:t>Translated Copies</a:t>
                      </a:r>
                      <a:endParaRPr lang="en-IN" dirty="0"/>
                    </a:p>
                  </a:txBody>
                  <a:tcPr/>
                </a:tc>
                <a:tc>
                  <a:txBody>
                    <a:bodyPr/>
                    <a:lstStyle/>
                    <a:p>
                      <a:r>
                        <a:rPr lang="en-GB" sz="1800" b="0" i="0" u="none" strike="noStrike" kern="1200" baseline="0" dirty="0">
                          <a:solidFill>
                            <a:schemeClr val="dk1"/>
                          </a:solidFill>
                          <a:latin typeface="+mn-lt"/>
                          <a:ea typeface="+mn-ea"/>
                          <a:cs typeface="+mn-cs"/>
                        </a:rPr>
                        <a:t>A document other than English language intended to be used in any proceeding before the Appellate Tribunal shall be received by the Registry accompanied by a translated copy in English, which is agreed to by both the parties or certified to be a true translated copy</a:t>
                      </a:r>
                      <a:endParaRPr lang="en-IN" dirty="0"/>
                    </a:p>
                  </a:txBody>
                  <a:tcPr/>
                </a:tc>
                <a:extLst>
                  <a:ext uri="{0D108BD9-81ED-4DB2-BD59-A6C34878D82A}">
                    <a16:rowId xmlns:a16="http://schemas.microsoft.com/office/drawing/2014/main" val="2729298116"/>
                  </a:ext>
                </a:extLst>
              </a:tr>
              <a:tr h="1216912">
                <a:tc>
                  <a:txBody>
                    <a:bodyPr/>
                    <a:lstStyle/>
                    <a:p>
                      <a:r>
                        <a:rPr lang="en-US" dirty="0"/>
                        <a:t>Inherent Powers</a:t>
                      </a:r>
                      <a:endParaRPr lang="en-IN" dirty="0"/>
                    </a:p>
                  </a:txBody>
                  <a:tcPr/>
                </a:tc>
                <a:tc>
                  <a:txBody>
                    <a:bodyPr/>
                    <a:lstStyle/>
                    <a:p>
                      <a:r>
                        <a:rPr lang="en-GB" sz="1800" b="0" i="0" u="none" strike="noStrike" kern="1200" baseline="0" dirty="0">
                          <a:solidFill>
                            <a:schemeClr val="dk1"/>
                          </a:solidFill>
                          <a:latin typeface="+mn-lt"/>
                          <a:ea typeface="+mn-ea"/>
                          <a:cs typeface="+mn-cs"/>
                        </a:rPr>
                        <a:t>Nothing in these rules shall be deemed to limit or otherwise affect</a:t>
                      </a:r>
                    </a:p>
                    <a:p>
                      <a:r>
                        <a:rPr lang="en-GB" sz="1800" b="0" i="0" u="none" strike="noStrike" kern="1200" baseline="0" dirty="0">
                          <a:solidFill>
                            <a:schemeClr val="dk1"/>
                          </a:solidFill>
                          <a:latin typeface="+mn-lt"/>
                          <a:ea typeface="+mn-ea"/>
                          <a:cs typeface="+mn-cs"/>
                        </a:rPr>
                        <a:t>the inherent powers of the Appellate Tribunal to make such orders or give such directions as</a:t>
                      </a:r>
                    </a:p>
                    <a:p>
                      <a:r>
                        <a:rPr lang="en-GB" sz="1800" b="0" i="0" u="none" strike="noStrike" kern="1200" baseline="0" dirty="0">
                          <a:solidFill>
                            <a:schemeClr val="dk1"/>
                          </a:solidFill>
                          <a:latin typeface="+mn-lt"/>
                          <a:ea typeface="+mn-ea"/>
                          <a:cs typeface="+mn-cs"/>
                        </a:rPr>
                        <a:t>may be necessary for meeting the ends of justice or to prevent abuse of the process of the</a:t>
                      </a:r>
                    </a:p>
                    <a:p>
                      <a:r>
                        <a:rPr lang="en-IN" sz="1800" b="0" i="0" u="none" strike="noStrike" kern="1200" baseline="0" dirty="0">
                          <a:solidFill>
                            <a:schemeClr val="dk1"/>
                          </a:solidFill>
                          <a:latin typeface="+mn-lt"/>
                          <a:ea typeface="+mn-ea"/>
                          <a:cs typeface="+mn-cs"/>
                        </a:rPr>
                        <a:t>Appellate Tribunal.</a:t>
                      </a:r>
                      <a:endParaRPr lang="en-IN" dirty="0"/>
                    </a:p>
                  </a:txBody>
                  <a:tcPr/>
                </a:tc>
                <a:extLst>
                  <a:ext uri="{0D108BD9-81ED-4DB2-BD59-A6C34878D82A}">
                    <a16:rowId xmlns:a16="http://schemas.microsoft.com/office/drawing/2014/main" val="673949200"/>
                  </a:ext>
                </a:extLst>
              </a:tr>
              <a:tr h="1497738">
                <a:tc>
                  <a:txBody>
                    <a:bodyPr/>
                    <a:lstStyle/>
                    <a:p>
                      <a:r>
                        <a:rPr lang="en-US" dirty="0"/>
                        <a:t>Listing of Cases</a:t>
                      </a:r>
                      <a:endParaRPr lang="en-IN" dirty="0"/>
                    </a:p>
                  </a:txBody>
                  <a:tcPr/>
                </a:tc>
                <a:tc>
                  <a:txBody>
                    <a:bodyPr/>
                    <a:lstStyle/>
                    <a:p>
                      <a:r>
                        <a:rPr lang="en-GB" sz="1800" b="0" i="0" u="none" strike="noStrike" kern="1200" baseline="0" dirty="0">
                          <a:solidFill>
                            <a:schemeClr val="dk1"/>
                          </a:solidFill>
                          <a:latin typeface="+mn-lt"/>
                          <a:ea typeface="+mn-ea"/>
                          <a:cs typeface="+mn-cs"/>
                        </a:rPr>
                        <a:t>Any urgent matter filed before 12:00 noon shall be listed before the Appellate Tribunal on the following working day.</a:t>
                      </a:r>
                    </a:p>
                    <a:p>
                      <a:endParaRPr lang="en-GB" sz="1800" b="0" i="0" u="none" strike="noStrike" kern="1200" baseline="0" dirty="0">
                        <a:solidFill>
                          <a:schemeClr val="dk1"/>
                        </a:solidFill>
                        <a:latin typeface="+mn-lt"/>
                        <a:ea typeface="+mn-ea"/>
                        <a:cs typeface="+mn-cs"/>
                      </a:endParaRPr>
                    </a:p>
                    <a:p>
                      <a:r>
                        <a:rPr lang="en-GB" sz="1800" b="0" i="0" u="none" strike="noStrike" kern="1200" baseline="0" dirty="0">
                          <a:solidFill>
                            <a:schemeClr val="dk1"/>
                          </a:solidFill>
                          <a:latin typeface="+mn-lt"/>
                          <a:ea typeface="+mn-ea"/>
                          <a:cs typeface="+mn-cs"/>
                        </a:rPr>
                        <a:t>It may be received after 12:00 noon but before 3:00 p.m. for listing on the following day, with the specific permission of the Appellate Tribunal </a:t>
                      </a:r>
                      <a:r>
                        <a:rPr lang="en-IN" sz="1800" b="0" i="0" u="none" strike="noStrike" kern="1200" baseline="0" dirty="0">
                          <a:solidFill>
                            <a:schemeClr val="dk1"/>
                          </a:solidFill>
                          <a:latin typeface="+mn-lt"/>
                          <a:ea typeface="+mn-ea"/>
                          <a:cs typeface="+mn-cs"/>
                        </a:rPr>
                        <a:t>or President.</a:t>
                      </a:r>
                      <a:endParaRPr lang="en-IN" dirty="0"/>
                    </a:p>
                  </a:txBody>
                  <a:tcPr/>
                </a:tc>
                <a:extLst>
                  <a:ext uri="{0D108BD9-81ED-4DB2-BD59-A6C34878D82A}">
                    <a16:rowId xmlns:a16="http://schemas.microsoft.com/office/drawing/2014/main" val="3711564373"/>
                  </a:ext>
                </a:extLst>
              </a:tr>
            </a:tbl>
          </a:graphicData>
        </a:graphic>
      </p:graphicFrame>
      <p:pic>
        <p:nvPicPr>
          <p:cNvPr id="5" name="Picture 4">
            <a:extLst>
              <a:ext uri="{FF2B5EF4-FFF2-40B4-BE49-F238E27FC236}">
                <a16:creationId xmlns:a16="http://schemas.microsoft.com/office/drawing/2014/main" id="{D3081003-973B-4CE9-A692-CD1C472B63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535253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7A81C-B01D-46C7-8893-32E20A2381BB}"/>
              </a:ext>
            </a:extLst>
          </p:cNvPr>
          <p:cNvSpPr>
            <a:spLocks noGrp="1"/>
          </p:cNvSpPr>
          <p:nvPr>
            <p:ph type="title"/>
          </p:nvPr>
        </p:nvSpPr>
        <p:spPr/>
        <p:txBody>
          <a:bodyPr/>
          <a:lstStyle/>
          <a:p>
            <a:r>
              <a:rPr lang="en-US" b="1" dirty="0"/>
              <a:t>Filing Procedure</a:t>
            </a:r>
            <a:endParaRPr lang="en-IN" dirty="0"/>
          </a:p>
        </p:txBody>
      </p:sp>
      <p:graphicFrame>
        <p:nvGraphicFramePr>
          <p:cNvPr id="4" name="Content Placeholder 3">
            <a:extLst>
              <a:ext uri="{FF2B5EF4-FFF2-40B4-BE49-F238E27FC236}">
                <a16:creationId xmlns:a16="http://schemas.microsoft.com/office/drawing/2014/main" id="{D5627CCC-BD34-45FD-859C-656BD123BF54}"/>
              </a:ext>
            </a:extLst>
          </p:cNvPr>
          <p:cNvGraphicFramePr>
            <a:graphicFrameLocks noGrp="1"/>
          </p:cNvGraphicFramePr>
          <p:nvPr>
            <p:ph idx="1"/>
          </p:nvPr>
        </p:nvGraphicFramePr>
        <p:xfrm>
          <a:off x="838200" y="1825625"/>
          <a:ext cx="10901516" cy="4937760"/>
        </p:xfrm>
        <a:graphic>
          <a:graphicData uri="http://schemas.openxmlformats.org/drawingml/2006/table">
            <a:tbl>
              <a:tblPr firstRow="1" bandRow="1">
                <a:tableStyleId>{5C22544A-7EE6-4342-B048-85BDC9FD1C3A}</a:tableStyleId>
              </a:tblPr>
              <a:tblGrid>
                <a:gridCol w="1837306">
                  <a:extLst>
                    <a:ext uri="{9D8B030D-6E8A-4147-A177-3AD203B41FA5}">
                      <a16:colId xmlns:a16="http://schemas.microsoft.com/office/drawing/2014/main" val="676355701"/>
                    </a:ext>
                  </a:extLst>
                </a:gridCol>
                <a:gridCol w="9064210">
                  <a:extLst>
                    <a:ext uri="{9D8B030D-6E8A-4147-A177-3AD203B41FA5}">
                      <a16:colId xmlns:a16="http://schemas.microsoft.com/office/drawing/2014/main" val="380965793"/>
                    </a:ext>
                  </a:extLst>
                </a:gridCol>
              </a:tblGrid>
              <a:tr h="370840">
                <a:tc>
                  <a:txBody>
                    <a:bodyPr/>
                    <a:lstStyle/>
                    <a:p>
                      <a:r>
                        <a:rPr lang="en-US" sz="2000" dirty="0"/>
                        <a:t>Head</a:t>
                      </a:r>
                      <a:endParaRPr lang="en-IN" sz="2000" dirty="0"/>
                    </a:p>
                  </a:txBody>
                  <a:tcPr/>
                </a:tc>
                <a:tc>
                  <a:txBody>
                    <a:bodyPr/>
                    <a:lstStyle/>
                    <a:p>
                      <a:r>
                        <a:rPr lang="en-US" sz="2000" dirty="0"/>
                        <a:t>Particulars</a:t>
                      </a:r>
                      <a:endParaRPr lang="en-IN" sz="2000" dirty="0"/>
                    </a:p>
                  </a:txBody>
                  <a:tcPr/>
                </a:tc>
                <a:extLst>
                  <a:ext uri="{0D108BD9-81ED-4DB2-BD59-A6C34878D82A}">
                    <a16:rowId xmlns:a16="http://schemas.microsoft.com/office/drawing/2014/main" val="3553736086"/>
                  </a:ext>
                </a:extLst>
              </a:tr>
              <a:tr h="370840">
                <a:tc>
                  <a:txBody>
                    <a:bodyPr/>
                    <a:lstStyle/>
                    <a:p>
                      <a:r>
                        <a:rPr lang="en-US" sz="2000" dirty="0"/>
                        <a:t>Scrutiny of Application</a:t>
                      </a:r>
                      <a:endParaRPr lang="en-IN" sz="2000" dirty="0"/>
                    </a:p>
                  </a:txBody>
                  <a:tcPr/>
                </a:tc>
                <a:tc>
                  <a:txBody>
                    <a:bodyPr/>
                    <a:lstStyle/>
                    <a:p>
                      <a:r>
                        <a:rPr lang="en-IN" sz="2000" b="0" i="0" u="none" strike="noStrike" kern="1200" baseline="0" dirty="0">
                          <a:solidFill>
                            <a:schemeClr val="dk1"/>
                          </a:solidFill>
                          <a:latin typeface="+mn-lt"/>
                          <a:ea typeface="+mn-ea"/>
                          <a:cs typeface="+mn-cs"/>
                        </a:rPr>
                        <a:t>If, on scrutiny, the </a:t>
                      </a:r>
                      <a:r>
                        <a:rPr lang="en-GB" sz="2000" b="0" i="0" u="none" strike="noStrike" kern="1200" baseline="0" dirty="0">
                          <a:solidFill>
                            <a:schemeClr val="dk1"/>
                          </a:solidFill>
                          <a:latin typeface="+mn-lt"/>
                          <a:ea typeface="+mn-ea"/>
                          <a:cs typeface="+mn-cs"/>
                        </a:rPr>
                        <a:t>appeal, application or any other document is found to be defective, such document shall, after notice to the party, be returned for compliance and if there is a failure to comply within seven working days from the date of return, the same shall be placed before the Registrar who may </a:t>
                      </a:r>
                      <a:r>
                        <a:rPr lang="en-IN" sz="2000" b="0" i="0" u="none" strike="noStrike" kern="1200" baseline="0" dirty="0">
                          <a:solidFill>
                            <a:schemeClr val="dk1"/>
                          </a:solidFill>
                          <a:latin typeface="+mn-lt"/>
                          <a:ea typeface="+mn-ea"/>
                          <a:cs typeface="+mn-cs"/>
                        </a:rPr>
                        <a:t>pass appropriate orders.</a:t>
                      </a:r>
                      <a:endParaRPr lang="en-IN" sz="2000" dirty="0"/>
                    </a:p>
                  </a:txBody>
                  <a:tcPr/>
                </a:tc>
                <a:extLst>
                  <a:ext uri="{0D108BD9-81ED-4DB2-BD59-A6C34878D82A}">
                    <a16:rowId xmlns:a16="http://schemas.microsoft.com/office/drawing/2014/main" val="270475981"/>
                  </a:ext>
                </a:extLst>
              </a:tr>
              <a:tr h="370840">
                <a:tc>
                  <a:txBody>
                    <a:bodyPr/>
                    <a:lstStyle/>
                    <a:p>
                      <a:r>
                        <a:rPr lang="en-US" sz="2000" dirty="0"/>
                        <a:t>Amendments</a:t>
                      </a:r>
                      <a:endParaRPr lang="en-IN" sz="2000" dirty="0"/>
                    </a:p>
                  </a:txBody>
                  <a:tcPr/>
                </a:tc>
                <a:tc>
                  <a:txBody>
                    <a:bodyPr/>
                    <a:lstStyle/>
                    <a:p>
                      <a:r>
                        <a:rPr lang="en-GB" sz="2000" b="0" i="0" u="none" strike="noStrike" kern="1200" baseline="0" dirty="0">
                          <a:solidFill>
                            <a:schemeClr val="dk1"/>
                          </a:solidFill>
                          <a:latin typeface="+mn-lt"/>
                          <a:ea typeface="+mn-ea"/>
                          <a:cs typeface="+mn-cs"/>
                        </a:rPr>
                        <a:t>In every appeal or application, arithmetical, grammatical, clerical and such other errors may be rectified on the orders of the Registrar without notice to </a:t>
                      </a:r>
                      <a:r>
                        <a:rPr lang="en-IN" sz="2000" b="0" i="0" u="none" strike="noStrike" kern="1200" baseline="0" dirty="0">
                          <a:solidFill>
                            <a:schemeClr val="dk1"/>
                          </a:solidFill>
                          <a:latin typeface="+mn-lt"/>
                          <a:ea typeface="+mn-ea"/>
                          <a:cs typeface="+mn-cs"/>
                        </a:rPr>
                        <a:t>Parties:</a:t>
                      </a:r>
                    </a:p>
                    <a:p>
                      <a:endParaRPr lang="en-IN" sz="2000" b="0" i="0" u="none" strike="noStrike" kern="1200" baseline="0" dirty="0">
                        <a:solidFill>
                          <a:schemeClr val="dk1"/>
                        </a:solidFill>
                        <a:latin typeface="+mn-lt"/>
                        <a:ea typeface="+mn-ea"/>
                        <a:cs typeface="+mn-cs"/>
                      </a:endParaRPr>
                    </a:p>
                    <a:p>
                      <a:r>
                        <a:rPr lang="en-GB" sz="2000" b="0" i="0" u="none" strike="noStrike" kern="1200" baseline="0" dirty="0">
                          <a:solidFill>
                            <a:schemeClr val="dk1"/>
                          </a:solidFill>
                          <a:latin typeface="+mn-lt"/>
                          <a:ea typeface="+mn-ea"/>
                          <a:cs typeface="+mn-cs"/>
                        </a:rPr>
                        <a:t>Provided that no amendments shall be allowed ex-</a:t>
                      </a:r>
                      <a:r>
                        <a:rPr lang="en-GB" sz="2000" b="0" i="0" u="none" strike="noStrike" kern="1200" baseline="0" dirty="0" err="1">
                          <a:solidFill>
                            <a:schemeClr val="dk1"/>
                          </a:solidFill>
                          <a:latin typeface="+mn-lt"/>
                          <a:ea typeface="+mn-ea"/>
                          <a:cs typeface="+mn-cs"/>
                        </a:rPr>
                        <a:t>parte</a:t>
                      </a:r>
                      <a:r>
                        <a:rPr lang="en-GB" sz="2000" b="0" i="0" u="none" strike="noStrike" kern="1200" baseline="0" dirty="0">
                          <a:solidFill>
                            <a:schemeClr val="dk1"/>
                          </a:solidFill>
                          <a:latin typeface="+mn-lt"/>
                          <a:ea typeface="+mn-ea"/>
                          <a:cs typeface="+mn-cs"/>
                        </a:rPr>
                        <a:t> after appearance of the </a:t>
                      </a:r>
                      <a:r>
                        <a:rPr lang="en-IN" sz="2000" b="0" i="0" u="none" strike="noStrike" kern="1200" baseline="0" dirty="0">
                          <a:solidFill>
                            <a:schemeClr val="dk1"/>
                          </a:solidFill>
                          <a:latin typeface="+mn-lt"/>
                          <a:ea typeface="+mn-ea"/>
                          <a:cs typeface="+mn-cs"/>
                        </a:rPr>
                        <a:t>respondents.</a:t>
                      </a:r>
                      <a:endParaRPr lang="en-IN" sz="2000" dirty="0"/>
                    </a:p>
                  </a:txBody>
                  <a:tcPr/>
                </a:tc>
                <a:extLst>
                  <a:ext uri="{0D108BD9-81ED-4DB2-BD59-A6C34878D82A}">
                    <a16:rowId xmlns:a16="http://schemas.microsoft.com/office/drawing/2014/main" val="474817257"/>
                  </a:ext>
                </a:extLst>
              </a:tr>
              <a:tr h="370840">
                <a:tc>
                  <a:txBody>
                    <a:bodyPr/>
                    <a:lstStyle/>
                    <a:p>
                      <a:r>
                        <a:rPr lang="en-US" sz="2000" dirty="0"/>
                        <a:t>Interlocutory Applications</a:t>
                      </a:r>
                      <a:endParaRPr lang="en-IN" sz="2000" dirty="0"/>
                    </a:p>
                  </a:txBody>
                  <a:tcPr/>
                </a:tc>
                <a:tc>
                  <a:txBody>
                    <a:bodyPr/>
                    <a:lstStyle/>
                    <a:p>
                      <a:r>
                        <a:rPr lang="en-GB" sz="2000" b="0" i="0" u="none" strike="noStrike" kern="1200" baseline="0" dirty="0">
                          <a:solidFill>
                            <a:schemeClr val="dk1"/>
                          </a:solidFill>
                          <a:latin typeface="+mn-lt"/>
                          <a:ea typeface="+mn-ea"/>
                          <a:cs typeface="+mn-cs"/>
                        </a:rPr>
                        <a:t>Every interlocutory application for stay, direction, rectification in order, condonation of delay, early hearing, exemption from production of copy of order appealed against or extension of time prayed for in pending matters shall include all the information as per the prescribed GSTAT FORM-01, </a:t>
                      </a:r>
                      <a:r>
                        <a:rPr lang="en-IN" sz="2000" b="0" i="0" u="none" strike="noStrike" kern="1200" baseline="0" dirty="0">
                          <a:solidFill>
                            <a:schemeClr val="dk1"/>
                          </a:solidFill>
                          <a:latin typeface="+mn-lt"/>
                          <a:ea typeface="+mn-ea"/>
                          <a:cs typeface="+mn-cs"/>
                        </a:rPr>
                        <a:t>besides filing an affidavit supporting the application.</a:t>
                      </a:r>
                      <a:endParaRPr lang="en-IN" sz="2000" dirty="0"/>
                    </a:p>
                  </a:txBody>
                  <a:tcPr/>
                </a:tc>
                <a:extLst>
                  <a:ext uri="{0D108BD9-81ED-4DB2-BD59-A6C34878D82A}">
                    <a16:rowId xmlns:a16="http://schemas.microsoft.com/office/drawing/2014/main" val="4289504366"/>
                  </a:ext>
                </a:extLst>
              </a:tr>
            </a:tbl>
          </a:graphicData>
        </a:graphic>
      </p:graphicFrame>
      <p:pic>
        <p:nvPicPr>
          <p:cNvPr id="7" name="Picture 6">
            <a:extLst>
              <a:ext uri="{FF2B5EF4-FFF2-40B4-BE49-F238E27FC236}">
                <a16:creationId xmlns:a16="http://schemas.microsoft.com/office/drawing/2014/main" id="{9442521C-EBBE-4586-B621-70F693108D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1383189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BA1D9-B8C4-4595-BC57-873B1A8D10DB}"/>
              </a:ext>
            </a:extLst>
          </p:cNvPr>
          <p:cNvSpPr>
            <a:spLocks noGrp="1"/>
          </p:cNvSpPr>
          <p:nvPr>
            <p:ph type="title"/>
          </p:nvPr>
        </p:nvSpPr>
        <p:spPr/>
        <p:txBody>
          <a:bodyPr/>
          <a:lstStyle/>
          <a:p>
            <a:r>
              <a:rPr lang="en-US" b="1" dirty="0"/>
              <a:t>Filing Procedure</a:t>
            </a:r>
            <a:endParaRPr lang="en-IN" dirty="0"/>
          </a:p>
        </p:txBody>
      </p:sp>
      <p:graphicFrame>
        <p:nvGraphicFramePr>
          <p:cNvPr id="4" name="Content Placeholder 3">
            <a:extLst>
              <a:ext uri="{FF2B5EF4-FFF2-40B4-BE49-F238E27FC236}">
                <a16:creationId xmlns:a16="http://schemas.microsoft.com/office/drawing/2014/main" id="{6F400404-B903-4743-A2A5-1AE8F9CB9261}"/>
              </a:ext>
            </a:extLst>
          </p:cNvPr>
          <p:cNvGraphicFramePr>
            <a:graphicFrameLocks noGrp="1"/>
          </p:cNvGraphicFramePr>
          <p:nvPr>
            <p:ph idx="1"/>
          </p:nvPr>
        </p:nvGraphicFramePr>
        <p:xfrm>
          <a:off x="838200" y="1825625"/>
          <a:ext cx="10515600" cy="3571240"/>
        </p:xfrm>
        <a:graphic>
          <a:graphicData uri="http://schemas.openxmlformats.org/drawingml/2006/table">
            <a:tbl>
              <a:tblPr firstRow="1" bandRow="1">
                <a:tableStyleId>{5C22544A-7EE6-4342-B048-85BDC9FD1C3A}</a:tableStyleId>
              </a:tblPr>
              <a:tblGrid>
                <a:gridCol w="1433052">
                  <a:extLst>
                    <a:ext uri="{9D8B030D-6E8A-4147-A177-3AD203B41FA5}">
                      <a16:colId xmlns:a16="http://schemas.microsoft.com/office/drawing/2014/main" val="4126745528"/>
                    </a:ext>
                  </a:extLst>
                </a:gridCol>
                <a:gridCol w="9082548">
                  <a:extLst>
                    <a:ext uri="{9D8B030D-6E8A-4147-A177-3AD203B41FA5}">
                      <a16:colId xmlns:a16="http://schemas.microsoft.com/office/drawing/2014/main" val="2757792010"/>
                    </a:ext>
                  </a:extLst>
                </a:gridCol>
              </a:tblGrid>
              <a:tr h="370840">
                <a:tc>
                  <a:txBody>
                    <a:bodyPr/>
                    <a:lstStyle/>
                    <a:p>
                      <a:r>
                        <a:rPr lang="en-US" dirty="0"/>
                        <a:t>Head</a:t>
                      </a:r>
                      <a:endParaRPr lang="en-IN" dirty="0"/>
                    </a:p>
                  </a:txBody>
                  <a:tcPr/>
                </a:tc>
                <a:tc>
                  <a:txBody>
                    <a:bodyPr/>
                    <a:lstStyle/>
                    <a:p>
                      <a:r>
                        <a:rPr lang="en-US" dirty="0"/>
                        <a:t>Particulars</a:t>
                      </a:r>
                      <a:endParaRPr lang="en-IN" dirty="0"/>
                    </a:p>
                  </a:txBody>
                  <a:tcPr/>
                </a:tc>
                <a:extLst>
                  <a:ext uri="{0D108BD9-81ED-4DB2-BD59-A6C34878D82A}">
                    <a16:rowId xmlns:a16="http://schemas.microsoft.com/office/drawing/2014/main" val="1752620601"/>
                  </a:ext>
                </a:extLst>
              </a:tr>
              <a:tr h="370840">
                <a:tc>
                  <a:txBody>
                    <a:bodyPr/>
                    <a:lstStyle/>
                    <a:p>
                      <a:r>
                        <a:rPr lang="en-US" dirty="0"/>
                        <a:t>Grounds in Appeal</a:t>
                      </a:r>
                      <a:endParaRPr lang="en-IN" dirty="0"/>
                    </a:p>
                  </a:txBody>
                  <a:tcPr/>
                </a:tc>
                <a:tc>
                  <a:txBody>
                    <a:bodyPr/>
                    <a:lstStyle/>
                    <a:p>
                      <a:r>
                        <a:rPr lang="en-GB" sz="1800" b="1" i="0" u="none" strike="noStrike" kern="1200" baseline="0" dirty="0">
                          <a:solidFill>
                            <a:schemeClr val="dk1"/>
                          </a:solidFill>
                          <a:latin typeface="+mn-lt"/>
                          <a:ea typeface="+mn-ea"/>
                          <a:cs typeface="+mn-cs"/>
                        </a:rPr>
                        <a:t>The appellant shall not, except by leave of the Appellate Tribunal,</a:t>
                      </a:r>
                      <a:r>
                        <a:rPr lang="en-GB" sz="1800" b="0" i="0" u="none" strike="noStrike" kern="1200" baseline="0" dirty="0">
                          <a:solidFill>
                            <a:schemeClr val="dk1"/>
                          </a:solidFill>
                          <a:latin typeface="+mn-lt"/>
                          <a:ea typeface="+mn-ea"/>
                          <a:cs typeface="+mn-cs"/>
                        </a:rPr>
                        <a:t> urge or </a:t>
                      </a:r>
                      <a:r>
                        <a:rPr lang="en-GB" sz="1800" b="1" i="0" u="none" strike="noStrike" kern="1200" baseline="0" dirty="0">
                          <a:solidFill>
                            <a:schemeClr val="dk1"/>
                          </a:solidFill>
                          <a:latin typeface="+mn-lt"/>
                          <a:ea typeface="+mn-ea"/>
                          <a:cs typeface="+mn-cs"/>
                        </a:rPr>
                        <a:t>be heard in support of any grounds not set forth in the Form of appeal,</a:t>
                      </a:r>
                      <a:r>
                        <a:rPr lang="en-GB" sz="1800" b="0" i="0" u="none" strike="noStrike" kern="1200" baseline="0" dirty="0">
                          <a:solidFill>
                            <a:schemeClr val="dk1"/>
                          </a:solidFill>
                          <a:latin typeface="+mn-lt"/>
                          <a:ea typeface="+mn-ea"/>
                          <a:cs typeface="+mn-cs"/>
                        </a:rPr>
                        <a:t> </a:t>
                      </a:r>
                      <a:r>
                        <a:rPr lang="en-GB" sz="1800" b="1" i="1" u="sng" strike="noStrike" kern="1200" baseline="0" dirty="0">
                          <a:solidFill>
                            <a:schemeClr val="dk1"/>
                          </a:solidFill>
                          <a:latin typeface="+mn-lt"/>
                          <a:ea typeface="+mn-ea"/>
                          <a:cs typeface="+mn-cs"/>
                        </a:rPr>
                        <a:t>but the Appellate Tribunal, in deciding the appeal, shall not be confined to the grounds set forth in the Form of appeal or those taken by leave of the Appellate Tribunal </a:t>
                      </a:r>
                      <a:r>
                        <a:rPr lang="en-IN" sz="1800" b="1" i="1" u="sng" strike="noStrike" kern="1200" baseline="0" dirty="0">
                          <a:solidFill>
                            <a:schemeClr val="dk1"/>
                          </a:solidFill>
                          <a:latin typeface="+mn-lt"/>
                          <a:ea typeface="+mn-ea"/>
                          <a:cs typeface="+mn-cs"/>
                        </a:rPr>
                        <a:t>under these rules:</a:t>
                      </a:r>
                    </a:p>
                    <a:p>
                      <a:endParaRPr lang="en-IN" sz="1800" b="0" i="0" u="none" strike="noStrike" kern="1200" baseline="0" dirty="0">
                        <a:solidFill>
                          <a:schemeClr val="dk1"/>
                        </a:solidFill>
                        <a:latin typeface="+mn-lt"/>
                        <a:ea typeface="+mn-ea"/>
                        <a:cs typeface="+mn-cs"/>
                      </a:endParaRPr>
                    </a:p>
                    <a:p>
                      <a:r>
                        <a:rPr lang="en-GB" sz="1800" b="1" i="0" u="none" strike="noStrike" kern="1200" baseline="0" dirty="0">
                          <a:solidFill>
                            <a:schemeClr val="dk1"/>
                          </a:solidFill>
                          <a:latin typeface="+mn-lt"/>
                          <a:ea typeface="+mn-ea"/>
                          <a:cs typeface="+mn-cs"/>
                        </a:rPr>
                        <a:t>Provided </a:t>
                      </a:r>
                      <a:r>
                        <a:rPr lang="en-GB" sz="1800" b="0" i="0" u="none" strike="noStrike" kern="1200" baseline="0" dirty="0">
                          <a:solidFill>
                            <a:schemeClr val="dk1"/>
                          </a:solidFill>
                          <a:latin typeface="+mn-lt"/>
                          <a:ea typeface="+mn-ea"/>
                          <a:cs typeface="+mn-cs"/>
                        </a:rPr>
                        <a:t>that the Appellate Tribunal shall not rest its decision on any other grounds unless the party who may be affected thereby has had a sufficient opportunity of being heard </a:t>
                      </a:r>
                      <a:r>
                        <a:rPr lang="en-IN" sz="1800" b="0" i="0" u="none" strike="noStrike" kern="1200" baseline="0" dirty="0">
                          <a:solidFill>
                            <a:schemeClr val="dk1"/>
                          </a:solidFill>
                          <a:latin typeface="+mn-lt"/>
                          <a:ea typeface="+mn-ea"/>
                          <a:cs typeface="+mn-cs"/>
                        </a:rPr>
                        <a:t>on that ground.</a:t>
                      </a:r>
                      <a:endParaRPr lang="en-IN" dirty="0"/>
                    </a:p>
                  </a:txBody>
                  <a:tcPr/>
                </a:tc>
                <a:extLst>
                  <a:ext uri="{0D108BD9-81ED-4DB2-BD59-A6C34878D82A}">
                    <a16:rowId xmlns:a16="http://schemas.microsoft.com/office/drawing/2014/main" val="882437039"/>
                  </a:ext>
                </a:extLst>
              </a:tr>
              <a:tr h="370840">
                <a:tc>
                  <a:txBody>
                    <a:bodyPr/>
                    <a:lstStyle/>
                    <a:p>
                      <a:r>
                        <a:rPr lang="en-US" dirty="0"/>
                        <a:t>Endorsing Copies to the other Party</a:t>
                      </a:r>
                      <a:endParaRPr lang="en-IN" dirty="0"/>
                    </a:p>
                  </a:txBody>
                  <a:tcPr/>
                </a:tc>
                <a:tc>
                  <a:txBody>
                    <a:bodyPr/>
                    <a:lstStyle/>
                    <a:p>
                      <a:r>
                        <a:rPr lang="en-GB" sz="1800" b="0" i="0" u="none" strike="noStrike" kern="1200" baseline="0" dirty="0">
                          <a:solidFill>
                            <a:schemeClr val="dk1"/>
                          </a:solidFill>
                          <a:latin typeface="+mn-lt"/>
                          <a:ea typeface="+mn-ea"/>
                          <a:cs typeface="+mn-cs"/>
                        </a:rPr>
                        <a:t>A copy each of appeal and relevant documents along with relied upon documents shall be provided to the respondent as well as to the concerned Commissioner, as the case may be, as soon as they are filed.</a:t>
                      </a:r>
                      <a:endParaRPr lang="en-IN" dirty="0"/>
                    </a:p>
                  </a:txBody>
                  <a:tcPr/>
                </a:tc>
                <a:extLst>
                  <a:ext uri="{0D108BD9-81ED-4DB2-BD59-A6C34878D82A}">
                    <a16:rowId xmlns:a16="http://schemas.microsoft.com/office/drawing/2014/main" val="1599842846"/>
                  </a:ext>
                </a:extLst>
              </a:tr>
            </a:tbl>
          </a:graphicData>
        </a:graphic>
      </p:graphicFrame>
      <p:pic>
        <p:nvPicPr>
          <p:cNvPr id="5" name="Picture 4">
            <a:extLst>
              <a:ext uri="{FF2B5EF4-FFF2-40B4-BE49-F238E27FC236}">
                <a16:creationId xmlns:a16="http://schemas.microsoft.com/office/drawing/2014/main" id="{55D225E8-4024-46E9-8DD4-3749842EF9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707633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3BE38-6AB8-46E0-B645-99C0C7C8468D}"/>
              </a:ext>
            </a:extLst>
          </p:cNvPr>
          <p:cNvSpPr>
            <a:spLocks noGrp="1"/>
          </p:cNvSpPr>
          <p:nvPr>
            <p:ph type="title"/>
          </p:nvPr>
        </p:nvSpPr>
        <p:spPr/>
        <p:txBody>
          <a:bodyPr/>
          <a:lstStyle/>
          <a:p>
            <a:r>
              <a:rPr lang="en-US" b="1" dirty="0"/>
              <a:t>Production of Additional Evidence</a:t>
            </a:r>
            <a:endParaRPr lang="en-IN" b="1" dirty="0"/>
          </a:p>
        </p:txBody>
      </p:sp>
      <p:sp>
        <p:nvSpPr>
          <p:cNvPr id="3" name="Content Placeholder 2">
            <a:extLst>
              <a:ext uri="{FF2B5EF4-FFF2-40B4-BE49-F238E27FC236}">
                <a16:creationId xmlns:a16="http://schemas.microsoft.com/office/drawing/2014/main" id="{EFFB705C-E1B4-4E06-811D-7FFE2D5BD2CD}"/>
              </a:ext>
            </a:extLst>
          </p:cNvPr>
          <p:cNvSpPr>
            <a:spLocks noGrp="1"/>
          </p:cNvSpPr>
          <p:nvPr>
            <p:ph idx="1"/>
          </p:nvPr>
        </p:nvSpPr>
        <p:spPr/>
        <p:txBody>
          <a:bodyPr>
            <a:normAutofit/>
          </a:bodyPr>
          <a:lstStyle/>
          <a:p>
            <a:pPr algn="just"/>
            <a:r>
              <a:rPr lang="en-GB" sz="2000" dirty="0"/>
              <a:t>Rule 112(1) The parties to the appeal shall not be entitled to produce any additional evidence, either oral or documentary, before the Appellate Tribunal </a:t>
            </a:r>
            <a:r>
              <a:rPr lang="en-GB" sz="2000" b="1" dirty="0"/>
              <a:t>:</a:t>
            </a:r>
          </a:p>
          <a:p>
            <a:pPr algn="just"/>
            <a:r>
              <a:rPr lang="en-GB" sz="2000" dirty="0"/>
              <a:t>Provided that if the Appellate Tribunal is of opinion that </a:t>
            </a:r>
            <a:r>
              <a:rPr lang="en-GB" sz="2000" b="1" dirty="0"/>
              <a:t>any documents shall be produced </a:t>
            </a:r>
            <a:r>
              <a:rPr lang="en-GB" sz="2000" dirty="0"/>
              <a:t>or any witness shall be examined or any affidavit shall be filed </a:t>
            </a:r>
            <a:r>
              <a:rPr lang="en-GB" sz="2000" b="1" dirty="0"/>
              <a:t>to enable it to pass orders or for any sufficient cause,</a:t>
            </a:r>
            <a:r>
              <a:rPr lang="en-GB" sz="2000" dirty="0"/>
              <a:t> </a:t>
            </a:r>
            <a:r>
              <a:rPr lang="en-GB" sz="2000" b="1" dirty="0"/>
              <a:t>or if adjudicating authority or the appellate or revisional authority has decided the case without giving sufficient opportunity to any party</a:t>
            </a:r>
            <a:r>
              <a:rPr lang="en-GB" sz="2000" dirty="0"/>
              <a:t> to adduce evidence on the points specified by them or not specified by them, the </a:t>
            </a:r>
            <a:r>
              <a:rPr lang="en-GB" sz="2000" b="1" dirty="0"/>
              <a:t>Appellate Tribunal may, for reasons to be recorded, allow such documents to be produced</a:t>
            </a:r>
            <a:r>
              <a:rPr lang="en-GB" sz="2000" dirty="0"/>
              <a:t> or witnesses to be examined or affidavits to be filed or such evidence to be adduced.</a:t>
            </a:r>
            <a:endParaRPr lang="en-US" sz="2000" dirty="0"/>
          </a:p>
        </p:txBody>
      </p:sp>
      <p:pic>
        <p:nvPicPr>
          <p:cNvPr id="4" name="Picture 3">
            <a:extLst>
              <a:ext uri="{FF2B5EF4-FFF2-40B4-BE49-F238E27FC236}">
                <a16:creationId xmlns:a16="http://schemas.microsoft.com/office/drawing/2014/main" id="{13C08348-3C91-43D5-9CD4-9554B5FC8B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675413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BC8D5D-1869-4537-8EB3-18CE0A57C572}"/>
              </a:ext>
            </a:extLst>
          </p:cNvPr>
          <p:cNvSpPr>
            <a:spLocks noGrp="1"/>
          </p:cNvSpPr>
          <p:nvPr>
            <p:ph type="title"/>
          </p:nvPr>
        </p:nvSpPr>
        <p:spPr/>
        <p:txBody>
          <a:bodyPr/>
          <a:lstStyle/>
          <a:p>
            <a:r>
              <a:rPr lang="en-US" b="1" dirty="0"/>
              <a:t>Various Forms Prescribed</a:t>
            </a:r>
            <a:endParaRPr lang="en-IN" b="1" dirty="0"/>
          </a:p>
        </p:txBody>
      </p:sp>
      <p:graphicFrame>
        <p:nvGraphicFramePr>
          <p:cNvPr id="6" name="Content Placeholder 5">
            <a:extLst>
              <a:ext uri="{FF2B5EF4-FFF2-40B4-BE49-F238E27FC236}">
                <a16:creationId xmlns:a16="http://schemas.microsoft.com/office/drawing/2014/main" id="{027928A7-B470-44E2-B695-E547E89FCF00}"/>
              </a:ext>
            </a:extLst>
          </p:cNvPr>
          <p:cNvGraphicFramePr>
            <a:graphicFrameLocks noGrp="1"/>
          </p:cNvGraphicFramePr>
          <p:nvPr>
            <p:ph idx="1"/>
            <p:extLst>
              <p:ext uri="{D42A27DB-BD31-4B8C-83A1-F6EECF244321}">
                <p14:modId xmlns:p14="http://schemas.microsoft.com/office/powerpoint/2010/main" val="878439797"/>
              </p:ext>
            </p:extLst>
          </p:nvPr>
        </p:nvGraphicFramePr>
        <p:xfrm>
          <a:off x="838200" y="1914116"/>
          <a:ext cx="10515600" cy="3566160"/>
        </p:xfrm>
        <a:graphic>
          <a:graphicData uri="http://schemas.openxmlformats.org/drawingml/2006/table">
            <a:tbl>
              <a:tblPr firstRow="1" bandRow="1">
                <a:tableStyleId>{5C22544A-7EE6-4342-B048-85BDC9FD1C3A}</a:tableStyleId>
              </a:tblPr>
              <a:tblGrid>
                <a:gridCol w="2126226">
                  <a:extLst>
                    <a:ext uri="{9D8B030D-6E8A-4147-A177-3AD203B41FA5}">
                      <a16:colId xmlns:a16="http://schemas.microsoft.com/office/drawing/2014/main" val="2430266442"/>
                    </a:ext>
                  </a:extLst>
                </a:gridCol>
                <a:gridCol w="8389374">
                  <a:extLst>
                    <a:ext uri="{9D8B030D-6E8A-4147-A177-3AD203B41FA5}">
                      <a16:colId xmlns:a16="http://schemas.microsoft.com/office/drawing/2014/main" val="3175389519"/>
                    </a:ext>
                  </a:extLst>
                </a:gridCol>
              </a:tblGrid>
              <a:tr h="370840">
                <a:tc>
                  <a:txBody>
                    <a:bodyPr/>
                    <a:lstStyle/>
                    <a:p>
                      <a:pPr algn="ctr"/>
                      <a:r>
                        <a:rPr lang="en-US" sz="2000" b="1" dirty="0"/>
                        <a:t>Form No. </a:t>
                      </a:r>
                      <a:endParaRPr lang="en-IN" sz="2000" b="1" dirty="0"/>
                    </a:p>
                  </a:txBody>
                  <a:tcPr/>
                </a:tc>
                <a:tc>
                  <a:txBody>
                    <a:bodyPr/>
                    <a:lstStyle/>
                    <a:p>
                      <a:pPr algn="ctr"/>
                      <a:r>
                        <a:rPr lang="en-US" sz="2000" b="1" dirty="0"/>
                        <a:t>Description</a:t>
                      </a:r>
                      <a:endParaRPr lang="en-IN" sz="2000" b="1" dirty="0"/>
                    </a:p>
                  </a:txBody>
                  <a:tcPr/>
                </a:tc>
                <a:extLst>
                  <a:ext uri="{0D108BD9-81ED-4DB2-BD59-A6C34878D82A}">
                    <a16:rowId xmlns:a16="http://schemas.microsoft.com/office/drawing/2014/main" val="995936530"/>
                  </a:ext>
                </a:extLst>
              </a:tr>
              <a:tr h="370840">
                <a:tc>
                  <a:txBody>
                    <a:bodyPr/>
                    <a:lstStyle/>
                    <a:p>
                      <a:pPr algn="ctr"/>
                      <a:r>
                        <a:rPr lang="en-US" sz="2000" dirty="0"/>
                        <a:t>GST APL 05</a:t>
                      </a:r>
                      <a:endParaRPr lang="en-IN" sz="2000" dirty="0"/>
                    </a:p>
                  </a:txBody>
                  <a:tcPr/>
                </a:tc>
                <a:tc>
                  <a:txBody>
                    <a:bodyPr/>
                    <a:lstStyle/>
                    <a:p>
                      <a:r>
                        <a:rPr lang="en-GB" sz="2000" b="0" i="0" u="none" strike="noStrike" kern="1200" dirty="0">
                          <a:solidFill>
                            <a:schemeClr val="dk1"/>
                          </a:solidFill>
                          <a:effectLst/>
                          <a:latin typeface="+mn-lt"/>
                          <a:ea typeface="+mn-ea"/>
                          <a:cs typeface="+mn-cs"/>
                        </a:rPr>
                        <a:t>Appeal to the Goods and Services Tax Appellate Tribunal</a:t>
                      </a:r>
                      <a:endParaRPr lang="en-IN" sz="2000" b="0" dirty="0"/>
                    </a:p>
                  </a:txBody>
                  <a:tcPr/>
                </a:tc>
                <a:extLst>
                  <a:ext uri="{0D108BD9-81ED-4DB2-BD59-A6C34878D82A}">
                    <a16:rowId xmlns:a16="http://schemas.microsoft.com/office/drawing/2014/main" val="1043867289"/>
                  </a:ext>
                </a:extLst>
              </a:tr>
              <a:tr h="370840">
                <a:tc>
                  <a:txBody>
                    <a:bodyPr/>
                    <a:lstStyle/>
                    <a:p>
                      <a:pPr algn="ctr"/>
                      <a:r>
                        <a:rPr lang="en-US" sz="2000" dirty="0"/>
                        <a:t>GST APL 06</a:t>
                      </a:r>
                      <a:endParaRPr lang="en-IN" sz="2000" dirty="0"/>
                    </a:p>
                  </a:txBody>
                  <a:tcPr/>
                </a:tc>
                <a:tc>
                  <a:txBody>
                    <a:bodyPr/>
                    <a:lstStyle/>
                    <a:p>
                      <a:r>
                        <a:rPr lang="en-US" sz="2000" dirty="0"/>
                        <a:t>Cross Objections before the Appellate Tribunal under Section 112(5)</a:t>
                      </a:r>
                      <a:endParaRPr lang="en-IN" sz="2000" dirty="0"/>
                    </a:p>
                  </a:txBody>
                  <a:tcPr/>
                </a:tc>
                <a:extLst>
                  <a:ext uri="{0D108BD9-81ED-4DB2-BD59-A6C34878D82A}">
                    <a16:rowId xmlns:a16="http://schemas.microsoft.com/office/drawing/2014/main" val="3178030418"/>
                  </a:ext>
                </a:extLst>
              </a:tr>
              <a:tr h="370840">
                <a:tc>
                  <a:txBody>
                    <a:bodyPr/>
                    <a:lstStyle/>
                    <a:p>
                      <a:pPr algn="ctr"/>
                      <a:r>
                        <a:rPr lang="en-US" sz="2000" dirty="0"/>
                        <a:t>GST APL 07</a:t>
                      </a:r>
                      <a:endParaRPr lang="en-IN" sz="2000" dirty="0"/>
                    </a:p>
                  </a:txBody>
                  <a:tcPr/>
                </a:tc>
                <a:tc>
                  <a:txBody>
                    <a:bodyPr/>
                    <a:lstStyle/>
                    <a:p>
                      <a:r>
                        <a:rPr lang="en-US" sz="2000" dirty="0"/>
                        <a:t>Application to Appellate Tribunal under Section 112(3)</a:t>
                      </a:r>
                      <a:endParaRPr lang="en-IN" sz="2000" dirty="0"/>
                    </a:p>
                  </a:txBody>
                  <a:tcPr/>
                </a:tc>
                <a:extLst>
                  <a:ext uri="{0D108BD9-81ED-4DB2-BD59-A6C34878D82A}">
                    <a16:rowId xmlns:a16="http://schemas.microsoft.com/office/drawing/2014/main" val="659062774"/>
                  </a:ext>
                </a:extLst>
              </a:tr>
              <a:tr h="370840">
                <a:tc>
                  <a:txBody>
                    <a:bodyPr/>
                    <a:lstStyle/>
                    <a:p>
                      <a:pPr algn="ctr"/>
                      <a:r>
                        <a:rPr lang="en-US" sz="2000" dirty="0"/>
                        <a:t>GST APL 05 / 07 W</a:t>
                      </a:r>
                      <a:endParaRPr lang="en-IN" sz="2000" dirty="0"/>
                    </a:p>
                  </a:txBody>
                  <a:tcPr/>
                </a:tc>
                <a:tc>
                  <a:txBody>
                    <a:bodyPr/>
                    <a:lstStyle/>
                    <a:p>
                      <a:r>
                        <a:rPr lang="en-US" sz="2000" dirty="0"/>
                        <a:t>Application for Withdrawal of Appeal filed before the Appellate Tribunal</a:t>
                      </a:r>
                      <a:endParaRPr lang="en-IN" sz="2000" dirty="0"/>
                    </a:p>
                  </a:txBody>
                  <a:tcPr/>
                </a:tc>
                <a:extLst>
                  <a:ext uri="{0D108BD9-81ED-4DB2-BD59-A6C34878D82A}">
                    <a16:rowId xmlns:a16="http://schemas.microsoft.com/office/drawing/2014/main" val="982031793"/>
                  </a:ext>
                </a:extLst>
              </a:tr>
              <a:tr h="370840">
                <a:tc>
                  <a:txBody>
                    <a:bodyPr/>
                    <a:lstStyle/>
                    <a:p>
                      <a:pPr algn="ctr"/>
                      <a:r>
                        <a:rPr lang="en-US" sz="2000" dirty="0"/>
                        <a:t>GSTAT Form 01</a:t>
                      </a:r>
                      <a:endParaRPr lang="en-IN" sz="2000" dirty="0"/>
                    </a:p>
                  </a:txBody>
                  <a:tcPr/>
                </a:tc>
                <a:tc>
                  <a:txBody>
                    <a:bodyPr/>
                    <a:lstStyle/>
                    <a:p>
                      <a:r>
                        <a:rPr lang="en-GB" sz="2000" b="0" i="0" u="none" strike="noStrike" kern="1200" baseline="0" dirty="0">
                          <a:solidFill>
                            <a:schemeClr val="dk1"/>
                          </a:solidFill>
                          <a:latin typeface="+mn-lt"/>
                          <a:ea typeface="+mn-ea"/>
                          <a:cs typeface="+mn-cs"/>
                        </a:rPr>
                        <a:t>Interlocutory Application to the Appellate Tribunal</a:t>
                      </a:r>
                      <a:endParaRPr lang="en-IN" sz="2000" b="0" dirty="0"/>
                    </a:p>
                  </a:txBody>
                  <a:tcPr/>
                </a:tc>
                <a:extLst>
                  <a:ext uri="{0D108BD9-81ED-4DB2-BD59-A6C34878D82A}">
                    <a16:rowId xmlns:a16="http://schemas.microsoft.com/office/drawing/2014/main" val="3883928849"/>
                  </a:ext>
                </a:extLst>
              </a:tr>
              <a:tr h="370840">
                <a:tc>
                  <a:txBody>
                    <a:bodyPr/>
                    <a:lstStyle/>
                    <a:p>
                      <a:pPr algn="ctr"/>
                      <a:r>
                        <a:rPr lang="en-US" sz="2000" dirty="0"/>
                        <a:t>GSTAT Form 02</a:t>
                      </a:r>
                      <a:endParaRPr lang="en-IN" sz="2000" dirty="0"/>
                    </a:p>
                  </a:txBody>
                  <a:tcPr/>
                </a:tc>
                <a:tc>
                  <a:txBody>
                    <a:bodyPr/>
                    <a:lstStyle/>
                    <a:p>
                      <a:r>
                        <a:rPr lang="en-US" sz="2000" dirty="0"/>
                        <a:t>Order Sheet</a:t>
                      </a:r>
                      <a:endParaRPr lang="en-IN" sz="2000" dirty="0"/>
                    </a:p>
                  </a:txBody>
                  <a:tcPr/>
                </a:tc>
                <a:extLst>
                  <a:ext uri="{0D108BD9-81ED-4DB2-BD59-A6C34878D82A}">
                    <a16:rowId xmlns:a16="http://schemas.microsoft.com/office/drawing/2014/main" val="2226246616"/>
                  </a:ext>
                </a:extLst>
              </a:tr>
              <a:tr h="370840">
                <a:tc>
                  <a:txBody>
                    <a:bodyPr/>
                    <a:lstStyle/>
                    <a:p>
                      <a:pPr algn="ctr"/>
                      <a:r>
                        <a:rPr lang="en-US" sz="2000" dirty="0"/>
                        <a:t>GSTAT Form 03</a:t>
                      </a:r>
                      <a:endParaRPr lang="en-IN" sz="2000" dirty="0"/>
                    </a:p>
                  </a:txBody>
                  <a:tcPr/>
                </a:tc>
                <a:tc>
                  <a:txBody>
                    <a:bodyPr/>
                    <a:lstStyle/>
                    <a:p>
                      <a:r>
                        <a:rPr lang="en-US" sz="2000" dirty="0"/>
                        <a:t>Application to the Registrar for inspection of Records</a:t>
                      </a:r>
                      <a:endParaRPr lang="en-IN" sz="2000" dirty="0"/>
                    </a:p>
                  </a:txBody>
                  <a:tcPr/>
                </a:tc>
                <a:extLst>
                  <a:ext uri="{0D108BD9-81ED-4DB2-BD59-A6C34878D82A}">
                    <a16:rowId xmlns:a16="http://schemas.microsoft.com/office/drawing/2014/main" val="1609175094"/>
                  </a:ext>
                </a:extLst>
              </a:tr>
              <a:tr h="370840">
                <a:tc>
                  <a:txBody>
                    <a:bodyPr/>
                    <a:lstStyle/>
                    <a:p>
                      <a:pPr algn="ctr"/>
                      <a:r>
                        <a:rPr lang="en-US" sz="2000" dirty="0"/>
                        <a:t>GSTAT Form 04</a:t>
                      </a:r>
                      <a:endParaRPr lang="en-IN" sz="2000" dirty="0"/>
                    </a:p>
                  </a:txBody>
                  <a:tcPr/>
                </a:tc>
                <a:tc>
                  <a:txBody>
                    <a:bodyPr/>
                    <a:lstStyle/>
                    <a:p>
                      <a:r>
                        <a:rPr lang="en-US" sz="2000" dirty="0"/>
                        <a:t>Memorandum of Appearance</a:t>
                      </a:r>
                      <a:endParaRPr lang="en-IN" sz="2000" dirty="0"/>
                    </a:p>
                  </a:txBody>
                  <a:tcPr/>
                </a:tc>
                <a:extLst>
                  <a:ext uri="{0D108BD9-81ED-4DB2-BD59-A6C34878D82A}">
                    <a16:rowId xmlns:a16="http://schemas.microsoft.com/office/drawing/2014/main" val="4211649292"/>
                  </a:ext>
                </a:extLst>
              </a:tr>
            </a:tbl>
          </a:graphicData>
        </a:graphic>
      </p:graphicFrame>
      <p:pic>
        <p:nvPicPr>
          <p:cNvPr id="7" name="Picture 6">
            <a:extLst>
              <a:ext uri="{FF2B5EF4-FFF2-40B4-BE49-F238E27FC236}">
                <a16:creationId xmlns:a16="http://schemas.microsoft.com/office/drawing/2014/main" id="{1BD0A372-08C9-45B6-8D86-9F60DE312B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009854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30CF4-00CA-B04B-5A67-8E7302A2437E}"/>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E7397356-DA66-C2EB-E051-671BB726B540}"/>
              </a:ext>
            </a:extLst>
          </p:cNvPr>
          <p:cNvSpPr>
            <a:spLocks noGrp="1"/>
          </p:cNvSpPr>
          <p:nvPr>
            <p:ph idx="1"/>
          </p:nvPr>
        </p:nvSpPr>
        <p:spPr/>
        <p:txBody>
          <a:bodyPr>
            <a:normAutofit/>
          </a:bodyPr>
          <a:lstStyle/>
          <a:p>
            <a:r>
              <a:rPr lang="en-US" sz="2000" dirty="0"/>
              <a:t>“</a:t>
            </a:r>
            <a:r>
              <a:rPr lang="en-US" sz="2000" dirty="0" err="1"/>
              <a:t>Actori</a:t>
            </a:r>
            <a:r>
              <a:rPr lang="en-US" sz="2000" dirty="0"/>
              <a:t> </a:t>
            </a:r>
            <a:r>
              <a:rPr lang="en-US" sz="2000" dirty="0" err="1"/>
              <a:t>incumbit</a:t>
            </a:r>
            <a:r>
              <a:rPr lang="en-US" sz="2000" dirty="0"/>
              <a:t> onus probandi” is a Latin legal maxim that translates to "The burden of proof lies on the plaintiff".</a:t>
            </a:r>
          </a:p>
        </p:txBody>
      </p:sp>
    </p:spTree>
    <p:extLst>
      <p:ext uri="{BB962C8B-B14F-4D97-AF65-F5344CB8AC3E}">
        <p14:creationId xmlns:p14="http://schemas.microsoft.com/office/powerpoint/2010/main" val="6865456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C4828-D137-27EB-2506-665B4281D8F2}"/>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1926CBF8-01C8-07ED-FD83-E4A82960881C}"/>
              </a:ext>
            </a:extLst>
          </p:cNvPr>
          <p:cNvSpPr>
            <a:spLocks noGrp="1"/>
          </p:cNvSpPr>
          <p:nvPr>
            <p:ph idx="1"/>
          </p:nvPr>
        </p:nvSpPr>
        <p:spPr/>
        <p:txBody>
          <a:bodyPr>
            <a:normAutofit/>
          </a:bodyPr>
          <a:lstStyle/>
          <a:p>
            <a:r>
              <a:rPr lang="en-US" sz="2000" b="1" u="sng" dirty="0" err="1"/>
              <a:t>Chuharmal</a:t>
            </a:r>
            <a:r>
              <a:rPr lang="en-US" sz="2000" b="1" u="sng" dirty="0"/>
              <a:t> v. Commissioner of Income-tax [1988] 172 ITR 250 (SC)</a:t>
            </a:r>
          </a:p>
          <a:p>
            <a:pPr lvl="1"/>
            <a:r>
              <a:rPr lang="en-US" sz="2000" dirty="0"/>
              <a:t>6. …….. There a contention was raised that the provision in section 110 where a person was found in possession of anything, the onus of proving that he was not the owner was on the person who affirmed that he was not the owner, was incorrect and inapplicable to taxation proceedings. This contention was rejected. The Bombay High Court held that what was meant by saying that the Evidence Act did not apply to the proceedings under the Act was that the </a:t>
            </a:r>
            <a:r>
              <a:rPr lang="en-US" sz="2000" dirty="0" err="1"/>
              <a:t>rigour</a:t>
            </a:r>
            <a:r>
              <a:rPr lang="en-US" sz="2000" dirty="0"/>
              <a:t> of the rules of evidence contained in the Evidence Act, was not applicable but that did not mean that the taxing authorities were desirous of invoking the principles of the Act in proceedings before them, they were prevented from doing so. Secondly, all that section 110 does is that it embodies a salutary principle of common law jurisprudence which could be attracted to a get of circumstances that satisfy its condition.</a:t>
            </a:r>
          </a:p>
          <a:p>
            <a:pPr lvl="1"/>
            <a:r>
              <a:rPr lang="en-US" sz="2000" dirty="0"/>
              <a:t>7. We are of the opinion that this is a correct approach and following this principle the High Court in the instant case was right in holding that the value of the wrist-watches represented the concealed income of the </a:t>
            </a:r>
            <a:r>
              <a:rPr lang="en-US" sz="2000" dirty="0" err="1"/>
              <a:t>assessee</a:t>
            </a:r>
            <a:r>
              <a:rPr lang="en-US" sz="2000" dirty="0"/>
              <a:t>.</a:t>
            </a:r>
          </a:p>
          <a:p>
            <a:pPr lvl="1"/>
            <a:endParaRPr lang="en-US" sz="2000" dirty="0"/>
          </a:p>
        </p:txBody>
      </p:sp>
    </p:spTree>
    <p:extLst>
      <p:ext uri="{BB962C8B-B14F-4D97-AF65-F5344CB8AC3E}">
        <p14:creationId xmlns:p14="http://schemas.microsoft.com/office/powerpoint/2010/main" val="1913101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022F2-91BA-4D73-BE57-824C644A6AB8}"/>
              </a:ext>
            </a:extLst>
          </p:cNvPr>
          <p:cNvSpPr>
            <a:spLocks noGrp="1"/>
          </p:cNvSpPr>
          <p:nvPr>
            <p:ph type="title"/>
          </p:nvPr>
        </p:nvSpPr>
        <p:spPr/>
        <p:txBody>
          <a:bodyPr/>
          <a:lstStyle/>
          <a:p>
            <a:r>
              <a:rPr lang="en-US" b="1" dirty="0"/>
              <a:t>Statutory Framework – Chapter 17 – CGST Act</a:t>
            </a:r>
            <a:endParaRPr lang="en-IN" b="1" dirty="0"/>
          </a:p>
        </p:txBody>
      </p:sp>
      <p:graphicFrame>
        <p:nvGraphicFramePr>
          <p:cNvPr id="4" name="Content Placeholder 3">
            <a:extLst>
              <a:ext uri="{FF2B5EF4-FFF2-40B4-BE49-F238E27FC236}">
                <a16:creationId xmlns:a16="http://schemas.microsoft.com/office/drawing/2014/main" id="{B6D82369-E4BF-4802-815D-4129EA9E4D59}"/>
              </a:ext>
            </a:extLst>
          </p:cNvPr>
          <p:cNvGraphicFramePr>
            <a:graphicFrameLocks noGrp="1"/>
          </p:cNvGraphicFramePr>
          <p:nvPr>
            <p:ph idx="1"/>
          </p:nvPr>
        </p:nvGraphicFramePr>
        <p:xfrm>
          <a:off x="838200" y="1690688"/>
          <a:ext cx="10515600" cy="4175760"/>
        </p:xfrm>
        <a:graphic>
          <a:graphicData uri="http://schemas.openxmlformats.org/drawingml/2006/table">
            <a:tbl>
              <a:tblPr firstRow="1" bandRow="1">
                <a:tableStyleId>{5C22544A-7EE6-4342-B048-85BDC9FD1C3A}</a:tableStyleId>
              </a:tblPr>
              <a:tblGrid>
                <a:gridCol w="1108587">
                  <a:extLst>
                    <a:ext uri="{9D8B030D-6E8A-4147-A177-3AD203B41FA5}">
                      <a16:colId xmlns:a16="http://schemas.microsoft.com/office/drawing/2014/main" val="1763777584"/>
                    </a:ext>
                  </a:extLst>
                </a:gridCol>
                <a:gridCol w="9407013">
                  <a:extLst>
                    <a:ext uri="{9D8B030D-6E8A-4147-A177-3AD203B41FA5}">
                      <a16:colId xmlns:a16="http://schemas.microsoft.com/office/drawing/2014/main" val="2128358270"/>
                    </a:ext>
                  </a:extLst>
                </a:gridCol>
              </a:tblGrid>
              <a:tr h="370840">
                <a:tc>
                  <a:txBody>
                    <a:bodyPr/>
                    <a:lstStyle/>
                    <a:p>
                      <a:pPr algn="ctr"/>
                      <a:r>
                        <a:rPr lang="en-US" sz="2200" dirty="0"/>
                        <a:t>Section</a:t>
                      </a:r>
                      <a:endParaRPr lang="en-IN" sz="2200" dirty="0"/>
                    </a:p>
                  </a:txBody>
                  <a:tcPr/>
                </a:tc>
                <a:tc>
                  <a:txBody>
                    <a:bodyPr/>
                    <a:lstStyle/>
                    <a:p>
                      <a:pPr algn="ctr"/>
                      <a:r>
                        <a:rPr lang="en-US" sz="2200" dirty="0"/>
                        <a:t>Description</a:t>
                      </a:r>
                      <a:endParaRPr lang="en-IN" sz="2200" dirty="0"/>
                    </a:p>
                  </a:txBody>
                  <a:tcPr/>
                </a:tc>
                <a:extLst>
                  <a:ext uri="{0D108BD9-81ED-4DB2-BD59-A6C34878D82A}">
                    <a16:rowId xmlns:a16="http://schemas.microsoft.com/office/drawing/2014/main" val="1846316047"/>
                  </a:ext>
                </a:extLst>
              </a:tr>
              <a:tr h="370840">
                <a:tc>
                  <a:txBody>
                    <a:bodyPr/>
                    <a:lstStyle/>
                    <a:p>
                      <a:pPr algn="ctr"/>
                      <a:r>
                        <a:rPr lang="en-US" sz="2200" b="0" dirty="0"/>
                        <a:t>109</a:t>
                      </a:r>
                      <a:endParaRPr lang="en-IN" sz="2200" b="0" dirty="0"/>
                    </a:p>
                  </a:txBody>
                  <a:tcPr/>
                </a:tc>
                <a:tc>
                  <a:txBody>
                    <a:bodyPr/>
                    <a:lstStyle/>
                    <a:p>
                      <a:r>
                        <a:rPr lang="en-US" sz="2200" dirty="0"/>
                        <a:t>Constitution of Appellate Tribunal and Benches thereof</a:t>
                      </a:r>
                      <a:endParaRPr lang="en-IN" sz="2200" dirty="0"/>
                    </a:p>
                  </a:txBody>
                  <a:tcPr/>
                </a:tc>
                <a:extLst>
                  <a:ext uri="{0D108BD9-81ED-4DB2-BD59-A6C34878D82A}">
                    <a16:rowId xmlns:a16="http://schemas.microsoft.com/office/drawing/2014/main" val="3515316985"/>
                  </a:ext>
                </a:extLst>
              </a:tr>
              <a:tr h="370840">
                <a:tc>
                  <a:txBody>
                    <a:bodyPr/>
                    <a:lstStyle/>
                    <a:p>
                      <a:pPr algn="ctr"/>
                      <a:r>
                        <a:rPr lang="en-US" sz="2200" b="0" dirty="0"/>
                        <a:t>110</a:t>
                      </a:r>
                      <a:endParaRPr lang="en-IN" sz="2200" b="0" dirty="0"/>
                    </a:p>
                  </a:txBody>
                  <a:tcPr/>
                </a:tc>
                <a:tc>
                  <a:txBody>
                    <a:bodyPr/>
                    <a:lstStyle/>
                    <a:p>
                      <a:r>
                        <a:rPr lang="en-US" sz="2200" dirty="0"/>
                        <a:t>President and Members of the Appellate Tribunal, their qualification, appointment, conditions of service, etc.</a:t>
                      </a:r>
                      <a:endParaRPr lang="en-IN" sz="2200" dirty="0"/>
                    </a:p>
                  </a:txBody>
                  <a:tcPr/>
                </a:tc>
                <a:extLst>
                  <a:ext uri="{0D108BD9-81ED-4DB2-BD59-A6C34878D82A}">
                    <a16:rowId xmlns:a16="http://schemas.microsoft.com/office/drawing/2014/main" val="1970074977"/>
                  </a:ext>
                </a:extLst>
              </a:tr>
              <a:tr h="370840">
                <a:tc>
                  <a:txBody>
                    <a:bodyPr/>
                    <a:lstStyle/>
                    <a:p>
                      <a:pPr algn="ctr"/>
                      <a:r>
                        <a:rPr lang="en-US" sz="2200" b="0" dirty="0"/>
                        <a:t>111</a:t>
                      </a:r>
                      <a:endParaRPr lang="en-IN" sz="2200" b="0" dirty="0"/>
                    </a:p>
                  </a:txBody>
                  <a:tcPr/>
                </a:tc>
                <a:tc>
                  <a:txBody>
                    <a:bodyPr/>
                    <a:lstStyle/>
                    <a:p>
                      <a:r>
                        <a:rPr lang="en-US" sz="2200" dirty="0"/>
                        <a:t>Procedure Before Appellate Tribunal</a:t>
                      </a:r>
                      <a:endParaRPr lang="en-IN" sz="2200" dirty="0"/>
                    </a:p>
                  </a:txBody>
                  <a:tcPr/>
                </a:tc>
                <a:extLst>
                  <a:ext uri="{0D108BD9-81ED-4DB2-BD59-A6C34878D82A}">
                    <a16:rowId xmlns:a16="http://schemas.microsoft.com/office/drawing/2014/main" val="777414352"/>
                  </a:ext>
                </a:extLst>
              </a:tr>
              <a:tr h="370840">
                <a:tc>
                  <a:txBody>
                    <a:bodyPr/>
                    <a:lstStyle/>
                    <a:p>
                      <a:pPr algn="ctr"/>
                      <a:r>
                        <a:rPr lang="en-US" sz="2200" b="0" dirty="0"/>
                        <a:t>112</a:t>
                      </a:r>
                      <a:endParaRPr lang="en-IN" sz="2200" b="0" dirty="0"/>
                    </a:p>
                  </a:txBody>
                  <a:tcPr/>
                </a:tc>
                <a:tc>
                  <a:txBody>
                    <a:bodyPr/>
                    <a:lstStyle/>
                    <a:p>
                      <a:r>
                        <a:rPr lang="en-US" sz="2200" dirty="0"/>
                        <a:t>Appeals to Appellate Tribunal</a:t>
                      </a:r>
                      <a:endParaRPr lang="en-IN" sz="2200" dirty="0"/>
                    </a:p>
                  </a:txBody>
                  <a:tcPr/>
                </a:tc>
                <a:extLst>
                  <a:ext uri="{0D108BD9-81ED-4DB2-BD59-A6C34878D82A}">
                    <a16:rowId xmlns:a16="http://schemas.microsoft.com/office/drawing/2014/main" val="38603855"/>
                  </a:ext>
                </a:extLst>
              </a:tr>
              <a:tr h="370840">
                <a:tc>
                  <a:txBody>
                    <a:bodyPr/>
                    <a:lstStyle/>
                    <a:p>
                      <a:pPr algn="ctr"/>
                      <a:r>
                        <a:rPr lang="en-US" sz="2200" b="0" dirty="0"/>
                        <a:t>113</a:t>
                      </a:r>
                      <a:endParaRPr lang="en-IN" sz="2200" b="0" dirty="0"/>
                    </a:p>
                  </a:txBody>
                  <a:tcPr/>
                </a:tc>
                <a:tc>
                  <a:txBody>
                    <a:bodyPr/>
                    <a:lstStyle/>
                    <a:p>
                      <a:r>
                        <a:rPr lang="en-US" sz="2200" dirty="0"/>
                        <a:t>Orders of Appellate Tribunal</a:t>
                      </a:r>
                      <a:endParaRPr lang="en-IN" sz="2200" dirty="0"/>
                    </a:p>
                  </a:txBody>
                  <a:tcPr/>
                </a:tc>
                <a:extLst>
                  <a:ext uri="{0D108BD9-81ED-4DB2-BD59-A6C34878D82A}">
                    <a16:rowId xmlns:a16="http://schemas.microsoft.com/office/drawing/2014/main" val="1835135657"/>
                  </a:ext>
                </a:extLst>
              </a:tr>
              <a:tr h="370840">
                <a:tc>
                  <a:txBody>
                    <a:bodyPr/>
                    <a:lstStyle/>
                    <a:p>
                      <a:pPr algn="ctr"/>
                      <a:r>
                        <a:rPr lang="en-US" sz="2200" b="0" dirty="0"/>
                        <a:t>114</a:t>
                      </a:r>
                      <a:endParaRPr lang="en-IN" sz="2200" b="0" dirty="0"/>
                    </a:p>
                  </a:txBody>
                  <a:tcPr/>
                </a:tc>
                <a:tc>
                  <a:txBody>
                    <a:bodyPr/>
                    <a:lstStyle/>
                    <a:p>
                      <a:r>
                        <a:rPr lang="en-US" sz="2200" dirty="0"/>
                        <a:t>Financial and Administrative Powers of the President</a:t>
                      </a:r>
                      <a:endParaRPr lang="en-IN" sz="2200" dirty="0"/>
                    </a:p>
                  </a:txBody>
                  <a:tcPr/>
                </a:tc>
                <a:extLst>
                  <a:ext uri="{0D108BD9-81ED-4DB2-BD59-A6C34878D82A}">
                    <a16:rowId xmlns:a16="http://schemas.microsoft.com/office/drawing/2014/main" val="1781105818"/>
                  </a:ext>
                </a:extLst>
              </a:tr>
              <a:tr h="370840">
                <a:tc>
                  <a:txBody>
                    <a:bodyPr/>
                    <a:lstStyle/>
                    <a:p>
                      <a:pPr algn="ctr"/>
                      <a:r>
                        <a:rPr lang="en-US" sz="2200" b="0" dirty="0"/>
                        <a:t>115</a:t>
                      </a:r>
                      <a:endParaRPr lang="en-IN" sz="2200" b="0" dirty="0"/>
                    </a:p>
                  </a:txBody>
                  <a:tcPr/>
                </a:tc>
                <a:tc>
                  <a:txBody>
                    <a:bodyPr/>
                    <a:lstStyle/>
                    <a:p>
                      <a:r>
                        <a:rPr lang="en-US" sz="2200" dirty="0"/>
                        <a:t>Interest on refund of amount paid for admission of appeal</a:t>
                      </a:r>
                      <a:endParaRPr lang="en-IN" sz="2200" dirty="0"/>
                    </a:p>
                  </a:txBody>
                  <a:tcPr/>
                </a:tc>
                <a:extLst>
                  <a:ext uri="{0D108BD9-81ED-4DB2-BD59-A6C34878D82A}">
                    <a16:rowId xmlns:a16="http://schemas.microsoft.com/office/drawing/2014/main" val="3669272601"/>
                  </a:ext>
                </a:extLst>
              </a:tr>
              <a:tr h="370840">
                <a:tc>
                  <a:txBody>
                    <a:bodyPr/>
                    <a:lstStyle/>
                    <a:p>
                      <a:pPr algn="ctr"/>
                      <a:r>
                        <a:rPr lang="en-US" sz="2200" b="0" dirty="0"/>
                        <a:t>116</a:t>
                      </a:r>
                      <a:endParaRPr lang="en-IN" sz="2200" b="0" dirty="0"/>
                    </a:p>
                  </a:txBody>
                  <a:tcPr/>
                </a:tc>
                <a:tc>
                  <a:txBody>
                    <a:bodyPr/>
                    <a:lstStyle/>
                    <a:p>
                      <a:r>
                        <a:rPr lang="en-US" sz="2200" dirty="0"/>
                        <a:t>Appearance by authorized representative</a:t>
                      </a:r>
                      <a:endParaRPr lang="en-IN" sz="2200" dirty="0"/>
                    </a:p>
                  </a:txBody>
                  <a:tcPr/>
                </a:tc>
                <a:extLst>
                  <a:ext uri="{0D108BD9-81ED-4DB2-BD59-A6C34878D82A}">
                    <a16:rowId xmlns:a16="http://schemas.microsoft.com/office/drawing/2014/main" val="108144329"/>
                  </a:ext>
                </a:extLst>
              </a:tr>
            </a:tbl>
          </a:graphicData>
        </a:graphic>
      </p:graphicFrame>
      <p:pic>
        <p:nvPicPr>
          <p:cNvPr id="5" name="Picture 4">
            <a:extLst>
              <a:ext uri="{FF2B5EF4-FFF2-40B4-BE49-F238E27FC236}">
                <a16:creationId xmlns:a16="http://schemas.microsoft.com/office/drawing/2014/main" id="{4DB02561-AE83-472B-8209-0CDAC112E3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42704837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B5A69-90A9-3324-57B0-E5CB3FC3B1A5}"/>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38A73C9E-3458-D103-386D-64F4E1792C2D}"/>
              </a:ext>
            </a:extLst>
          </p:cNvPr>
          <p:cNvSpPr>
            <a:spLocks noGrp="1"/>
          </p:cNvSpPr>
          <p:nvPr>
            <p:ph idx="1"/>
          </p:nvPr>
        </p:nvSpPr>
        <p:spPr>
          <a:xfrm>
            <a:off x="838200" y="1825625"/>
            <a:ext cx="10515600" cy="4667250"/>
          </a:xfrm>
        </p:spPr>
        <p:txBody>
          <a:bodyPr>
            <a:normAutofit/>
          </a:bodyPr>
          <a:lstStyle/>
          <a:p>
            <a:r>
              <a:rPr lang="en-US" sz="2000" b="1" u="sng" dirty="0" err="1"/>
              <a:t>Bharatiya</a:t>
            </a:r>
            <a:r>
              <a:rPr lang="en-US" sz="2000" b="1" u="sng" dirty="0"/>
              <a:t> </a:t>
            </a:r>
            <a:r>
              <a:rPr lang="en-US" sz="2000" b="1" u="sng" dirty="0" err="1"/>
              <a:t>Sakshya</a:t>
            </a:r>
            <a:r>
              <a:rPr lang="en-US" sz="2000" b="1" u="sng" dirty="0"/>
              <a:t> </a:t>
            </a:r>
            <a:r>
              <a:rPr lang="en-US" sz="2000" b="1" u="sng" dirty="0" err="1"/>
              <a:t>Adhiniyam</a:t>
            </a:r>
            <a:r>
              <a:rPr lang="en-US" sz="2000" b="1" u="sng" dirty="0"/>
              <a:t>, 2023</a:t>
            </a:r>
          </a:p>
          <a:p>
            <a:pPr lvl="1"/>
            <a:r>
              <a:rPr lang="en-US" sz="2000" dirty="0"/>
              <a:t>Section 104. Burden of proof.—Whoever desires any court to give judgment as to any legal right or liability dependent on the existence of facts which he asserts must prove that those facts exist, and when a person is bound to prove the existence of any fact, it is said that the burden of proof lies on that person.</a:t>
            </a:r>
          </a:p>
          <a:p>
            <a:pPr lvl="2"/>
            <a:r>
              <a:rPr lang="en-US" dirty="0"/>
              <a:t>(Corresponding law : Section 101 of the Indian Evidence Act, 1872)</a:t>
            </a:r>
          </a:p>
          <a:p>
            <a:pPr lvl="1"/>
            <a:r>
              <a:rPr lang="en-US" sz="2000" dirty="0"/>
              <a:t>Section 105. On whom burden of proof lies.—The burden of proof in a suit or proceeding lies on that person who would fail, if no evidence at all were given on either side.</a:t>
            </a:r>
          </a:p>
          <a:p>
            <a:pPr lvl="2"/>
            <a:r>
              <a:rPr lang="en-US" dirty="0"/>
              <a:t>(Corresponding law : Section 102 of the Indian Evidence Act, 1872)</a:t>
            </a:r>
          </a:p>
          <a:p>
            <a:pPr lvl="1"/>
            <a:r>
              <a:rPr lang="en-US" sz="2000" dirty="0"/>
              <a:t>Section 106. Burden of proof as to particular fact.—The burden of proof as to any particular fact lies on that person who wishes the Court to believe in its existence unless it is provided by any law that the proof of that fact shall lie on any particular person.</a:t>
            </a:r>
          </a:p>
          <a:p>
            <a:pPr lvl="2"/>
            <a:r>
              <a:rPr lang="en-US" dirty="0"/>
              <a:t>(Corresponding law : Section 103 of the Indian Evidence Act, 1872)</a:t>
            </a:r>
          </a:p>
          <a:p>
            <a:endParaRPr lang="en-US" sz="2000" dirty="0"/>
          </a:p>
        </p:txBody>
      </p:sp>
    </p:spTree>
    <p:extLst>
      <p:ext uri="{BB962C8B-B14F-4D97-AF65-F5344CB8AC3E}">
        <p14:creationId xmlns:p14="http://schemas.microsoft.com/office/powerpoint/2010/main" val="2551647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19A40-EF18-6B87-E62D-85B9B223BE55}"/>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232A1494-6C4B-E504-3E1A-8FF4AE5D6775}"/>
              </a:ext>
            </a:extLst>
          </p:cNvPr>
          <p:cNvSpPr>
            <a:spLocks noGrp="1"/>
          </p:cNvSpPr>
          <p:nvPr>
            <p:ph idx="1"/>
          </p:nvPr>
        </p:nvSpPr>
        <p:spPr/>
        <p:txBody>
          <a:bodyPr>
            <a:noAutofit/>
          </a:bodyPr>
          <a:lstStyle/>
          <a:p>
            <a:r>
              <a:rPr lang="en-US" sz="1800" b="1" u="sng" dirty="0"/>
              <a:t>Narayan </a:t>
            </a:r>
            <a:r>
              <a:rPr lang="en-US" sz="1800" b="1" u="sng" dirty="0" err="1"/>
              <a:t>Bhagwantrao</a:t>
            </a:r>
            <a:r>
              <a:rPr lang="en-US" sz="1800" b="1" u="sng" dirty="0"/>
              <a:t> Gosavi </a:t>
            </a:r>
            <a:r>
              <a:rPr lang="en-US" sz="1800" b="1" u="sng" dirty="0" err="1"/>
              <a:t>Balajiwale</a:t>
            </a:r>
            <a:r>
              <a:rPr lang="en-US" sz="1800" b="1" u="sng" dirty="0"/>
              <a:t> v. Gopal Vinayak Gosavi </a:t>
            </a:r>
            <a:r>
              <a:rPr lang="de-DE" sz="1800" b="1" u="sng" dirty="0"/>
              <a:t>1959 SCC OnLine SC 54</a:t>
            </a:r>
            <a:endParaRPr lang="en-US" sz="1800" b="1" u="sng" dirty="0"/>
          </a:p>
          <a:p>
            <a:pPr lvl="1"/>
            <a:r>
              <a:rPr lang="en-US" sz="1800" dirty="0"/>
              <a:t>… The expression ‘burden of proof’ really means two different things. It means sometimes that a party is required to prove an allegation before judgement can be given in its </a:t>
            </a:r>
            <a:r>
              <a:rPr lang="en-US" sz="1800" dirty="0" err="1"/>
              <a:t>favour</a:t>
            </a:r>
            <a:r>
              <a:rPr lang="en-US" sz="1800" dirty="0"/>
              <a:t>; it also means that on a contested issue, one of the two contending parties has to introduce evidence … The burden of proof is of importance only where by reason of not discharging the burden which was put upon it, a party must eventually fail. Where, however, parties have joined issue and have led evidence and the conflicting evidence can be weighed to determine which way the issue can be decided, the abstract question of burden of proof becomes academic.</a:t>
            </a:r>
          </a:p>
          <a:p>
            <a:r>
              <a:rPr lang="en-US" sz="1800" b="1" u="sng" dirty="0"/>
              <a:t>Kalwa </a:t>
            </a:r>
            <a:r>
              <a:rPr lang="en-US" sz="1800" b="1" u="sng" dirty="0" err="1"/>
              <a:t>Devadattam</a:t>
            </a:r>
            <a:r>
              <a:rPr lang="en-US" sz="1800" b="1" u="sng" dirty="0"/>
              <a:t> v. Union of India</a:t>
            </a:r>
            <a:r>
              <a:rPr lang="en-US" sz="1800" b="1" u="sng" baseline="30000" dirty="0"/>
              <a:t> </a:t>
            </a:r>
            <a:r>
              <a:rPr lang="en-US" sz="1800" b="1" u="sng" dirty="0"/>
              <a:t>(1963) 49 ITR (SC) 165</a:t>
            </a:r>
          </a:p>
          <a:p>
            <a:pPr lvl="1"/>
            <a:r>
              <a:rPr lang="en-US" sz="1800" dirty="0"/>
              <a:t>The question of onus probandi is certainly important in the early stages of a case. It may also assume importance where no evidence at all is led on the question in dispute by either side; in such a contingency the party on whom the onus lies to prove a certain fact must fail. Where, however, evidence has been led by the contesting parties on the question in issue, abstract considerations of onus are out of place; the truth or otherwise of the case must always be adjudged on the evidence led by the parties.</a:t>
            </a:r>
          </a:p>
        </p:txBody>
      </p:sp>
    </p:spTree>
    <p:extLst>
      <p:ext uri="{BB962C8B-B14F-4D97-AF65-F5344CB8AC3E}">
        <p14:creationId xmlns:p14="http://schemas.microsoft.com/office/powerpoint/2010/main" val="3773179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64D52-7F4B-404A-4C24-4AA236677F01}"/>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2E016BA9-E283-9A66-3940-298E124E62B0}"/>
              </a:ext>
            </a:extLst>
          </p:cNvPr>
          <p:cNvSpPr>
            <a:spLocks noGrp="1"/>
          </p:cNvSpPr>
          <p:nvPr>
            <p:ph idx="1"/>
          </p:nvPr>
        </p:nvSpPr>
        <p:spPr>
          <a:xfrm>
            <a:off x="838200" y="1825625"/>
            <a:ext cx="10515600" cy="4741430"/>
          </a:xfrm>
        </p:spPr>
        <p:txBody>
          <a:bodyPr>
            <a:noAutofit/>
          </a:bodyPr>
          <a:lstStyle/>
          <a:p>
            <a:r>
              <a:rPr lang="en-US" sz="1400" b="1" u="sng" dirty="0"/>
              <a:t>Levy of tax</a:t>
            </a:r>
          </a:p>
          <a:p>
            <a:pPr lvl="1"/>
            <a:r>
              <a:rPr lang="en-US" sz="1400" dirty="0"/>
              <a:t>Deputy Commissioner vs. Travancore Rubber &amp; Tea Co. 1967 (20) STC 520 (SC)</a:t>
            </a:r>
          </a:p>
          <a:p>
            <a:pPr lvl="2"/>
            <a:r>
              <a:rPr lang="en-US" sz="1400" dirty="0"/>
              <a:t>In all cases of taxation the burden of proving the necessary ingredients laid down by law to justify taxation is upon the taxing authority</a:t>
            </a:r>
          </a:p>
          <a:p>
            <a:pPr lvl="1"/>
            <a:r>
              <a:rPr lang="en-US" sz="1400" dirty="0"/>
              <a:t>Board of Trustees vs. Collector of Central Excise, A.P. 2007 (216) E.L.T. 513 (S.C.)</a:t>
            </a:r>
          </a:p>
          <a:p>
            <a:pPr lvl="2"/>
            <a:r>
              <a:rPr lang="en-US" sz="1400" dirty="0"/>
              <a:t>3. Therefore, the principal question involved in this civil appeal relates to </a:t>
            </a:r>
            <a:r>
              <a:rPr lang="en-US" sz="1400" dirty="0" err="1"/>
              <a:t>exigibility</a:t>
            </a:r>
            <a:r>
              <a:rPr lang="en-US" sz="1400" dirty="0"/>
              <a:t> of Cement Concrete </a:t>
            </a:r>
            <a:r>
              <a:rPr lang="en-US" sz="1400" dirty="0" err="1"/>
              <a:t>Armour</a:t>
            </a:r>
            <a:r>
              <a:rPr lang="en-US" sz="1400" dirty="0"/>
              <a:t> Units. At the outset we may state each of these units weight is about 50 metric tones. They are like Tripods which also keep the water calm and tranquil. In order to constitute “goods” twin tests have to be satisfied, namely, process constituting manufacture and secondly marketability. In the present case the second test of marketability is in issue. It is well-settled that goods are manufactured with the object of being sold in the market. If the goods are not capable of being sold then the test of marketability is not fulfilled. Further, the burden is on the Department to prove whether there is the process which constitutes manufacture and secondly whether the product is marketable.</a:t>
            </a:r>
          </a:p>
          <a:p>
            <a:pPr lvl="1"/>
            <a:r>
              <a:rPr lang="en-US" sz="1400" dirty="0"/>
              <a:t>Union of India vs. Garware Nylons Ltd. 1996 (87) E.L.T. 12 (S.C.)</a:t>
            </a:r>
          </a:p>
          <a:p>
            <a:pPr lvl="2"/>
            <a:r>
              <a:rPr lang="en-US" sz="1400" dirty="0"/>
              <a:t>15. In our view, the conclusion reached by the High Court is fully in accord with the decisions of this Court and the same is justified in law. The burden of proof is on the taxing authorities to show that the particular case or item in question, is taxable in the manner claimed by them. Mare assertion in that regard is of no avail. It has been held by this Court that there should be material to enter appropriate finding in that regard and the material may be either oral or documentary. It is for the taxing authority to lay evidence in that behalf even before the first adjudicating authority.</a:t>
            </a:r>
          </a:p>
        </p:txBody>
      </p:sp>
    </p:spTree>
    <p:extLst>
      <p:ext uri="{BB962C8B-B14F-4D97-AF65-F5344CB8AC3E}">
        <p14:creationId xmlns:p14="http://schemas.microsoft.com/office/powerpoint/2010/main" val="30025588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64105-04C9-DBC1-7FAE-11593C9B94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FC6804-6779-9631-0863-F6592A9F1BE3}"/>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D1F12CCB-6DB5-A82B-E9A6-60FF68DD9D05}"/>
              </a:ext>
            </a:extLst>
          </p:cNvPr>
          <p:cNvSpPr>
            <a:spLocks noGrp="1"/>
          </p:cNvSpPr>
          <p:nvPr>
            <p:ph idx="1"/>
          </p:nvPr>
        </p:nvSpPr>
        <p:spPr/>
        <p:txBody>
          <a:bodyPr>
            <a:noAutofit/>
          </a:bodyPr>
          <a:lstStyle/>
          <a:p>
            <a:r>
              <a:rPr lang="en-US" sz="1400" b="1" u="sng" dirty="0"/>
              <a:t>Exemption</a:t>
            </a:r>
            <a:endParaRPr lang="en-US" sz="1400" dirty="0"/>
          </a:p>
          <a:p>
            <a:pPr lvl="1"/>
            <a:r>
              <a:rPr lang="en-US" sz="1400" dirty="0"/>
              <a:t>Commissioner of C. Ex., New Delhi vs. Hari Chand Shri Gopal 2010 (260) E.L.T. 3 (S.C.)</a:t>
            </a:r>
          </a:p>
          <a:p>
            <a:pPr lvl="2"/>
            <a:r>
              <a:rPr lang="en-US" sz="1400" dirty="0"/>
              <a:t>22. The law is well settled that a person who claims exemption or concession has to establish that he is entitled to that exemption or concession. A provision providing for an exemption, concession or exception, as the case may be, has to be construed strictly with certain exceptions depending upon the settings on which the provision has been placed in the Statute and the object and purpose to be achieved. If exemption is available on complying with certain conditions, the conditions have to be complied with. The mandatory requirements of those conditions must be obeyed or fulfilled exactly, though at times, some latitude can be shown, if there is a failure to comply with some requirements which are directory in nature, the non-compliance of which would not affect the essence or substance of the notification granting exemption.</a:t>
            </a:r>
          </a:p>
          <a:p>
            <a:pPr lvl="1"/>
            <a:r>
              <a:rPr lang="en-US" sz="1400" dirty="0" err="1"/>
              <a:t>Wellfit</a:t>
            </a:r>
            <a:r>
              <a:rPr lang="en-US" sz="1400" dirty="0"/>
              <a:t> International </a:t>
            </a:r>
            <a:r>
              <a:rPr lang="en-US" sz="1400" dirty="0" err="1"/>
              <a:t>Autoworld</a:t>
            </a:r>
            <a:r>
              <a:rPr lang="en-US" sz="1400" dirty="0"/>
              <a:t> Pvt. Ltd. Versus Commercial Tax Officer </a:t>
            </a:r>
            <a:r>
              <a:rPr lang="da-DK" sz="1400" dirty="0"/>
              <a:t>(2024) 23 Centax 176 (Ker.) (SLP dismissed by SC - </a:t>
            </a:r>
            <a:r>
              <a:rPr lang="en-US" sz="1400" dirty="0"/>
              <a:t>(2024) 23 </a:t>
            </a:r>
            <a:r>
              <a:rPr lang="en-US" sz="1400" dirty="0" err="1"/>
              <a:t>Centax</a:t>
            </a:r>
            <a:r>
              <a:rPr lang="en-US" sz="1400" dirty="0"/>
              <a:t> 177 (S.C.) </a:t>
            </a:r>
          </a:p>
          <a:p>
            <a:pPr lvl="2"/>
            <a:r>
              <a:rPr lang="en-US" sz="1400" dirty="0"/>
              <a:t>5. On a consideration of the rival submissions, we are of the view that while considering claims for exemption from tax, the burden of proof is strictly on the petitioner to demonstrate that he fulfils the conditions for claiming the exemption, and the statutory provisions in that regard must be strictly construed in </a:t>
            </a:r>
            <a:r>
              <a:rPr lang="en-US" sz="1400" dirty="0" err="1"/>
              <a:t>favour</a:t>
            </a:r>
            <a:r>
              <a:rPr lang="en-US" sz="1400" dirty="0"/>
              <a:t> of the revenue and against the </a:t>
            </a:r>
            <a:r>
              <a:rPr lang="en-US" sz="1400" dirty="0" err="1"/>
              <a:t>assessee</a:t>
            </a:r>
            <a:r>
              <a:rPr lang="en-US" sz="1400" dirty="0"/>
              <a:t>. In the instant case, we find that the statutory provision mandates that any claim for sales return be made within a period of six months from the date of the sale transaction, and admittedly, in the instant case, the claim for sales returns was made beyond that period. We, therefore, see no reason to interfere with the order passed by the Appellate Tribunal, which conforms to the well-settled principle in taxation that a statutory provision providing for an exemption has to be strictly construed in </a:t>
            </a:r>
            <a:r>
              <a:rPr lang="en-US" sz="1400" dirty="0" err="1"/>
              <a:t>favour</a:t>
            </a:r>
            <a:r>
              <a:rPr lang="en-US" sz="1400" dirty="0"/>
              <a:t> of the revenue and against the </a:t>
            </a:r>
            <a:r>
              <a:rPr lang="en-US" sz="1400" dirty="0" err="1"/>
              <a:t>assessee</a:t>
            </a:r>
            <a:r>
              <a:rPr lang="en-US" sz="1400" dirty="0"/>
              <a:t>.</a:t>
            </a:r>
          </a:p>
        </p:txBody>
      </p:sp>
    </p:spTree>
    <p:extLst>
      <p:ext uri="{BB962C8B-B14F-4D97-AF65-F5344CB8AC3E}">
        <p14:creationId xmlns:p14="http://schemas.microsoft.com/office/powerpoint/2010/main" val="10533984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10371-7F67-8A0D-68BA-C52BCC46E847}"/>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07FBF98D-3089-6481-9000-3198D07531FC}"/>
              </a:ext>
            </a:extLst>
          </p:cNvPr>
          <p:cNvSpPr>
            <a:spLocks noGrp="1"/>
          </p:cNvSpPr>
          <p:nvPr>
            <p:ph idx="1"/>
          </p:nvPr>
        </p:nvSpPr>
        <p:spPr/>
        <p:txBody>
          <a:bodyPr>
            <a:normAutofit/>
          </a:bodyPr>
          <a:lstStyle/>
          <a:p>
            <a:r>
              <a:rPr lang="en-US" sz="2000" b="1" u="sng" dirty="0"/>
              <a:t>Exemption</a:t>
            </a:r>
          </a:p>
          <a:p>
            <a:pPr lvl="1"/>
            <a:r>
              <a:rPr lang="en-US" sz="2000" dirty="0"/>
              <a:t>Commissioner of </a:t>
            </a:r>
            <a:r>
              <a:rPr lang="en-US" sz="2000" dirty="0" err="1"/>
              <a:t>Cus</a:t>
            </a:r>
            <a:r>
              <a:rPr lang="en-US" sz="2000" dirty="0"/>
              <a:t>. V. Dilip Kumar &amp; company 2018 (361) E.L.T. 577 (S.C.) (5 judge larger bench)</a:t>
            </a:r>
          </a:p>
          <a:p>
            <a:pPr lvl="2"/>
            <a:r>
              <a:rPr lang="en-US" dirty="0"/>
              <a:t>Burden to prove for its entitlement is on </a:t>
            </a:r>
            <a:r>
              <a:rPr lang="en-US" dirty="0" err="1"/>
              <a:t>assessee</a:t>
            </a:r>
            <a:r>
              <a:rPr lang="en-US" dirty="0"/>
              <a:t> claiming exemption and if there is any ambiguity in exemption Notification, benefit of such ambiguity cannot be claimed by </a:t>
            </a:r>
            <a:r>
              <a:rPr lang="en-US" dirty="0" err="1"/>
              <a:t>assessee</a:t>
            </a:r>
            <a:r>
              <a:rPr lang="en-US" dirty="0"/>
              <a:t> and it must be interpreted in </a:t>
            </a:r>
            <a:r>
              <a:rPr lang="en-US" dirty="0" err="1"/>
              <a:t>favour</a:t>
            </a:r>
            <a:r>
              <a:rPr lang="en-US" dirty="0"/>
              <a:t> of Revenue.</a:t>
            </a:r>
          </a:p>
          <a:p>
            <a:pPr lvl="1"/>
            <a:r>
              <a:rPr lang="en-US" sz="2000" dirty="0"/>
              <a:t>Government of Kerala &amp; </a:t>
            </a:r>
            <a:r>
              <a:rPr lang="en-US" sz="2000" dirty="0" err="1"/>
              <a:t>Anr</a:t>
            </a:r>
            <a:r>
              <a:rPr lang="en-US" sz="2000" dirty="0"/>
              <a:t>. V. Mother Superior Adoration Convent (Civil Appeal No. 202 of 2012) (SC)</a:t>
            </a:r>
          </a:p>
          <a:p>
            <a:pPr lvl="2"/>
            <a:r>
              <a:rPr lang="en-US" dirty="0"/>
              <a:t>It may be noticed that the 5-Judge Bench judgment did not refer to the line of authority which made a distinction between exemption provisions generally and exemption provisions which have a beneficial purpose. We cannot agree with Shri Gupta’s contention that sub- silentio the line of judgments qua beneficial exemptions has been done away with by this 5-Judge Bench. It is well settled that a decision is only an authority for what it decides and not what may logically follow from it.</a:t>
            </a:r>
          </a:p>
        </p:txBody>
      </p:sp>
    </p:spTree>
    <p:extLst>
      <p:ext uri="{BB962C8B-B14F-4D97-AF65-F5344CB8AC3E}">
        <p14:creationId xmlns:p14="http://schemas.microsoft.com/office/powerpoint/2010/main" val="2593303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8CC9-BF41-348C-F9C6-73E002101C23}"/>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1E096A48-2B51-AB74-D48B-D2CC9B37668B}"/>
              </a:ext>
            </a:extLst>
          </p:cNvPr>
          <p:cNvSpPr>
            <a:spLocks noGrp="1"/>
          </p:cNvSpPr>
          <p:nvPr>
            <p:ph idx="1"/>
          </p:nvPr>
        </p:nvSpPr>
        <p:spPr/>
        <p:txBody>
          <a:bodyPr>
            <a:noAutofit/>
          </a:bodyPr>
          <a:lstStyle/>
          <a:p>
            <a:r>
              <a:rPr lang="en-US" sz="1800" b="1" u="sng" dirty="0"/>
              <a:t>Under-valuation</a:t>
            </a:r>
          </a:p>
          <a:p>
            <a:pPr lvl="1"/>
            <a:r>
              <a:rPr lang="en-US" sz="1800" dirty="0"/>
              <a:t>Mirah Exports Pvt. Ltd. v. Collector of Customs [(1998) 3 SCC 292]</a:t>
            </a:r>
          </a:p>
          <a:p>
            <a:pPr lvl="2"/>
            <a:r>
              <a:rPr lang="en-US" sz="1800" dirty="0"/>
              <a:t>13. The legal position is well settled that the burden of proving a charge of under-valuation lies upon Revenue and Revenue has to produce the necessary evidence to prove the said charge ‘Ordinarily the Court should proceed on the basis that the apparent tenor of the agreements reflect the real state of affairs’ and what is to be examined is ‘whether the revenue has succeeded in showing that the apparent is not the real and that the price shown in the invoices does not reflect the true sale price.</a:t>
            </a:r>
          </a:p>
          <a:p>
            <a:pPr lvl="1"/>
            <a:r>
              <a:rPr lang="en-US" sz="1800" dirty="0"/>
              <a:t>Commissioner of Customs, Mumbai v. J.D. </a:t>
            </a:r>
            <a:r>
              <a:rPr lang="en-US" sz="1800" dirty="0" err="1"/>
              <a:t>Orgochem</a:t>
            </a:r>
            <a:r>
              <a:rPr lang="en-US" sz="1800" dirty="0"/>
              <a:t> Ltd [2008 (6) SCALE 669]</a:t>
            </a:r>
          </a:p>
          <a:p>
            <a:pPr lvl="2"/>
            <a:r>
              <a:rPr lang="en-US" sz="1800" dirty="0"/>
              <a:t>11. Upon whom the onus of proof lies to establish the transaction value must be considered having regard to phraseology used in the Act and the Rules framed thereunder.</a:t>
            </a:r>
          </a:p>
          <a:p>
            <a:pPr lvl="1"/>
            <a:r>
              <a:rPr lang="en-US" sz="1800" dirty="0"/>
              <a:t>Commissioner of Customs, Mumbai vs. J.D. </a:t>
            </a:r>
            <a:r>
              <a:rPr lang="en-US" sz="1800" dirty="0" err="1"/>
              <a:t>Orgochem</a:t>
            </a:r>
            <a:r>
              <a:rPr lang="en-US" sz="1800" dirty="0"/>
              <a:t> Ltd. 2008 (226) E.L.T. 9 (S.C.)</a:t>
            </a:r>
          </a:p>
          <a:p>
            <a:pPr lvl="2"/>
            <a:r>
              <a:rPr lang="en-US" sz="1800" dirty="0"/>
              <a:t>14. The assessing authority as also the appellate authority have wrongly proceeded on the basis that the onus of proof was on the importer. If that conclusion is not premised on any legal principle and the revenue having not brought on records any contemporaneous evidence to the contrary, we are of the opinion that it cannot be said to have discharged its burden.</a:t>
            </a:r>
          </a:p>
        </p:txBody>
      </p:sp>
    </p:spTree>
    <p:extLst>
      <p:ext uri="{BB962C8B-B14F-4D97-AF65-F5344CB8AC3E}">
        <p14:creationId xmlns:p14="http://schemas.microsoft.com/office/powerpoint/2010/main" val="20175773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BB71D-62CA-8AD7-A66F-3037C56F858B}"/>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1FFA12F2-833B-E3F5-381B-A29CF86C1FD8}"/>
              </a:ext>
            </a:extLst>
          </p:cNvPr>
          <p:cNvSpPr>
            <a:spLocks noGrp="1"/>
          </p:cNvSpPr>
          <p:nvPr>
            <p:ph idx="1"/>
          </p:nvPr>
        </p:nvSpPr>
        <p:spPr>
          <a:xfrm>
            <a:off x="838200" y="1825625"/>
            <a:ext cx="10515600" cy="4667250"/>
          </a:xfrm>
        </p:spPr>
        <p:txBody>
          <a:bodyPr>
            <a:noAutofit/>
          </a:bodyPr>
          <a:lstStyle/>
          <a:p>
            <a:r>
              <a:rPr lang="en-US" sz="1600" b="1" u="sng" dirty="0"/>
              <a:t>Classification</a:t>
            </a:r>
          </a:p>
          <a:p>
            <a:pPr lvl="1"/>
            <a:r>
              <a:rPr lang="en-US" sz="1600" dirty="0"/>
              <a:t>Commissioner of C. Ex., Calcutta vs. Sharma Chemical Works 2003 (154) E.L.T. 328 (S.C.)</a:t>
            </a:r>
          </a:p>
          <a:p>
            <a:pPr lvl="2"/>
            <a:r>
              <a:rPr lang="en-US" sz="1600" dirty="0"/>
              <a:t>12. We have heard the parties and considered the submissions made by them. We have also read the opinion of the majority Bench and the minority opinion of the Technical Member. It is a settled law that the onus or burden to show that a product fall within a particular Tariff Item is always on the revenue.</a:t>
            </a:r>
          </a:p>
          <a:p>
            <a:pPr lvl="1"/>
            <a:r>
              <a:rPr lang="en-US" sz="1600" dirty="0"/>
              <a:t>Hewlett Packard India Sales Pvt. Ltd. vs. Commissioner of Customs (Import), Nhava Sheva (2023) 2 </a:t>
            </a:r>
            <a:r>
              <a:rPr lang="en-US" sz="1600" dirty="0" err="1"/>
              <a:t>Centax</a:t>
            </a:r>
            <a:r>
              <a:rPr lang="en-US" sz="1600" dirty="0"/>
              <a:t> 236 (S.C.)</a:t>
            </a:r>
          </a:p>
          <a:p>
            <a:pPr lvl="2"/>
            <a:r>
              <a:rPr lang="en-US" sz="1600" dirty="0"/>
              <a:t>23. It goes without saying that since the customs authorities wanted to classify the goods differently, the burden of proof to showcase the same was on them, which they failed to discharge Dabur India Ltd. v. CCE 2005 taxmann.com 1222/2005 (182) E.L.T. 290 (SC)/[2005] 4 SCC 9. Hence under the prevalent self-assessment procedure, the classification submitted by the Appellants must be accepted.</a:t>
            </a:r>
          </a:p>
          <a:p>
            <a:pPr lvl="1"/>
            <a:r>
              <a:rPr lang="en-US" sz="1600" dirty="0" err="1"/>
              <a:t>Gastrade</a:t>
            </a:r>
            <a:r>
              <a:rPr lang="en-US" sz="1600" dirty="0"/>
              <a:t> International Versus Commissioner of Customs, Kandla (2025) 29 </a:t>
            </a:r>
            <a:r>
              <a:rPr lang="en-US" sz="1600" dirty="0" err="1"/>
              <a:t>Centax</a:t>
            </a:r>
            <a:r>
              <a:rPr lang="en-US" sz="1600" dirty="0"/>
              <a:t> 8 (S.C.)</a:t>
            </a:r>
          </a:p>
          <a:p>
            <a:pPr lvl="2"/>
            <a:r>
              <a:rPr lang="en-US" sz="1600" dirty="0"/>
              <a:t>39. There cannot be any dispute to the proposition of law as noted by the High Court that the burden of proof as regards the classification of any goods of importation is upon the Revenue/Customs authority and the standard of proof in proceedings under the Tariff Act is not "beyond reasonable doubt". However, whether "preponderance of probability" can be the appropriate test for classification under the Customs Act would be required to be examined in the light of the "General Rules for the interpretation of this Schedule" as provided in the First Schedule - Import Tariff in Part 2 of the Tariff Act (hereinafter referred to as the "Rules")</a:t>
            </a:r>
          </a:p>
        </p:txBody>
      </p:sp>
    </p:spTree>
    <p:extLst>
      <p:ext uri="{BB962C8B-B14F-4D97-AF65-F5344CB8AC3E}">
        <p14:creationId xmlns:p14="http://schemas.microsoft.com/office/powerpoint/2010/main" val="14246953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4AAAB-B7CC-47D2-0B98-DACBAA9F4039}"/>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CE5D1553-BB97-0078-33AC-F2E9778F4FBB}"/>
              </a:ext>
            </a:extLst>
          </p:cNvPr>
          <p:cNvSpPr>
            <a:spLocks noGrp="1"/>
          </p:cNvSpPr>
          <p:nvPr>
            <p:ph idx="1"/>
          </p:nvPr>
        </p:nvSpPr>
        <p:spPr>
          <a:xfrm>
            <a:off x="838200" y="1825625"/>
            <a:ext cx="10515600" cy="4953866"/>
          </a:xfrm>
        </p:spPr>
        <p:txBody>
          <a:bodyPr>
            <a:normAutofit/>
          </a:bodyPr>
          <a:lstStyle/>
          <a:p>
            <a:r>
              <a:rPr lang="en-US" sz="2000" b="1" u="sng" dirty="0"/>
              <a:t>Input Tax Credit</a:t>
            </a:r>
          </a:p>
          <a:p>
            <a:pPr lvl="1"/>
            <a:r>
              <a:rPr lang="en-US" sz="2000" dirty="0"/>
              <a:t>Sec. 155 – Where any person claims that he is eligible for input tax credit under this Act, the burden of proving such claim shall lie on such person.</a:t>
            </a:r>
          </a:p>
          <a:p>
            <a:pPr lvl="1"/>
            <a:r>
              <a:rPr lang="en-US" sz="2000" dirty="0"/>
              <a:t>State of Karnataka vs. Ecom Gill Coffee Trading Pvt. Ltd. (2023) 4 </a:t>
            </a:r>
            <a:r>
              <a:rPr lang="en-US" sz="2000" dirty="0" err="1"/>
              <a:t>Centax</a:t>
            </a:r>
            <a:r>
              <a:rPr lang="en-US" sz="2000" dirty="0"/>
              <a:t> 223 (S.C.)</a:t>
            </a:r>
          </a:p>
        </p:txBody>
      </p:sp>
    </p:spTree>
    <p:extLst>
      <p:ext uri="{BB962C8B-B14F-4D97-AF65-F5344CB8AC3E}">
        <p14:creationId xmlns:p14="http://schemas.microsoft.com/office/powerpoint/2010/main" val="26709044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95CB1-FF7D-6E69-3D4F-31535C18A4F0}"/>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777170B8-620A-CA57-273E-BD8FA45A3255}"/>
              </a:ext>
            </a:extLst>
          </p:cNvPr>
          <p:cNvSpPr>
            <a:spLocks noGrp="1"/>
          </p:cNvSpPr>
          <p:nvPr>
            <p:ph idx="1"/>
          </p:nvPr>
        </p:nvSpPr>
        <p:spPr/>
        <p:txBody>
          <a:bodyPr>
            <a:normAutofit/>
          </a:bodyPr>
          <a:lstStyle/>
          <a:p>
            <a:r>
              <a:rPr lang="en-US" sz="2000" b="1" u="sng" dirty="0"/>
              <a:t>Shifting of the onus</a:t>
            </a:r>
          </a:p>
          <a:p>
            <a:pPr lvl="1"/>
            <a:r>
              <a:rPr lang="en-US" sz="2000" dirty="0"/>
              <a:t>Kanungo &amp; Co. vs. Collector Of Customs, Calcutta 1983 (13) E.L.T. 1486 (S.C.)</a:t>
            </a:r>
          </a:p>
          <a:p>
            <a:pPr lvl="2"/>
            <a:r>
              <a:rPr lang="en-US" dirty="0"/>
              <a:t>13. There is also no force in the second point because we do not read the impugned order as having wrongly placed the burden on the appellant. What the impugned order does is that it refers to the evidence on the record which militates against the version of the appellant and then states that the appellant had not been able to meet the inferences arising therefrom. In our opinion, the High Court was right in holding that the burden of proof had shifted on to the appellant after the Customs Authorities had informed appellant of the results of the enquiries and investigations.</a:t>
            </a:r>
          </a:p>
          <a:p>
            <a:pPr lvl="2"/>
            <a:r>
              <a:rPr lang="en-US" dirty="0"/>
              <a:t>14. This also disposes of the first point, as we have said, the burden was on the Customs Authorities which they discharged by falsifying in many particulars the story put forward by the appellant.</a:t>
            </a:r>
          </a:p>
        </p:txBody>
      </p:sp>
    </p:spTree>
    <p:extLst>
      <p:ext uri="{BB962C8B-B14F-4D97-AF65-F5344CB8AC3E}">
        <p14:creationId xmlns:p14="http://schemas.microsoft.com/office/powerpoint/2010/main" val="33656614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6E9BC-7673-8304-99C5-9D290B2D6669}"/>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F79DE064-3DC0-A13F-A339-87391B3859F7}"/>
              </a:ext>
            </a:extLst>
          </p:cNvPr>
          <p:cNvSpPr>
            <a:spLocks noGrp="1"/>
          </p:cNvSpPr>
          <p:nvPr>
            <p:ph idx="1"/>
          </p:nvPr>
        </p:nvSpPr>
        <p:spPr/>
        <p:txBody>
          <a:bodyPr>
            <a:noAutofit/>
          </a:bodyPr>
          <a:lstStyle/>
          <a:p>
            <a:r>
              <a:rPr lang="en-US" sz="1600" b="1" u="sng" dirty="0"/>
              <a:t>Extended period/penalty</a:t>
            </a:r>
          </a:p>
          <a:p>
            <a:pPr lvl="1"/>
            <a:r>
              <a:rPr lang="en-IN" sz="1600" dirty="0">
                <a:highlight>
                  <a:srgbClr val="FFFFFF"/>
                </a:highlight>
              </a:rPr>
              <a:t>Collector of Central Excise v. H.M.M. Limited - 1995 (76) E.L.T. 497 (S.C.) </a:t>
            </a:r>
            <a:endParaRPr lang="en-IN" sz="1600" dirty="0">
              <a:effectLst/>
              <a:highlight>
                <a:srgbClr val="FFFFFF"/>
              </a:highlight>
            </a:endParaRPr>
          </a:p>
          <a:p>
            <a:pPr lvl="2"/>
            <a:r>
              <a:rPr lang="en-IN" sz="1600" dirty="0">
                <a:highlight>
                  <a:srgbClr val="FFFFFF"/>
                </a:highlight>
              </a:rPr>
              <a:t>If the Department proposes to invoke the proviso to Section 11A(1), the show cause notice must put the </a:t>
            </a:r>
            <a:r>
              <a:rPr lang="en-IN" sz="1600" dirty="0" err="1">
                <a:highlight>
                  <a:srgbClr val="FFFFFF"/>
                </a:highlight>
              </a:rPr>
              <a:t>assessee</a:t>
            </a:r>
            <a:r>
              <a:rPr lang="en-IN" sz="1600" dirty="0">
                <a:highlight>
                  <a:srgbClr val="FFFFFF"/>
                </a:highlight>
              </a:rPr>
              <a:t> to notice which of the various commissions or omissions stated in the proviso is committed to extend the period from six months to 5 years. Unless the </a:t>
            </a:r>
            <a:r>
              <a:rPr lang="en-IN" sz="1600" dirty="0" err="1">
                <a:highlight>
                  <a:srgbClr val="FFFFFF"/>
                </a:highlight>
              </a:rPr>
              <a:t>assessee</a:t>
            </a:r>
            <a:r>
              <a:rPr lang="en-IN" sz="1600" dirty="0">
                <a:highlight>
                  <a:srgbClr val="FFFFFF"/>
                </a:highlight>
              </a:rPr>
              <a:t> is put to notice, the </a:t>
            </a:r>
            <a:r>
              <a:rPr lang="en-IN" sz="1600" dirty="0" err="1">
                <a:highlight>
                  <a:srgbClr val="FFFFFF"/>
                </a:highlight>
              </a:rPr>
              <a:t>assessee</a:t>
            </a:r>
            <a:r>
              <a:rPr lang="en-IN" sz="1600" dirty="0">
                <a:highlight>
                  <a:srgbClr val="FFFFFF"/>
                </a:highlight>
              </a:rPr>
              <a:t> would have no opportunity to meet the case of the department. The defaults enumerated in the proviso to the said sub-section are more than one and if the excise department places reliance on the proviso it must be specifically stated in the show cause notice which is the allegation against the </a:t>
            </a:r>
            <a:r>
              <a:rPr lang="en-IN" sz="1600" dirty="0" err="1">
                <a:highlight>
                  <a:srgbClr val="FFFFFF"/>
                </a:highlight>
              </a:rPr>
              <a:t>assessee</a:t>
            </a:r>
            <a:r>
              <a:rPr lang="en-IN" sz="1600" dirty="0">
                <a:highlight>
                  <a:srgbClr val="FFFFFF"/>
                </a:highlight>
              </a:rPr>
              <a:t> falling within the four comers of the said proviso. In the instant case that having not been specifically stated the Additional Collector was not justified in inferring (merely because the </a:t>
            </a:r>
            <a:r>
              <a:rPr lang="en-IN" sz="1600" dirty="0" err="1">
                <a:highlight>
                  <a:srgbClr val="FFFFFF"/>
                </a:highlight>
              </a:rPr>
              <a:t>assessee</a:t>
            </a:r>
            <a:r>
              <a:rPr lang="en-IN" sz="1600" dirty="0">
                <a:highlight>
                  <a:srgbClr val="FFFFFF"/>
                </a:highlight>
              </a:rPr>
              <a:t> had failed to make a declaration in regard to waste or by- product) an intention to evade the payment of duty. </a:t>
            </a:r>
            <a:endParaRPr lang="en-IN" sz="1600" dirty="0">
              <a:effectLst/>
              <a:highlight>
                <a:srgbClr val="FFFFFF"/>
              </a:highlight>
            </a:endParaRPr>
          </a:p>
          <a:p>
            <a:pPr lvl="1"/>
            <a:r>
              <a:rPr lang="en-US" sz="1600" kern="100" dirty="0">
                <a:highlight>
                  <a:srgbClr val="FFFFFF"/>
                </a:highlight>
                <a:ea typeface="Calibri" panose="020F0502020204030204" pitchFamily="34" charset="0"/>
                <a:cs typeface="Times New Roman" panose="02020603050405020304" pitchFamily="18" charset="0"/>
              </a:rPr>
              <a:t>Collector of Central Excise, Hyderabad v. </a:t>
            </a:r>
            <a:r>
              <a:rPr lang="en-US" sz="1600" kern="100" dirty="0" err="1">
                <a:highlight>
                  <a:srgbClr val="FFFFFF"/>
                </a:highlight>
                <a:ea typeface="Calibri" panose="020F0502020204030204" pitchFamily="34" charset="0"/>
                <a:cs typeface="Times New Roman" panose="02020603050405020304" pitchFamily="18" charset="0"/>
              </a:rPr>
              <a:t>Chemphar</a:t>
            </a:r>
            <a:r>
              <a:rPr lang="en-US" sz="1600" kern="100" dirty="0">
                <a:highlight>
                  <a:srgbClr val="FFFFFF"/>
                </a:highlight>
                <a:ea typeface="Calibri" panose="020F0502020204030204" pitchFamily="34" charset="0"/>
                <a:cs typeface="Times New Roman" panose="02020603050405020304" pitchFamily="18" charset="0"/>
              </a:rPr>
              <a:t> Drugs and Liniments, Hyderabad, (1989) 2 SCC 127 </a:t>
            </a:r>
          </a:p>
          <a:p>
            <a:pPr lvl="1"/>
            <a:r>
              <a:rPr lang="en-US" sz="1600" kern="100" dirty="0">
                <a:highlight>
                  <a:srgbClr val="FFFFFF"/>
                </a:highlight>
                <a:ea typeface="Calibri" panose="020F0502020204030204" pitchFamily="34" charset="0"/>
                <a:cs typeface="Times New Roman" panose="02020603050405020304" pitchFamily="18" charset="0"/>
              </a:rPr>
              <a:t>Padmini Products Vs. CCE 1989(43) ELT 195(SC) </a:t>
            </a:r>
          </a:p>
          <a:p>
            <a:pPr lvl="1"/>
            <a:r>
              <a:rPr lang="en-US" sz="1600" kern="100" dirty="0">
                <a:highlight>
                  <a:srgbClr val="FFFFFF"/>
                </a:highlight>
                <a:ea typeface="Calibri" panose="020F0502020204030204" pitchFamily="34" charset="0"/>
                <a:cs typeface="Times New Roman" panose="02020603050405020304" pitchFamily="18" charset="0"/>
              </a:rPr>
              <a:t>Cosmic Dye Chemical v. Collector of Central Excise, Bombay, (1995) 6 SCC 117 </a:t>
            </a:r>
          </a:p>
          <a:p>
            <a:pPr lvl="1"/>
            <a:r>
              <a:rPr lang="en-US" sz="1600" kern="100" dirty="0">
                <a:highlight>
                  <a:srgbClr val="FFFFFF"/>
                </a:highlight>
                <a:ea typeface="Calibri" panose="020F0502020204030204" pitchFamily="34" charset="0"/>
                <a:cs typeface="Times New Roman" panose="02020603050405020304" pitchFamily="18" charset="0"/>
              </a:rPr>
              <a:t>Anand Nishikawa Co. Ltd. v. Commissioner of Central Excise, Meerut, (2005) 7 SCC 749 </a:t>
            </a:r>
          </a:p>
          <a:p>
            <a:pPr lvl="1"/>
            <a:r>
              <a:rPr lang="en-US" sz="1600" kern="100" dirty="0">
                <a:highlight>
                  <a:srgbClr val="FFFFFF"/>
                </a:highlight>
                <a:ea typeface="Calibri" panose="020F0502020204030204" pitchFamily="34" charset="0"/>
                <a:cs typeface="Times New Roman" panose="02020603050405020304" pitchFamily="18" charset="0"/>
              </a:rPr>
              <a:t>Gopal Zarda Udyog Vs. CCE 2005 (188) ELT 251 (SC) </a:t>
            </a:r>
          </a:p>
          <a:p>
            <a:pPr lvl="1"/>
            <a:r>
              <a:rPr lang="en-US" sz="1600" kern="100" dirty="0" err="1">
                <a:highlight>
                  <a:srgbClr val="FFFFFF"/>
                </a:highlight>
                <a:ea typeface="Calibri" panose="020F0502020204030204" pitchFamily="34" charset="0"/>
                <a:cs typeface="Times New Roman" panose="02020603050405020304" pitchFamily="18" charset="0"/>
              </a:rPr>
              <a:t>Lubri</a:t>
            </a:r>
            <a:r>
              <a:rPr lang="en-US" sz="1600" kern="100" dirty="0">
                <a:highlight>
                  <a:srgbClr val="FFFFFF"/>
                </a:highlight>
                <a:ea typeface="Calibri" panose="020F0502020204030204" pitchFamily="34" charset="0"/>
                <a:cs typeface="Times New Roman" panose="02020603050405020304" pitchFamily="18" charset="0"/>
              </a:rPr>
              <a:t> -Chem Industries Ltd. Vs. CCE 1994 (73) ELT 257 (SC)</a:t>
            </a:r>
            <a:endParaRPr lang="en-US" sz="1600" dirty="0">
              <a:highlight>
                <a:srgbClr val="FFFFFF"/>
              </a:highlight>
            </a:endParaRPr>
          </a:p>
        </p:txBody>
      </p:sp>
    </p:spTree>
    <p:extLst>
      <p:ext uri="{BB962C8B-B14F-4D97-AF65-F5344CB8AC3E}">
        <p14:creationId xmlns:p14="http://schemas.microsoft.com/office/powerpoint/2010/main" val="2226058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9AA38-F43B-418C-B775-D641F91704E3}"/>
              </a:ext>
            </a:extLst>
          </p:cNvPr>
          <p:cNvSpPr>
            <a:spLocks noGrp="1"/>
          </p:cNvSpPr>
          <p:nvPr>
            <p:ph type="title"/>
          </p:nvPr>
        </p:nvSpPr>
        <p:spPr/>
        <p:txBody>
          <a:bodyPr/>
          <a:lstStyle/>
          <a:p>
            <a:r>
              <a:rPr lang="en-US" b="1" dirty="0"/>
              <a:t>Statutory Framework – CGST Rules</a:t>
            </a:r>
            <a:endParaRPr lang="en-IN" b="1" dirty="0"/>
          </a:p>
        </p:txBody>
      </p:sp>
      <p:graphicFrame>
        <p:nvGraphicFramePr>
          <p:cNvPr id="4" name="Content Placeholder 3">
            <a:extLst>
              <a:ext uri="{FF2B5EF4-FFF2-40B4-BE49-F238E27FC236}">
                <a16:creationId xmlns:a16="http://schemas.microsoft.com/office/drawing/2014/main" id="{D4A5BD17-3051-409F-85A4-FC5DC03EF419}"/>
              </a:ext>
            </a:extLst>
          </p:cNvPr>
          <p:cNvGraphicFramePr>
            <a:graphicFrameLocks noGrp="1"/>
          </p:cNvGraphicFramePr>
          <p:nvPr>
            <p:ph idx="1"/>
          </p:nvPr>
        </p:nvGraphicFramePr>
        <p:xfrm>
          <a:off x="838200" y="1825625"/>
          <a:ext cx="10515600" cy="2560320"/>
        </p:xfrm>
        <a:graphic>
          <a:graphicData uri="http://schemas.openxmlformats.org/drawingml/2006/table">
            <a:tbl>
              <a:tblPr firstRow="1" bandRow="1">
                <a:tableStyleId>{5C22544A-7EE6-4342-B048-85BDC9FD1C3A}</a:tableStyleId>
              </a:tblPr>
              <a:tblGrid>
                <a:gridCol w="1034845">
                  <a:extLst>
                    <a:ext uri="{9D8B030D-6E8A-4147-A177-3AD203B41FA5}">
                      <a16:colId xmlns:a16="http://schemas.microsoft.com/office/drawing/2014/main" val="176160617"/>
                    </a:ext>
                  </a:extLst>
                </a:gridCol>
                <a:gridCol w="9480755">
                  <a:extLst>
                    <a:ext uri="{9D8B030D-6E8A-4147-A177-3AD203B41FA5}">
                      <a16:colId xmlns:a16="http://schemas.microsoft.com/office/drawing/2014/main" val="3221976584"/>
                    </a:ext>
                  </a:extLst>
                </a:gridCol>
              </a:tblGrid>
              <a:tr h="370840">
                <a:tc>
                  <a:txBody>
                    <a:bodyPr/>
                    <a:lstStyle/>
                    <a:p>
                      <a:pPr algn="ctr"/>
                      <a:r>
                        <a:rPr lang="en-US" sz="2200" dirty="0"/>
                        <a:t>Rules</a:t>
                      </a:r>
                      <a:endParaRPr lang="en-IN" sz="2200" dirty="0"/>
                    </a:p>
                  </a:txBody>
                  <a:tcPr/>
                </a:tc>
                <a:tc>
                  <a:txBody>
                    <a:bodyPr/>
                    <a:lstStyle/>
                    <a:p>
                      <a:pPr algn="ctr"/>
                      <a:r>
                        <a:rPr lang="en-US" sz="2200" dirty="0"/>
                        <a:t>Description</a:t>
                      </a:r>
                      <a:endParaRPr lang="en-IN" sz="2200" dirty="0"/>
                    </a:p>
                  </a:txBody>
                  <a:tcPr/>
                </a:tc>
                <a:extLst>
                  <a:ext uri="{0D108BD9-81ED-4DB2-BD59-A6C34878D82A}">
                    <a16:rowId xmlns:a16="http://schemas.microsoft.com/office/drawing/2014/main" val="4283159766"/>
                  </a:ext>
                </a:extLst>
              </a:tr>
              <a:tr h="370840">
                <a:tc>
                  <a:txBody>
                    <a:bodyPr/>
                    <a:lstStyle/>
                    <a:p>
                      <a:pPr algn="ctr"/>
                      <a:r>
                        <a:rPr lang="en-US" sz="2200" dirty="0"/>
                        <a:t>110</a:t>
                      </a:r>
                      <a:endParaRPr lang="en-IN" sz="2200" dirty="0"/>
                    </a:p>
                  </a:txBody>
                  <a:tcPr/>
                </a:tc>
                <a:tc>
                  <a:txBody>
                    <a:bodyPr/>
                    <a:lstStyle/>
                    <a:p>
                      <a:r>
                        <a:rPr lang="en-US" sz="2200" dirty="0"/>
                        <a:t>Appeal to Appellate Tribunal</a:t>
                      </a:r>
                      <a:endParaRPr lang="en-IN" sz="2200" dirty="0"/>
                    </a:p>
                  </a:txBody>
                  <a:tcPr/>
                </a:tc>
                <a:extLst>
                  <a:ext uri="{0D108BD9-81ED-4DB2-BD59-A6C34878D82A}">
                    <a16:rowId xmlns:a16="http://schemas.microsoft.com/office/drawing/2014/main" val="3549664022"/>
                  </a:ext>
                </a:extLst>
              </a:tr>
              <a:tr h="370840">
                <a:tc>
                  <a:txBody>
                    <a:bodyPr/>
                    <a:lstStyle/>
                    <a:p>
                      <a:pPr algn="ctr"/>
                      <a:r>
                        <a:rPr lang="en-US" sz="2200" dirty="0"/>
                        <a:t>111</a:t>
                      </a:r>
                      <a:endParaRPr lang="en-IN" sz="2200" dirty="0"/>
                    </a:p>
                  </a:txBody>
                  <a:tcPr/>
                </a:tc>
                <a:tc>
                  <a:txBody>
                    <a:bodyPr/>
                    <a:lstStyle/>
                    <a:p>
                      <a:r>
                        <a:rPr lang="en-US" sz="2200" dirty="0"/>
                        <a:t>Procedure for Appeals to be heard by a Single Member Bench</a:t>
                      </a:r>
                      <a:endParaRPr lang="en-IN" sz="2200" dirty="0"/>
                    </a:p>
                  </a:txBody>
                  <a:tcPr/>
                </a:tc>
                <a:extLst>
                  <a:ext uri="{0D108BD9-81ED-4DB2-BD59-A6C34878D82A}">
                    <a16:rowId xmlns:a16="http://schemas.microsoft.com/office/drawing/2014/main" val="3463942981"/>
                  </a:ext>
                </a:extLst>
              </a:tr>
              <a:tr h="370840">
                <a:tc>
                  <a:txBody>
                    <a:bodyPr/>
                    <a:lstStyle/>
                    <a:p>
                      <a:pPr algn="ctr"/>
                      <a:r>
                        <a:rPr lang="en-US" sz="2200" dirty="0"/>
                        <a:t>112</a:t>
                      </a:r>
                      <a:endParaRPr lang="en-IN" sz="2200" dirty="0"/>
                    </a:p>
                  </a:txBody>
                  <a:tcPr/>
                </a:tc>
                <a:tc>
                  <a:txBody>
                    <a:bodyPr/>
                    <a:lstStyle/>
                    <a:p>
                      <a:r>
                        <a:rPr lang="en-US" sz="2200" dirty="0"/>
                        <a:t>Production of Additional Evidence</a:t>
                      </a:r>
                      <a:endParaRPr lang="en-IN" sz="2200" dirty="0"/>
                    </a:p>
                  </a:txBody>
                  <a:tcPr/>
                </a:tc>
                <a:extLst>
                  <a:ext uri="{0D108BD9-81ED-4DB2-BD59-A6C34878D82A}">
                    <a16:rowId xmlns:a16="http://schemas.microsoft.com/office/drawing/2014/main" val="4236586773"/>
                  </a:ext>
                </a:extLst>
              </a:tr>
              <a:tr h="370840">
                <a:tc>
                  <a:txBody>
                    <a:bodyPr/>
                    <a:lstStyle/>
                    <a:p>
                      <a:pPr algn="ctr"/>
                      <a:r>
                        <a:rPr lang="en-US" sz="2200" dirty="0"/>
                        <a:t>113</a:t>
                      </a:r>
                      <a:endParaRPr lang="en-IN" sz="2200" dirty="0"/>
                    </a:p>
                  </a:txBody>
                  <a:tcPr/>
                </a:tc>
                <a:tc>
                  <a:txBody>
                    <a:bodyPr/>
                    <a:lstStyle/>
                    <a:p>
                      <a:r>
                        <a:rPr lang="en-US" sz="2200" dirty="0"/>
                        <a:t>Order of Appellate Authority or Appellate Tribunal</a:t>
                      </a:r>
                      <a:endParaRPr lang="en-IN" sz="2200" dirty="0"/>
                    </a:p>
                  </a:txBody>
                  <a:tcPr/>
                </a:tc>
                <a:extLst>
                  <a:ext uri="{0D108BD9-81ED-4DB2-BD59-A6C34878D82A}">
                    <a16:rowId xmlns:a16="http://schemas.microsoft.com/office/drawing/2014/main" val="2243760676"/>
                  </a:ext>
                </a:extLst>
              </a:tr>
              <a:tr h="370840">
                <a:tc>
                  <a:txBody>
                    <a:bodyPr/>
                    <a:lstStyle/>
                    <a:p>
                      <a:pPr algn="ctr"/>
                      <a:r>
                        <a:rPr lang="en-US" sz="2200" dirty="0"/>
                        <a:t>113A</a:t>
                      </a:r>
                      <a:endParaRPr lang="en-IN" sz="2200" dirty="0"/>
                    </a:p>
                  </a:txBody>
                  <a:tcPr/>
                </a:tc>
                <a:tc>
                  <a:txBody>
                    <a:bodyPr/>
                    <a:lstStyle/>
                    <a:p>
                      <a:r>
                        <a:rPr lang="en-US" sz="2200" dirty="0"/>
                        <a:t>Withdrawal of Appeal filed before the Appellate Tribunal</a:t>
                      </a:r>
                      <a:endParaRPr lang="en-IN" sz="2200" dirty="0"/>
                    </a:p>
                  </a:txBody>
                  <a:tcPr/>
                </a:tc>
                <a:extLst>
                  <a:ext uri="{0D108BD9-81ED-4DB2-BD59-A6C34878D82A}">
                    <a16:rowId xmlns:a16="http://schemas.microsoft.com/office/drawing/2014/main" val="2086618292"/>
                  </a:ext>
                </a:extLst>
              </a:tr>
            </a:tbl>
          </a:graphicData>
        </a:graphic>
      </p:graphicFrame>
      <p:pic>
        <p:nvPicPr>
          <p:cNvPr id="5" name="Picture 4">
            <a:extLst>
              <a:ext uri="{FF2B5EF4-FFF2-40B4-BE49-F238E27FC236}">
                <a16:creationId xmlns:a16="http://schemas.microsoft.com/office/drawing/2014/main" id="{628BDC1F-6A4A-4877-8674-660AEC69F9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1052792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72850-285F-72D3-4790-EE603937BF59}"/>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FF6BBE9A-FA96-3069-ADCB-8DA6FED8E717}"/>
              </a:ext>
            </a:extLst>
          </p:cNvPr>
          <p:cNvSpPr>
            <a:spLocks noGrp="1"/>
          </p:cNvSpPr>
          <p:nvPr>
            <p:ph idx="1"/>
          </p:nvPr>
        </p:nvSpPr>
        <p:spPr/>
        <p:txBody>
          <a:bodyPr>
            <a:normAutofit/>
          </a:bodyPr>
          <a:lstStyle/>
          <a:p>
            <a:r>
              <a:rPr lang="en-US" sz="2000" b="1" u="sng" dirty="0"/>
              <a:t>Seizure</a:t>
            </a:r>
          </a:p>
          <a:p>
            <a:pPr lvl="1"/>
            <a:r>
              <a:rPr lang="en-US" sz="2000" dirty="0"/>
              <a:t>Collector of </a:t>
            </a:r>
            <a:r>
              <a:rPr lang="en-US" sz="2000" dirty="0" err="1"/>
              <a:t>Cus</a:t>
            </a:r>
            <a:r>
              <a:rPr lang="en-US" sz="2000" dirty="0"/>
              <a:t>., Madras vs. </a:t>
            </a:r>
            <a:r>
              <a:rPr lang="en-US" sz="2000" dirty="0" err="1"/>
              <a:t>Nathella</a:t>
            </a:r>
            <a:r>
              <a:rPr lang="en-US" sz="2000" dirty="0"/>
              <a:t> </a:t>
            </a:r>
            <a:r>
              <a:rPr lang="en-US" sz="2000" dirty="0" err="1"/>
              <a:t>Sampathu</a:t>
            </a:r>
            <a:r>
              <a:rPr lang="en-US" sz="2000" dirty="0"/>
              <a:t> Chetty 1999 (110) E.L.T. 157 (S.C.)</a:t>
            </a:r>
          </a:p>
          <a:p>
            <a:r>
              <a:rPr lang="en-US" sz="2000" b="1" u="sng" dirty="0"/>
              <a:t>Statements</a:t>
            </a:r>
          </a:p>
          <a:p>
            <a:pPr lvl="1"/>
            <a:r>
              <a:rPr lang="en-US" sz="2000" dirty="0"/>
              <a:t>Sec. 136 - Relevancy of statements under certain circumstances</a:t>
            </a:r>
          </a:p>
          <a:p>
            <a:r>
              <a:rPr lang="en-US" sz="2000" b="1" u="sng" dirty="0"/>
              <a:t>Documents</a:t>
            </a:r>
          </a:p>
          <a:p>
            <a:pPr lvl="1"/>
            <a:r>
              <a:rPr lang="en-US" sz="2000" dirty="0"/>
              <a:t>Sec. 144 - Presumption as to documents in certain cases</a:t>
            </a:r>
          </a:p>
          <a:p>
            <a:pPr lvl="1"/>
            <a:r>
              <a:rPr lang="en-US" sz="2000" dirty="0"/>
              <a:t>Sec. 145 - Admissibility of micro films, facsimile copies of documents and computer printouts as documents and as evidence</a:t>
            </a:r>
          </a:p>
          <a:p>
            <a:r>
              <a:rPr lang="en-US" sz="2000" b="1" u="sng" dirty="0"/>
              <a:t>Refunds - Unjust enrichment</a:t>
            </a:r>
          </a:p>
          <a:p>
            <a:pPr lvl="1"/>
            <a:r>
              <a:rPr lang="en-US" sz="2000" dirty="0"/>
              <a:t>Sec. 49(9)</a:t>
            </a:r>
          </a:p>
          <a:p>
            <a:pPr lvl="1"/>
            <a:r>
              <a:rPr lang="en-US" sz="2000" dirty="0"/>
              <a:t>Mafatlal Industries Limited vs. Union of India [1997(89)E.L.T. 247 (S.C.)</a:t>
            </a:r>
          </a:p>
        </p:txBody>
      </p:sp>
    </p:spTree>
    <p:extLst>
      <p:ext uri="{BB962C8B-B14F-4D97-AF65-F5344CB8AC3E}">
        <p14:creationId xmlns:p14="http://schemas.microsoft.com/office/powerpoint/2010/main" val="36607268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64703-7A62-9203-56BC-FEC01B1B08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466CB0-C84C-F54F-7E21-7142FE73AD4B}"/>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83EEE85E-B518-C940-085D-42CF6C2DADA2}"/>
              </a:ext>
            </a:extLst>
          </p:cNvPr>
          <p:cNvSpPr>
            <a:spLocks noGrp="1"/>
          </p:cNvSpPr>
          <p:nvPr>
            <p:ph idx="1"/>
          </p:nvPr>
        </p:nvSpPr>
        <p:spPr>
          <a:xfrm>
            <a:off x="838200" y="1825625"/>
            <a:ext cx="10515600" cy="4667250"/>
          </a:xfrm>
        </p:spPr>
        <p:txBody>
          <a:bodyPr>
            <a:noAutofit/>
          </a:bodyPr>
          <a:lstStyle/>
          <a:p>
            <a:r>
              <a:rPr lang="en-US" sz="1200" b="1" u="sng" dirty="0"/>
              <a:t>Substantial compliance</a:t>
            </a:r>
          </a:p>
          <a:p>
            <a:pPr lvl="1"/>
            <a:r>
              <a:rPr lang="en-US" sz="1200" dirty="0"/>
              <a:t>CCE v. Hari Chand Shri Gopal - 2010 (260) E.L.T. 3 (S.C.)</a:t>
            </a:r>
          </a:p>
          <a:p>
            <a:pPr lvl="2"/>
            <a:r>
              <a:rPr lang="en-US" sz="1200" dirty="0"/>
              <a:t>“The doctrine of substantial compliance is a judicial invention, equitable in nature, designed to avoid hardship in cases where a party does all that can reasonably expected of it, but failed or faulted in some minor or inconsequent aspects which cannot be described as the “essence” or the “substance” of the requirements.”</a:t>
            </a:r>
          </a:p>
          <a:p>
            <a:pPr lvl="2"/>
            <a:r>
              <a:rPr lang="en-US" sz="1200" dirty="0"/>
              <a:t>“................if the requirements are procedural or directory in that they are not of the “essence” of the thing to be done but are given with a view to the orderly conduct of business, they may be fulfilled by substantial, if not strict compliance. In other words, a mere attempted compliance may not be sufficient, but actual compliance of those factors which are considered as essential.</a:t>
            </a:r>
          </a:p>
          <a:p>
            <a:r>
              <a:rPr lang="en-US" sz="1200" b="1" u="sng" dirty="0"/>
              <a:t>Reverse burden</a:t>
            </a:r>
          </a:p>
          <a:p>
            <a:pPr lvl="1"/>
            <a:r>
              <a:rPr lang="nl-NL" sz="1200" dirty="0"/>
              <a:t>Sec. 89 - </a:t>
            </a:r>
            <a:r>
              <a:rPr lang="en-US" sz="1200" dirty="0"/>
              <a:t>Liability of directors of private company</a:t>
            </a:r>
          </a:p>
          <a:p>
            <a:pPr lvl="1"/>
            <a:r>
              <a:rPr lang="nl-NL" sz="1200" dirty="0"/>
              <a:t>Sec. 137 - </a:t>
            </a:r>
            <a:r>
              <a:rPr lang="en-US" sz="1200" dirty="0"/>
              <a:t>Offences by companies</a:t>
            </a:r>
          </a:p>
          <a:p>
            <a:pPr lvl="1"/>
            <a:r>
              <a:rPr lang="en-US" sz="1200" dirty="0"/>
              <a:t>Sec. 88 - Liability in case of company in liquidation</a:t>
            </a:r>
          </a:p>
          <a:p>
            <a:pPr lvl="1"/>
            <a:r>
              <a:rPr lang="en-US" sz="1200" dirty="0"/>
              <a:t>Sec. 169 - Service of notice in certain circumstances</a:t>
            </a:r>
          </a:p>
          <a:p>
            <a:pPr lvl="1"/>
            <a:r>
              <a:rPr lang="nl-NL" sz="1200" dirty="0"/>
              <a:t>Sec. 130 - </a:t>
            </a:r>
            <a:r>
              <a:rPr lang="en-US" sz="1200" dirty="0"/>
              <a:t>Confiscation of goods or conveyances and levy of penalty</a:t>
            </a:r>
            <a:endParaRPr lang="nl-NL" sz="1200" dirty="0"/>
          </a:p>
          <a:p>
            <a:pPr lvl="1"/>
            <a:r>
              <a:rPr lang="nl-NL" sz="1200" dirty="0"/>
              <a:t>Haleema Zubair Versus State of Kerala </a:t>
            </a:r>
            <a:r>
              <a:rPr lang="en-US" sz="1200" dirty="0"/>
              <a:t>2009 (13) S.T.R. 113 (S.C.)</a:t>
            </a:r>
          </a:p>
          <a:p>
            <a:pPr lvl="2"/>
            <a:r>
              <a:rPr lang="en-US" sz="1200" dirty="0"/>
              <a:t>16. A provision relating to “reverse burden”, must be construed having regard to the nature of the statute; as the general law is that the burden of proof would be on the State as has been held by this Court in </a:t>
            </a:r>
            <a:r>
              <a:rPr lang="en-US" sz="1200" i="1" dirty="0"/>
              <a:t>Cooperative Company Ltd</a:t>
            </a:r>
            <a:r>
              <a:rPr lang="en-US" sz="1200" dirty="0"/>
              <a:t>. v. </a:t>
            </a:r>
            <a:r>
              <a:rPr lang="en-US" sz="1200" i="1" dirty="0"/>
              <a:t>Commissioner of Trade Tax, U.P</a:t>
            </a:r>
            <a:r>
              <a:rPr lang="en-US" sz="1200" dirty="0"/>
              <a:t>. [(2007) 4 SCC 480], in the following terms :-</a:t>
            </a:r>
          </a:p>
          <a:p>
            <a:pPr lvl="2"/>
            <a:r>
              <a:rPr lang="en-US" sz="1200" dirty="0"/>
              <a:t>“16. In absence of any stipulation made in the contract of sale for the purpose of levy of sales tax or otherwise, the Revenue Authorities must arrive at a finding as to whether there had been any implied condition of transfer, </a:t>
            </a:r>
            <a:r>
              <a:rPr lang="en-US" sz="1200" i="1" dirty="0"/>
              <a:t>burden of proof wherefor would be on the Revenue</a:t>
            </a:r>
            <a:r>
              <a:rPr lang="en-US" sz="1200" dirty="0"/>
              <a:t>. Consideration of (sic - for) a part of goods may be held to be a condition precedent for constituting a sale, but therefore each case must be judged on its own facts.”</a:t>
            </a:r>
          </a:p>
          <a:p>
            <a:endParaRPr lang="en-US" sz="1200" dirty="0"/>
          </a:p>
        </p:txBody>
      </p:sp>
    </p:spTree>
    <p:extLst>
      <p:ext uri="{BB962C8B-B14F-4D97-AF65-F5344CB8AC3E}">
        <p14:creationId xmlns:p14="http://schemas.microsoft.com/office/powerpoint/2010/main" val="26238169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360E6-E7BD-5367-B6C4-9DFD61032323}"/>
              </a:ext>
            </a:extLst>
          </p:cNvPr>
          <p:cNvSpPr>
            <a:spLocks noGrp="1"/>
          </p:cNvSpPr>
          <p:nvPr>
            <p:ph type="title"/>
          </p:nvPr>
        </p:nvSpPr>
        <p:spPr/>
        <p:txBody>
          <a:bodyPr/>
          <a:lstStyle/>
          <a:p>
            <a:r>
              <a:rPr lang="en-US" dirty="0"/>
              <a:t>Burden of proof</a:t>
            </a:r>
          </a:p>
        </p:txBody>
      </p:sp>
      <p:sp>
        <p:nvSpPr>
          <p:cNvPr id="3" name="Content Placeholder 2">
            <a:extLst>
              <a:ext uri="{FF2B5EF4-FFF2-40B4-BE49-F238E27FC236}">
                <a16:creationId xmlns:a16="http://schemas.microsoft.com/office/drawing/2014/main" id="{B5254321-F09F-78C3-DDA2-1066ADAC720B}"/>
              </a:ext>
            </a:extLst>
          </p:cNvPr>
          <p:cNvSpPr>
            <a:spLocks noGrp="1"/>
          </p:cNvSpPr>
          <p:nvPr>
            <p:ph idx="1"/>
          </p:nvPr>
        </p:nvSpPr>
        <p:spPr>
          <a:xfrm>
            <a:off x="838200" y="1825625"/>
            <a:ext cx="10515600" cy="4861502"/>
          </a:xfrm>
        </p:spPr>
        <p:txBody>
          <a:bodyPr>
            <a:normAutofit fontScale="92500" lnSpcReduction="20000"/>
          </a:bodyPr>
          <a:lstStyle/>
          <a:p>
            <a:r>
              <a:rPr lang="en-US" sz="1400" b="1" u="sng" dirty="0"/>
              <a:t>Prosecution</a:t>
            </a:r>
          </a:p>
          <a:p>
            <a:pPr lvl="1"/>
            <a:r>
              <a:rPr lang="en-US" sz="1400" dirty="0"/>
              <a:t>Sec. 135 - Presumption of culpable mental state</a:t>
            </a:r>
          </a:p>
          <a:p>
            <a:pPr lvl="1"/>
            <a:r>
              <a:rPr lang="en-US" sz="1400" dirty="0"/>
              <a:t>Vinod Solanki vs. Union of India 2009 (13) S.T.R. 337 (S.C.)</a:t>
            </a:r>
          </a:p>
          <a:p>
            <a:pPr lvl="2"/>
            <a:r>
              <a:rPr lang="en-US" sz="1400" dirty="0"/>
              <a:t>34. A person accused of commission of an offence is not expected to prove to the hilt that confession had been obtained from him by any inducement, threat or promise by a person in authority. The burden is on the prosecution to show that the confession is voluntary in nature and not obtained as an outcome of threat, etc. if the same is to be relied upon solely for the purpose of securing a conviction. With a view to arrive at a finding as regards the voluntary nature of statement or otherwise of a confession which has since been retracted, the Court must bear in mind the attending circumstances which would include the time of retraction, the nature thereof, the manner in which such retraction has been made and other relevant factors. Law does not say that the accused has to prove that retraction of confession made by him was because of threat, coercion, etc. but the requirement is that it may appear to the court as such.</a:t>
            </a:r>
          </a:p>
          <a:p>
            <a:pPr lvl="1"/>
            <a:r>
              <a:rPr lang="en-US" sz="1400" dirty="0"/>
              <a:t>Collector of Customs, Madras vs. D. Bhoormull 1983 (13) E.L.T. 1546 (S.C.)</a:t>
            </a:r>
          </a:p>
          <a:p>
            <a:pPr lvl="2"/>
            <a:r>
              <a:rPr lang="en-US" sz="1400" dirty="0"/>
              <a:t>43. If we may so with great respect, it is proper to read into the above observations more than what the context and the peculiar facts of that case demanded. While it is true that in criminal trials to which the Evidence Act, in terms, applies, this section is not intended to relieve the prosecution of the initial burden which lies on it to prove the positive facts of its own case, it can be said by way of </a:t>
            </a:r>
            <a:r>
              <a:rPr lang="en-US" sz="1400" dirty="0" err="1"/>
              <a:t>generalisation</a:t>
            </a:r>
            <a:r>
              <a:rPr lang="en-US" sz="1400" dirty="0"/>
              <a:t> that the effect of the material facts being exclusively or especially within the knowledge of the accused, is that it may, proportionately with the gravity or the relative triviality of the issues at stake, in some special type of case, lighten the burden of proof resting on the prosecution. For instance, once it is shown that the accused was travelling without a ticket; a </a:t>
            </a:r>
            <a:r>
              <a:rPr lang="en-US" sz="1400" i="1" dirty="0"/>
              <a:t>prima facie</a:t>
            </a:r>
            <a:r>
              <a:rPr lang="en-US" sz="1400" dirty="0"/>
              <a:t> case against him is proved. If he once had such a ticket and lost it, it will be for him to prove this fact within his special knowledge. Similarly, if a person is proved to be in recent possession of stolen goods, the prosecution will be deemed to have established the charge that he was either the thief or had received those stolen goods knowing them to be stolen. If his possession was innocent and lacked the requisite incriminating knowledge, then it will be for him to explain or establish those facts within his peculiar knowledge, failing which the prosecution will be entitled to take advantage of the presumption of fact arising against him, in discharging its burden of proof.</a:t>
            </a:r>
          </a:p>
          <a:p>
            <a:pPr lvl="2"/>
            <a:r>
              <a:rPr lang="en-US" sz="1400" dirty="0"/>
              <a:t>44. These fundamental principles, shorn of technicalities, as we have discussed earlier, apply only in a broad and pragmatic way to proceedings under Section 167(8) of the Act. The broad effect of the application of the basic principle underlying Section 106,. Evidence Act to cases under Section 167(8) of the Act, is that the Department would be deemed to have discharged its burden if it adduces only so much evidence, circumstantial or direct, as is sufficient, to raise a presumption in its </a:t>
            </a:r>
            <a:r>
              <a:rPr lang="en-US" sz="1400" dirty="0" err="1"/>
              <a:t>favour</a:t>
            </a:r>
            <a:r>
              <a:rPr lang="en-US" sz="1400" dirty="0"/>
              <a:t> with regard to the existence of the fact sought to be proved.</a:t>
            </a:r>
          </a:p>
        </p:txBody>
      </p:sp>
    </p:spTree>
    <p:extLst>
      <p:ext uri="{BB962C8B-B14F-4D97-AF65-F5344CB8AC3E}">
        <p14:creationId xmlns:p14="http://schemas.microsoft.com/office/powerpoint/2010/main" val="21575249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1A608BF-C304-4BAB-A6E7-690AEDEBFC05}"/>
              </a:ext>
            </a:extLst>
          </p:cNvPr>
          <p:cNvSpPr>
            <a:spLocks noGrp="1"/>
          </p:cNvSpPr>
          <p:nvPr>
            <p:ph type="title"/>
          </p:nvPr>
        </p:nvSpPr>
        <p:spPr>
          <a:xfrm>
            <a:off x="831850" y="824838"/>
            <a:ext cx="10515600" cy="2852737"/>
          </a:xfrm>
        </p:spPr>
        <p:txBody>
          <a:bodyPr/>
          <a:lstStyle/>
          <a:p>
            <a:pPr algn="ctr"/>
            <a:r>
              <a:rPr lang="en-US" b="1" dirty="0"/>
              <a:t>Relevant Issues – GSTAT</a:t>
            </a:r>
            <a:endParaRPr lang="en-IN" b="1" dirty="0"/>
          </a:p>
        </p:txBody>
      </p:sp>
      <p:pic>
        <p:nvPicPr>
          <p:cNvPr id="3" name="Picture 2">
            <a:extLst>
              <a:ext uri="{FF2B5EF4-FFF2-40B4-BE49-F238E27FC236}">
                <a16:creationId xmlns:a16="http://schemas.microsoft.com/office/drawing/2014/main" id="{5690A2D2-ADFD-4ABE-9AAD-57FFBA09F2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2865894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C34D4-39EA-AA41-230D-980A5DC70E12}"/>
              </a:ext>
            </a:extLst>
          </p:cNvPr>
          <p:cNvSpPr>
            <a:spLocks noGrp="1"/>
          </p:cNvSpPr>
          <p:nvPr>
            <p:ph type="title"/>
          </p:nvPr>
        </p:nvSpPr>
        <p:spPr/>
        <p:txBody>
          <a:bodyPr/>
          <a:lstStyle/>
          <a:p>
            <a:r>
              <a:rPr lang="en-US" dirty="0"/>
              <a:t>Issues</a:t>
            </a:r>
          </a:p>
        </p:txBody>
      </p:sp>
      <p:sp>
        <p:nvSpPr>
          <p:cNvPr id="3" name="Content Placeholder 2">
            <a:extLst>
              <a:ext uri="{FF2B5EF4-FFF2-40B4-BE49-F238E27FC236}">
                <a16:creationId xmlns:a16="http://schemas.microsoft.com/office/drawing/2014/main" id="{2FE2B95D-F2AA-FC60-E168-F026115714B7}"/>
              </a:ext>
            </a:extLst>
          </p:cNvPr>
          <p:cNvSpPr>
            <a:spLocks noGrp="1"/>
          </p:cNvSpPr>
          <p:nvPr>
            <p:ph idx="1"/>
          </p:nvPr>
        </p:nvSpPr>
        <p:spPr>
          <a:xfrm>
            <a:off x="838200" y="1825625"/>
            <a:ext cx="10515600" cy="4773138"/>
          </a:xfrm>
        </p:spPr>
        <p:txBody>
          <a:bodyPr>
            <a:normAutofit fontScale="62500" lnSpcReduction="20000"/>
          </a:bodyPr>
          <a:lstStyle/>
          <a:p>
            <a:r>
              <a:rPr lang="en-US" dirty="0"/>
              <a:t>Constitutional challenges</a:t>
            </a:r>
          </a:p>
          <a:p>
            <a:r>
              <a:rPr lang="en-US" dirty="0"/>
              <a:t>Writ remedies vs. appellate remedies</a:t>
            </a:r>
          </a:p>
          <a:p>
            <a:r>
              <a:rPr lang="en-US" dirty="0"/>
              <a:t>Appealable order</a:t>
            </a:r>
          </a:p>
          <a:p>
            <a:r>
              <a:rPr lang="en-US" dirty="0"/>
              <a:t>Departmental appeal</a:t>
            </a:r>
          </a:p>
          <a:p>
            <a:r>
              <a:rPr lang="en-US" dirty="0"/>
              <a:t>Limitation and Condonation of delay</a:t>
            </a:r>
          </a:p>
          <a:p>
            <a:r>
              <a:rPr lang="en-US" dirty="0"/>
              <a:t>Pre-deposits</a:t>
            </a:r>
          </a:p>
          <a:p>
            <a:r>
              <a:rPr lang="en-US" dirty="0"/>
              <a:t>Additional legal grounds</a:t>
            </a:r>
          </a:p>
          <a:p>
            <a:r>
              <a:rPr lang="en-US" dirty="0"/>
              <a:t>Additional evidence</a:t>
            </a:r>
          </a:p>
          <a:p>
            <a:r>
              <a:rPr lang="en-US" dirty="0"/>
              <a:t>Cross appeals and cross objections</a:t>
            </a:r>
          </a:p>
          <a:p>
            <a:r>
              <a:rPr lang="en-US" dirty="0"/>
              <a:t>Doctrine of precedents and larger bench</a:t>
            </a:r>
          </a:p>
          <a:p>
            <a:r>
              <a:rPr lang="en-US" dirty="0"/>
              <a:t>Reference to the third member</a:t>
            </a:r>
          </a:p>
          <a:p>
            <a:r>
              <a:rPr lang="en-US" dirty="0"/>
              <a:t>Summons and cross-examination</a:t>
            </a:r>
          </a:p>
          <a:p>
            <a:r>
              <a:rPr lang="en-US" dirty="0"/>
              <a:t>Ex-</a:t>
            </a:r>
            <a:r>
              <a:rPr lang="en-US" dirty="0" err="1"/>
              <a:t>parte</a:t>
            </a:r>
            <a:r>
              <a:rPr lang="en-US" dirty="0"/>
              <a:t> order</a:t>
            </a:r>
          </a:p>
          <a:p>
            <a:r>
              <a:rPr lang="en-US" dirty="0"/>
              <a:t>Interlocutory applications</a:t>
            </a:r>
          </a:p>
          <a:p>
            <a:r>
              <a:rPr lang="en-US" dirty="0"/>
              <a:t>National litigation policy</a:t>
            </a:r>
          </a:p>
          <a:p>
            <a:endParaRPr lang="en-US" dirty="0"/>
          </a:p>
        </p:txBody>
      </p:sp>
    </p:spTree>
    <p:extLst>
      <p:ext uri="{BB962C8B-B14F-4D97-AF65-F5344CB8AC3E}">
        <p14:creationId xmlns:p14="http://schemas.microsoft.com/office/powerpoint/2010/main" val="301141050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6BDCD-2CF8-92AC-D136-4D99DEB5019A}"/>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BDB6FEB8-EFFD-00D9-003D-41727BE34EE5}"/>
              </a:ext>
            </a:extLst>
          </p:cNvPr>
          <p:cNvSpPr>
            <a:spLocks noGrp="1"/>
          </p:cNvSpPr>
          <p:nvPr>
            <p:ph idx="1"/>
          </p:nvPr>
        </p:nvSpPr>
        <p:spPr/>
        <p:txBody>
          <a:bodyPr>
            <a:normAutofit/>
          </a:bodyPr>
          <a:lstStyle/>
          <a:p>
            <a:r>
              <a:rPr lang="en-US" sz="2000" dirty="0"/>
              <a:t>Fundamental process</a:t>
            </a:r>
          </a:p>
          <a:p>
            <a:pPr lvl="1"/>
            <a:r>
              <a:rPr lang="en-US" sz="2000" dirty="0"/>
              <a:t>Facts</a:t>
            </a:r>
          </a:p>
          <a:p>
            <a:pPr lvl="2"/>
            <a:r>
              <a:rPr lang="en-US" dirty="0"/>
              <a:t>Proved/unproved</a:t>
            </a:r>
          </a:p>
          <a:p>
            <a:pPr lvl="2"/>
            <a:r>
              <a:rPr lang="en-US" dirty="0"/>
              <a:t>Material/Immaterial</a:t>
            </a:r>
          </a:p>
          <a:p>
            <a:pPr lvl="1"/>
            <a:r>
              <a:rPr lang="en-US" sz="2000" dirty="0"/>
              <a:t>Law</a:t>
            </a:r>
          </a:p>
          <a:p>
            <a:pPr lvl="2"/>
            <a:r>
              <a:rPr lang="en-US" dirty="0"/>
              <a:t>Interpretation</a:t>
            </a:r>
          </a:p>
          <a:p>
            <a:pPr lvl="1"/>
            <a:r>
              <a:rPr lang="en-US" sz="2000" dirty="0"/>
              <a:t>Application of the law to the facts</a:t>
            </a:r>
          </a:p>
          <a:p>
            <a:pPr lvl="1"/>
            <a:r>
              <a:rPr lang="en-US" sz="2000" dirty="0"/>
              <a:t>Reliefs prayed</a:t>
            </a:r>
          </a:p>
        </p:txBody>
      </p:sp>
    </p:spTree>
    <p:extLst>
      <p:ext uri="{BB962C8B-B14F-4D97-AF65-F5344CB8AC3E}">
        <p14:creationId xmlns:p14="http://schemas.microsoft.com/office/powerpoint/2010/main" val="12877522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9F1DA-6F6F-2AFD-175E-ECF5FBF46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EEB758-2777-7492-20B6-BE6BEB9D9193}"/>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02D84B53-9F12-C656-0757-2CF2108D8BA4}"/>
              </a:ext>
            </a:extLst>
          </p:cNvPr>
          <p:cNvSpPr>
            <a:spLocks noGrp="1"/>
          </p:cNvSpPr>
          <p:nvPr>
            <p:ph idx="1"/>
          </p:nvPr>
        </p:nvSpPr>
        <p:spPr>
          <a:xfrm>
            <a:off x="838200" y="1825625"/>
            <a:ext cx="10515600" cy="4796848"/>
          </a:xfrm>
        </p:spPr>
        <p:txBody>
          <a:bodyPr>
            <a:normAutofit fontScale="85000" lnSpcReduction="20000"/>
          </a:bodyPr>
          <a:lstStyle/>
          <a:p>
            <a:r>
              <a:rPr lang="en-US" dirty="0"/>
              <a:t>Effective appeal strategy (key elements)</a:t>
            </a:r>
          </a:p>
          <a:p>
            <a:pPr lvl="1"/>
            <a:r>
              <a:rPr lang="en-US" dirty="0"/>
              <a:t>Preliminary Case Analysis</a:t>
            </a:r>
          </a:p>
          <a:p>
            <a:pPr lvl="2"/>
            <a:r>
              <a:rPr lang="en-US" dirty="0"/>
              <a:t>Thorough review of the entire case record</a:t>
            </a:r>
          </a:p>
          <a:p>
            <a:pPr lvl="2"/>
            <a:r>
              <a:rPr lang="en-US" dirty="0"/>
              <a:t>Identification of the issues</a:t>
            </a:r>
          </a:p>
          <a:p>
            <a:pPr lvl="2"/>
            <a:r>
              <a:rPr lang="en-US" dirty="0"/>
              <a:t>Identification of the possible contentions</a:t>
            </a:r>
          </a:p>
          <a:p>
            <a:pPr lvl="2"/>
            <a:r>
              <a:rPr lang="en-US" dirty="0"/>
              <a:t>Discussion with the client</a:t>
            </a:r>
          </a:p>
          <a:p>
            <a:pPr lvl="1"/>
            <a:r>
              <a:rPr lang="en-US" dirty="0"/>
              <a:t>Develop a Clear Appeal Strategy Framework</a:t>
            </a:r>
          </a:p>
          <a:p>
            <a:pPr lvl="2"/>
            <a:r>
              <a:rPr lang="en-US" dirty="0"/>
              <a:t>Command on the case record</a:t>
            </a:r>
          </a:p>
          <a:p>
            <a:pPr lvl="2"/>
            <a:r>
              <a:rPr lang="en-US" dirty="0"/>
              <a:t>Identification of proved/material facts (from relevant notice/order)</a:t>
            </a:r>
          </a:p>
          <a:p>
            <a:pPr lvl="2"/>
            <a:r>
              <a:rPr lang="en-US" dirty="0"/>
              <a:t>Identification of issues (from relevant notice/order)</a:t>
            </a:r>
          </a:p>
          <a:p>
            <a:pPr lvl="2"/>
            <a:r>
              <a:rPr lang="en-US" dirty="0"/>
              <a:t>Submissions made before the lower authorities</a:t>
            </a:r>
          </a:p>
          <a:p>
            <a:pPr lvl="2"/>
            <a:r>
              <a:rPr lang="en-US" dirty="0"/>
              <a:t>Findings of the lower authorities</a:t>
            </a:r>
          </a:p>
          <a:p>
            <a:pPr lvl="2"/>
            <a:r>
              <a:rPr lang="en-US" dirty="0"/>
              <a:t>Core errors committed (non-consideration of material evidence, erroneous consideration of material evidence, reliance on non-material evidence, jurisdictional errors, misinterpretation of the law, non-consideration or </a:t>
            </a:r>
            <a:r>
              <a:rPr lang="en-US" dirty="0" err="1"/>
              <a:t>misconsideration</a:t>
            </a:r>
            <a:r>
              <a:rPr lang="en-US" dirty="0"/>
              <a:t> of the judicial precedents, procedural violations, etc.)</a:t>
            </a:r>
          </a:p>
          <a:p>
            <a:pPr lvl="2"/>
            <a:r>
              <a:rPr lang="en-US" dirty="0"/>
              <a:t>Dealing with adverse findings </a:t>
            </a:r>
          </a:p>
          <a:p>
            <a:pPr lvl="2"/>
            <a:r>
              <a:rPr lang="en-US" dirty="0"/>
              <a:t>Appreciating possible adverse contentions</a:t>
            </a:r>
          </a:p>
          <a:p>
            <a:pPr lvl="2"/>
            <a:r>
              <a:rPr lang="en-US" dirty="0"/>
              <a:t>Developing the grounds of appeal against the core errors</a:t>
            </a:r>
          </a:p>
          <a:p>
            <a:pPr lvl="2"/>
            <a:r>
              <a:rPr lang="en-US" dirty="0"/>
              <a:t>Clarity in claiming the relief</a:t>
            </a:r>
          </a:p>
          <a:p>
            <a:pPr lvl="2"/>
            <a:endParaRPr lang="en-US" dirty="0"/>
          </a:p>
          <a:p>
            <a:pPr lvl="2"/>
            <a:endParaRPr lang="en-US" dirty="0"/>
          </a:p>
          <a:p>
            <a:pPr lvl="1"/>
            <a:endParaRPr lang="en-US" dirty="0"/>
          </a:p>
        </p:txBody>
      </p:sp>
    </p:spTree>
    <p:extLst>
      <p:ext uri="{BB962C8B-B14F-4D97-AF65-F5344CB8AC3E}">
        <p14:creationId xmlns:p14="http://schemas.microsoft.com/office/powerpoint/2010/main" val="8273961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9FE5F-B3E3-9443-9291-35496AC036A9}"/>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3A4C9628-D234-2ED9-FC5F-1A12A5A18BB2}"/>
              </a:ext>
            </a:extLst>
          </p:cNvPr>
          <p:cNvSpPr>
            <a:spLocks noGrp="1"/>
          </p:cNvSpPr>
          <p:nvPr>
            <p:ph idx="1"/>
          </p:nvPr>
        </p:nvSpPr>
        <p:spPr/>
        <p:txBody>
          <a:bodyPr/>
          <a:lstStyle/>
          <a:p>
            <a:r>
              <a:rPr lang="en-US" dirty="0"/>
              <a:t>Effective appeal strategy (key elements)</a:t>
            </a:r>
          </a:p>
          <a:p>
            <a:pPr lvl="1"/>
            <a:r>
              <a:rPr lang="en-US" dirty="0"/>
              <a:t>Creating a persuasive appeal</a:t>
            </a:r>
          </a:p>
          <a:p>
            <a:pPr lvl="2"/>
            <a:r>
              <a:rPr lang="en-US" dirty="0"/>
              <a:t>Structured writing</a:t>
            </a:r>
          </a:p>
          <a:p>
            <a:pPr lvl="2"/>
            <a:r>
              <a:rPr lang="en-US" dirty="0"/>
              <a:t>Organization</a:t>
            </a:r>
          </a:p>
          <a:p>
            <a:pPr lvl="2"/>
            <a:r>
              <a:rPr lang="en-US" dirty="0"/>
              <a:t>Legal analysis</a:t>
            </a:r>
          </a:p>
          <a:p>
            <a:pPr lvl="2"/>
            <a:r>
              <a:rPr lang="en-US" dirty="0"/>
              <a:t>Case laws</a:t>
            </a:r>
          </a:p>
          <a:p>
            <a:pPr lvl="2"/>
            <a:r>
              <a:rPr lang="en-US" dirty="0"/>
              <a:t>Brevity</a:t>
            </a:r>
          </a:p>
          <a:p>
            <a:pPr lvl="2"/>
            <a:endParaRPr lang="en-US" dirty="0"/>
          </a:p>
          <a:p>
            <a:pPr lvl="1"/>
            <a:endParaRPr lang="en-US" dirty="0"/>
          </a:p>
        </p:txBody>
      </p:sp>
    </p:spTree>
    <p:extLst>
      <p:ext uri="{BB962C8B-B14F-4D97-AF65-F5344CB8AC3E}">
        <p14:creationId xmlns:p14="http://schemas.microsoft.com/office/powerpoint/2010/main" val="40385090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03CF6-4269-69E8-2622-967A983FB352}"/>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89558C53-F148-1A08-400E-F2CCDDE7098E}"/>
              </a:ext>
            </a:extLst>
          </p:cNvPr>
          <p:cNvSpPr>
            <a:spLocks noGrp="1"/>
          </p:cNvSpPr>
          <p:nvPr>
            <p:ph idx="1"/>
          </p:nvPr>
        </p:nvSpPr>
        <p:spPr/>
        <p:txBody>
          <a:bodyPr>
            <a:normAutofit/>
          </a:bodyPr>
          <a:lstStyle/>
          <a:p>
            <a:r>
              <a:rPr lang="en-US" sz="2000" dirty="0"/>
              <a:t>Effective appeal strategy (oral arguments)</a:t>
            </a:r>
          </a:p>
          <a:p>
            <a:pPr lvl="1"/>
            <a:r>
              <a:rPr lang="en-US" sz="2000" dirty="0"/>
              <a:t>Be sure that the forum has jurisdiction.</a:t>
            </a:r>
          </a:p>
          <a:p>
            <a:pPr lvl="1"/>
            <a:r>
              <a:rPr lang="en-US" sz="2000" dirty="0"/>
              <a:t>Know your audience. </a:t>
            </a:r>
          </a:p>
          <a:p>
            <a:pPr lvl="1"/>
            <a:r>
              <a:rPr lang="en-US" sz="2000" dirty="0"/>
              <a:t>Know your case. </a:t>
            </a:r>
          </a:p>
          <a:p>
            <a:pPr lvl="1"/>
            <a:r>
              <a:rPr lang="en-US" sz="2000" dirty="0"/>
              <a:t>Know your adversary’s case.</a:t>
            </a:r>
          </a:p>
          <a:p>
            <a:pPr lvl="1"/>
            <a:r>
              <a:rPr lang="en-US" sz="2000" dirty="0"/>
              <a:t>Never overstate your case. Be scrupulously accurate. </a:t>
            </a:r>
          </a:p>
          <a:p>
            <a:pPr lvl="1"/>
            <a:r>
              <a:rPr lang="en-US" sz="2000" dirty="0"/>
              <a:t>If possible, lead with your strongest argument. </a:t>
            </a:r>
          </a:p>
          <a:p>
            <a:pPr lvl="1"/>
            <a:r>
              <a:rPr lang="en-US" sz="2000" dirty="0"/>
              <a:t>If you’re the first to argue, make your positive case and then preemptively refute in the middle</a:t>
            </a:r>
            <a:r>
              <a:rPr lang="en-IN" sz="2000" dirty="0"/>
              <a:t>.</a:t>
            </a:r>
            <a:endParaRPr lang="en-US" sz="2000" dirty="0"/>
          </a:p>
          <a:p>
            <a:pPr lvl="1"/>
            <a:r>
              <a:rPr lang="en-US" sz="2000" dirty="0"/>
              <a:t>If you’re arguing after your opponent, design the order of positive case and refutation to be most effective according to the nature of your opponent’s argument</a:t>
            </a:r>
            <a:r>
              <a:rPr lang="en-IN" sz="2000" dirty="0"/>
              <a:t>.</a:t>
            </a:r>
            <a:endParaRPr lang="en-US" sz="2000" dirty="0"/>
          </a:p>
        </p:txBody>
      </p:sp>
    </p:spTree>
    <p:extLst>
      <p:ext uri="{BB962C8B-B14F-4D97-AF65-F5344CB8AC3E}">
        <p14:creationId xmlns:p14="http://schemas.microsoft.com/office/powerpoint/2010/main" val="35259778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35074-400E-9A7D-C84C-E188786AB510}"/>
              </a:ext>
            </a:extLst>
          </p:cNvPr>
          <p:cNvSpPr>
            <a:spLocks noGrp="1"/>
          </p:cNvSpPr>
          <p:nvPr>
            <p:ph type="title"/>
          </p:nvPr>
        </p:nvSpPr>
        <p:spPr/>
        <p:txBody>
          <a:bodyPr/>
          <a:lstStyle/>
          <a:p>
            <a:r>
              <a:rPr lang="en-US" dirty="0"/>
              <a:t>Key elements of effective appeal strategy</a:t>
            </a:r>
          </a:p>
        </p:txBody>
      </p:sp>
      <p:sp>
        <p:nvSpPr>
          <p:cNvPr id="3" name="Content Placeholder 2">
            <a:extLst>
              <a:ext uri="{FF2B5EF4-FFF2-40B4-BE49-F238E27FC236}">
                <a16:creationId xmlns:a16="http://schemas.microsoft.com/office/drawing/2014/main" id="{868C08F1-2DF6-CF98-732A-5900A0023D6F}"/>
              </a:ext>
            </a:extLst>
          </p:cNvPr>
          <p:cNvSpPr>
            <a:spLocks noGrp="1"/>
          </p:cNvSpPr>
          <p:nvPr>
            <p:ph idx="1"/>
          </p:nvPr>
        </p:nvSpPr>
        <p:spPr/>
        <p:txBody>
          <a:bodyPr>
            <a:normAutofit/>
          </a:bodyPr>
          <a:lstStyle/>
          <a:p>
            <a:r>
              <a:rPr lang="en-US" sz="2000" dirty="0"/>
              <a:t>Effective appeal strategy (oral arguments)</a:t>
            </a:r>
          </a:p>
          <a:p>
            <a:pPr lvl="1"/>
            <a:r>
              <a:rPr lang="en-US" sz="2000" dirty="0"/>
              <a:t>Occupy the most defensible terrain. </a:t>
            </a:r>
          </a:p>
          <a:p>
            <a:pPr lvl="1"/>
            <a:r>
              <a:rPr lang="en-US" sz="2000" dirty="0"/>
              <a:t>Yield indefensible terrain—ostentatiously. </a:t>
            </a:r>
          </a:p>
          <a:p>
            <a:pPr lvl="1"/>
            <a:r>
              <a:rPr lang="en-US" sz="2000" dirty="0"/>
              <a:t>Take pains to select your best arguments. Concentrate your fire. </a:t>
            </a:r>
          </a:p>
          <a:p>
            <a:pPr lvl="1"/>
            <a:r>
              <a:rPr lang="en-US" sz="2000" dirty="0"/>
              <a:t>Communicate clearly and concisely. </a:t>
            </a:r>
          </a:p>
          <a:p>
            <a:pPr lvl="1"/>
            <a:r>
              <a:rPr lang="en-US" sz="2000" dirty="0"/>
              <a:t>Always start with a statement of the main issue before fully stating the facts.</a:t>
            </a:r>
          </a:p>
          <a:p>
            <a:pPr lvl="1"/>
            <a:r>
              <a:rPr lang="en-US" sz="2000" dirty="0"/>
              <a:t>Appeal not just to rules but to justice and common sense. </a:t>
            </a:r>
          </a:p>
          <a:p>
            <a:pPr lvl="1"/>
            <a:r>
              <a:rPr lang="en-US" sz="2000" dirty="0"/>
              <a:t>Understand that reason is paramount with judges and that overt appeal to their emotions is resented.</a:t>
            </a:r>
          </a:p>
          <a:p>
            <a:pPr lvl="1"/>
            <a:r>
              <a:rPr lang="en-US" sz="2000" dirty="0"/>
              <a:t>Assume a posture of respectful intellectual equality with the bench.</a:t>
            </a:r>
          </a:p>
          <a:p>
            <a:pPr lvl="1"/>
            <a:r>
              <a:rPr lang="en-US" sz="2000" dirty="0"/>
              <a:t>Restrain your emotions. And don’t accuse.</a:t>
            </a:r>
          </a:p>
          <a:p>
            <a:pPr lvl="1"/>
            <a:r>
              <a:rPr lang="en-US" sz="2000" dirty="0"/>
              <a:t>Close powerfully—and say explicitly what you think the court should do.</a:t>
            </a:r>
          </a:p>
        </p:txBody>
      </p:sp>
    </p:spTree>
    <p:extLst>
      <p:ext uri="{BB962C8B-B14F-4D97-AF65-F5344CB8AC3E}">
        <p14:creationId xmlns:p14="http://schemas.microsoft.com/office/powerpoint/2010/main" val="19479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50D9A-86DD-4FE0-AC11-585736919DC1}"/>
              </a:ext>
            </a:extLst>
          </p:cNvPr>
          <p:cNvSpPr>
            <a:spLocks noGrp="1"/>
          </p:cNvSpPr>
          <p:nvPr>
            <p:ph type="title"/>
          </p:nvPr>
        </p:nvSpPr>
        <p:spPr/>
        <p:txBody>
          <a:bodyPr/>
          <a:lstStyle/>
          <a:p>
            <a:r>
              <a:rPr lang="en-US" b="1" dirty="0"/>
              <a:t>Statutory Framework </a:t>
            </a:r>
            <a:endParaRPr lang="en-IN" dirty="0"/>
          </a:p>
        </p:txBody>
      </p:sp>
      <p:graphicFrame>
        <p:nvGraphicFramePr>
          <p:cNvPr id="4" name="Content Placeholder 3">
            <a:extLst>
              <a:ext uri="{FF2B5EF4-FFF2-40B4-BE49-F238E27FC236}">
                <a16:creationId xmlns:a16="http://schemas.microsoft.com/office/drawing/2014/main" id="{0C2D3EED-AAD5-42A1-9ABB-E9699F6F0326}"/>
              </a:ext>
            </a:extLst>
          </p:cNvPr>
          <p:cNvGraphicFramePr>
            <a:graphicFrameLocks noGrp="1"/>
          </p:cNvGraphicFramePr>
          <p:nvPr>
            <p:ph idx="1"/>
            <p:extLst>
              <p:ext uri="{D42A27DB-BD31-4B8C-83A1-F6EECF244321}">
                <p14:modId xmlns:p14="http://schemas.microsoft.com/office/powerpoint/2010/main" val="3800721405"/>
              </p:ext>
            </p:extLst>
          </p:nvPr>
        </p:nvGraphicFramePr>
        <p:xfrm>
          <a:off x="838200" y="1825625"/>
          <a:ext cx="10515600" cy="3474720"/>
        </p:xfrm>
        <a:graphic>
          <a:graphicData uri="http://schemas.openxmlformats.org/drawingml/2006/table">
            <a:tbl>
              <a:tblPr firstRow="1" bandRow="1">
                <a:tableStyleId>{5C22544A-7EE6-4342-B048-85BDC9FD1C3A}</a:tableStyleId>
              </a:tblPr>
              <a:tblGrid>
                <a:gridCol w="680884">
                  <a:extLst>
                    <a:ext uri="{9D8B030D-6E8A-4147-A177-3AD203B41FA5}">
                      <a16:colId xmlns:a16="http://schemas.microsoft.com/office/drawing/2014/main" val="569540523"/>
                    </a:ext>
                  </a:extLst>
                </a:gridCol>
                <a:gridCol w="1961535">
                  <a:extLst>
                    <a:ext uri="{9D8B030D-6E8A-4147-A177-3AD203B41FA5}">
                      <a16:colId xmlns:a16="http://schemas.microsoft.com/office/drawing/2014/main" val="1809420117"/>
                    </a:ext>
                  </a:extLst>
                </a:gridCol>
                <a:gridCol w="1843549">
                  <a:extLst>
                    <a:ext uri="{9D8B030D-6E8A-4147-A177-3AD203B41FA5}">
                      <a16:colId xmlns:a16="http://schemas.microsoft.com/office/drawing/2014/main" val="2659564753"/>
                    </a:ext>
                  </a:extLst>
                </a:gridCol>
                <a:gridCol w="6029632">
                  <a:extLst>
                    <a:ext uri="{9D8B030D-6E8A-4147-A177-3AD203B41FA5}">
                      <a16:colId xmlns:a16="http://schemas.microsoft.com/office/drawing/2014/main" val="1862566919"/>
                    </a:ext>
                  </a:extLst>
                </a:gridCol>
              </a:tblGrid>
              <a:tr h="370840">
                <a:tc>
                  <a:txBody>
                    <a:bodyPr/>
                    <a:lstStyle/>
                    <a:p>
                      <a:pPr algn="ctr"/>
                      <a:r>
                        <a:rPr lang="en-US" sz="2200" b="1" dirty="0"/>
                        <a:t>Sr.</a:t>
                      </a:r>
                      <a:endParaRPr lang="en-IN" sz="2200" b="1" dirty="0"/>
                    </a:p>
                  </a:txBody>
                  <a:tcPr/>
                </a:tc>
                <a:tc>
                  <a:txBody>
                    <a:bodyPr/>
                    <a:lstStyle/>
                    <a:p>
                      <a:pPr algn="ctr"/>
                      <a:r>
                        <a:rPr lang="en-US" sz="2200" b="1" dirty="0"/>
                        <a:t>Notification No.</a:t>
                      </a:r>
                      <a:endParaRPr lang="en-IN" sz="2200" b="1" dirty="0"/>
                    </a:p>
                  </a:txBody>
                  <a:tcPr/>
                </a:tc>
                <a:tc>
                  <a:txBody>
                    <a:bodyPr/>
                    <a:lstStyle/>
                    <a:p>
                      <a:pPr algn="ctr"/>
                      <a:r>
                        <a:rPr lang="en-US" sz="2200" b="1" dirty="0"/>
                        <a:t>Notification Date</a:t>
                      </a:r>
                      <a:endParaRPr lang="en-IN" sz="2200" b="1" dirty="0"/>
                    </a:p>
                  </a:txBody>
                  <a:tcPr/>
                </a:tc>
                <a:tc>
                  <a:txBody>
                    <a:bodyPr/>
                    <a:lstStyle/>
                    <a:p>
                      <a:pPr algn="ctr"/>
                      <a:r>
                        <a:rPr lang="en-US" sz="2200" b="1" dirty="0"/>
                        <a:t>Particulars</a:t>
                      </a:r>
                      <a:endParaRPr lang="en-IN" sz="2200" b="1" dirty="0"/>
                    </a:p>
                  </a:txBody>
                  <a:tcPr/>
                </a:tc>
                <a:extLst>
                  <a:ext uri="{0D108BD9-81ED-4DB2-BD59-A6C34878D82A}">
                    <a16:rowId xmlns:a16="http://schemas.microsoft.com/office/drawing/2014/main" val="3842560272"/>
                  </a:ext>
                </a:extLst>
              </a:tr>
              <a:tr h="370840">
                <a:tc>
                  <a:txBody>
                    <a:bodyPr/>
                    <a:lstStyle/>
                    <a:p>
                      <a:pPr algn="ctr"/>
                      <a:r>
                        <a:rPr lang="en-US" sz="2200" dirty="0"/>
                        <a:t>1</a:t>
                      </a:r>
                      <a:endParaRPr lang="en-IN" sz="2200" dirty="0"/>
                    </a:p>
                  </a:txBody>
                  <a:tcPr/>
                </a:tc>
                <a:tc>
                  <a:txBody>
                    <a:bodyPr/>
                    <a:lstStyle/>
                    <a:p>
                      <a:pPr algn="ctr"/>
                      <a:r>
                        <a:rPr lang="en-IN" sz="2200" dirty="0"/>
                        <a:t>S.O. 3048 (E) </a:t>
                      </a:r>
                    </a:p>
                  </a:txBody>
                  <a:tcPr/>
                </a:tc>
                <a:tc>
                  <a:txBody>
                    <a:bodyPr/>
                    <a:lstStyle/>
                    <a:p>
                      <a:pPr algn="ctr"/>
                      <a:r>
                        <a:rPr lang="en-US" sz="2200" dirty="0"/>
                        <a:t>31-07-2024</a:t>
                      </a:r>
                      <a:endParaRPr lang="en-IN" sz="2200" dirty="0"/>
                    </a:p>
                  </a:txBody>
                  <a:tcPr/>
                </a:tc>
                <a:tc>
                  <a:txBody>
                    <a:bodyPr/>
                    <a:lstStyle/>
                    <a:p>
                      <a:r>
                        <a:rPr lang="en-GB" sz="2200" dirty="0"/>
                        <a:t>Constitution of Principal and State Benches of GSTAT</a:t>
                      </a:r>
                      <a:endParaRPr lang="en-IN" sz="2200" dirty="0"/>
                    </a:p>
                  </a:txBody>
                  <a:tcPr/>
                </a:tc>
                <a:extLst>
                  <a:ext uri="{0D108BD9-81ED-4DB2-BD59-A6C34878D82A}">
                    <a16:rowId xmlns:a16="http://schemas.microsoft.com/office/drawing/2014/main" val="1249793143"/>
                  </a:ext>
                </a:extLst>
              </a:tr>
              <a:tr h="370840">
                <a:tc>
                  <a:txBody>
                    <a:bodyPr/>
                    <a:lstStyle/>
                    <a:p>
                      <a:pPr algn="ctr"/>
                      <a:r>
                        <a:rPr lang="en-IN" sz="2200" dirty="0"/>
                        <a:t>2</a:t>
                      </a:r>
                    </a:p>
                  </a:txBody>
                  <a:tcPr/>
                </a:tc>
                <a:tc>
                  <a:txBody>
                    <a:bodyPr/>
                    <a:lstStyle/>
                    <a:p>
                      <a:pPr algn="ctr"/>
                      <a:r>
                        <a:rPr lang="en-IN" sz="2200" dirty="0"/>
                        <a:t>G.S.R. 256(E)</a:t>
                      </a:r>
                    </a:p>
                  </a:txBody>
                  <a:tcPr/>
                </a:tc>
                <a:tc>
                  <a:txBody>
                    <a:bodyPr/>
                    <a:lstStyle/>
                    <a:p>
                      <a:pPr algn="ctr"/>
                      <a:r>
                        <a:rPr lang="en-IN" sz="2200" dirty="0"/>
                        <a:t>24-04-2025</a:t>
                      </a:r>
                    </a:p>
                  </a:txBody>
                  <a:tcPr/>
                </a:tc>
                <a:tc>
                  <a:txBody>
                    <a:bodyPr/>
                    <a:lstStyle/>
                    <a:p>
                      <a:r>
                        <a:rPr lang="en-US" sz="2200" kern="1200" dirty="0">
                          <a:solidFill>
                            <a:schemeClr val="dk1"/>
                          </a:solidFill>
                          <a:effectLst/>
                          <a:latin typeface="+mn-lt"/>
                          <a:ea typeface="+mn-ea"/>
                          <a:cs typeface="+mn-cs"/>
                        </a:rPr>
                        <a:t>Goods and Services Tax Appellate Tribunal (Procedure) Rules, 2025</a:t>
                      </a:r>
                      <a:endParaRPr lang="en-IN" sz="2200" dirty="0"/>
                    </a:p>
                  </a:txBody>
                  <a:tcPr/>
                </a:tc>
                <a:extLst>
                  <a:ext uri="{0D108BD9-81ED-4DB2-BD59-A6C34878D82A}">
                    <a16:rowId xmlns:a16="http://schemas.microsoft.com/office/drawing/2014/main" val="1938934977"/>
                  </a:ext>
                </a:extLst>
              </a:tr>
              <a:tr h="370840">
                <a:tc>
                  <a:txBody>
                    <a:bodyPr/>
                    <a:lstStyle/>
                    <a:p>
                      <a:pPr algn="ctr"/>
                      <a:r>
                        <a:rPr lang="en-US" sz="2200" dirty="0"/>
                        <a:t>3</a:t>
                      </a:r>
                      <a:endParaRPr lang="en-IN" sz="2200" dirty="0"/>
                    </a:p>
                  </a:txBody>
                  <a:tcPr/>
                </a:tc>
                <a:tc>
                  <a:txBody>
                    <a:bodyPr/>
                    <a:lstStyle/>
                    <a:p>
                      <a:pPr algn="ctr"/>
                      <a:r>
                        <a:rPr lang="en-IN" sz="2200" dirty="0"/>
                        <a:t>S.O. 4219 (E) </a:t>
                      </a:r>
                    </a:p>
                  </a:txBody>
                  <a:tcPr/>
                </a:tc>
                <a:tc>
                  <a:txBody>
                    <a:bodyPr/>
                    <a:lstStyle/>
                    <a:p>
                      <a:pPr algn="ctr"/>
                      <a:r>
                        <a:rPr lang="en-US" sz="2200" dirty="0"/>
                        <a:t>17-09-2025</a:t>
                      </a:r>
                      <a:endParaRPr lang="en-IN" sz="2200" dirty="0"/>
                    </a:p>
                  </a:txBody>
                  <a:tcPr/>
                </a:tc>
                <a:tc>
                  <a:txBody>
                    <a:bodyPr/>
                    <a:lstStyle/>
                    <a:p>
                      <a:r>
                        <a:rPr lang="en-GB" sz="2200" dirty="0"/>
                        <a:t>Cases to be heard exclusively by the Principal Bench</a:t>
                      </a:r>
                      <a:endParaRPr lang="en-IN" sz="2200" dirty="0"/>
                    </a:p>
                  </a:txBody>
                  <a:tcPr/>
                </a:tc>
                <a:extLst>
                  <a:ext uri="{0D108BD9-81ED-4DB2-BD59-A6C34878D82A}">
                    <a16:rowId xmlns:a16="http://schemas.microsoft.com/office/drawing/2014/main" val="2589452866"/>
                  </a:ext>
                </a:extLst>
              </a:tr>
              <a:tr h="370840">
                <a:tc>
                  <a:txBody>
                    <a:bodyPr/>
                    <a:lstStyle/>
                    <a:p>
                      <a:pPr algn="ctr"/>
                      <a:r>
                        <a:rPr lang="en-IN" sz="2200" dirty="0"/>
                        <a:t>4</a:t>
                      </a:r>
                    </a:p>
                  </a:txBody>
                  <a:tcPr/>
                </a:tc>
                <a:tc>
                  <a:txBody>
                    <a:bodyPr/>
                    <a:lstStyle/>
                    <a:p>
                      <a:pPr algn="ctr"/>
                      <a:r>
                        <a:rPr lang="en-US" sz="1800" kern="1200" dirty="0">
                          <a:solidFill>
                            <a:schemeClr val="dk1"/>
                          </a:solidFill>
                          <a:effectLst/>
                          <a:latin typeface="+mn-lt"/>
                          <a:ea typeface="+mn-ea"/>
                          <a:cs typeface="+mn-cs"/>
                        </a:rPr>
                        <a:t>S. O. 4220(E)</a:t>
                      </a:r>
                      <a:endParaRPr lang="en-IN" sz="2200" dirty="0"/>
                    </a:p>
                  </a:txBody>
                  <a:tcPr/>
                </a:tc>
                <a:tc>
                  <a:txBody>
                    <a:bodyPr/>
                    <a:lstStyle/>
                    <a:p>
                      <a:pPr algn="ctr"/>
                      <a:r>
                        <a:rPr lang="en-IN" sz="2200" dirty="0"/>
                        <a:t>17-09-2025</a:t>
                      </a:r>
                    </a:p>
                  </a:txBody>
                  <a:tcPr/>
                </a:tc>
                <a:tc>
                  <a:txBody>
                    <a:bodyPr/>
                    <a:lstStyle/>
                    <a:p>
                      <a:r>
                        <a:rPr lang="en-IN" sz="2200" dirty="0"/>
                        <a:t>Time line for filing appeals</a:t>
                      </a:r>
                    </a:p>
                  </a:txBody>
                  <a:tcPr/>
                </a:tc>
                <a:extLst>
                  <a:ext uri="{0D108BD9-81ED-4DB2-BD59-A6C34878D82A}">
                    <a16:rowId xmlns:a16="http://schemas.microsoft.com/office/drawing/2014/main" val="2063569019"/>
                  </a:ext>
                </a:extLst>
              </a:tr>
            </a:tbl>
          </a:graphicData>
        </a:graphic>
      </p:graphicFrame>
      <p:pic>
        <p:nvPicPr>
          <p:cNvPr id="5" name="Picture 4">
            <a:extLst>
              <a:ext uri="{FF2B5EF4-FFF2-40B4-BE49-F238E27FC236}">
                <a16:creationId xmlns:a16="http://schemas.microsoft.com/office/drawing/2014/main" id="{E0E37F21-E1F9-4572-8974-6F0941E25F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4880942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DADBC-BCDE-A145-0A24-77BC288E89E9}"/>
              </a:ext>
            </a:extLst>
          </p:cNvPr>
          <p:cNvSpPr>
            <a:spLocks noGrp="1"/>
          </p:cNvSpPr>
          <p:nvPr>
            <p:ph type="title"/>
          </p:nvPr>
        </p:nvSpPr>
        <p:spPr/>
        <p:txBody>
          <a:bodyPr/>
          <a:lstStyle/>
          <a:p>
            <a:r>
              <a:rPr lang="en-US" dirty="0"/>
              <a:t>Judicial trends</a:t>
            </a:r>
          </a:p>
        </p:txBody>
      </p:sp>
      <p:sp>
        <p:nvSpPr>
          <p:cNvPr id="3" name="Content Placeholder 2">
            <a:extLst>
              <a:ext uri="{FF2B5EF4-FFF2-40B4-BE49-F238E27FC236}">
                <a16:creationId xmlns:a16="http://schemas.microsoft.com/office/drawing/2014/main" id="{3B34F3D8-7A96-B133-D2F8-2D9ACF623D74}"/>
              </a:ext>
            </a:extLst>
          </p:cNvPr>
          <p:cNvSpPr>
            <a:spLocks noGrp="1"/>
          </p:cNvSpPr>
          <p:nvPr>
            <p:ph idx="1"/>
          </p:nvPr>
        </p:nvSpPr>
        <p:spPr>
          <a:xfrm>
            <a:off x="838200" y="1825624"/>
            <a:ext cx="10515600" cy="5032375"/>
          </a:xfrm>
        </p:spPr>
        <p:txBody>
          <a:bodyPr>
            <a:noAutofit/>
          </a:bodyPr>
          <a:lstStyle/>
          <a:p>
            <a:r>
              <a:rPr lang="en-US" sz="1600" b="1" u="sng" dirty="0"/>
              <a:t>Siemens Engineering and Manufacturing Co. of India Ltd. v. Union of India and </a:t>
            </a:r>
            <a:r>
              <a:rPr lang="en-US" sz="1600" b="1" u="sng" dirty="0" err="1"/>
              <a:t>Anr</a:t>
            </a:r>
            <a:r>
              <a:rPr lang="en-US" sz="1600" b="1" u="sng" dirty="0"/>
              <a:t>. (1976) 2 SCC 981</a:t>
            </a:r>
          </a:p>
          <a:p>
            <a:pPr lvl="1"/>
            <a:r>
              <a:rPr lang="en-US" sz="1600" dirty="0"/>
              <a:t>‘6.Before we part with this appeal, we must express our regret at the manner in which the Assistant Collector, the Collector and the Government of India disposed of the proceedings before them. It is incontrovertible that the proceedings before the Assistant Collector arising from the notices demanding differential duty were quasi judicial proceedings and so also were the proceedings in revision before the Collector and the Government of India. Indeed, this was not disputed by the learned counsel appearing on behalf of the respondents. It is now settled law that where an authority makes an order in exercise of a quasi-judicial function it must record its reasons in support of the order it makes. Every quasi-judicial order must be supported by reasons. That has been laid down by a long line of decisions of this Court ending with N. M. Desai v. The </a:t>
            </a:r>
            <a:r>
              <a:rPr lang="en-US" sz="1600" dirty="0" err="1"/>
              <a:t>Testeels</a:t>
            </a:r>
            <a:r>
              <a:rPr lang="en-US" sz="1600" dirty="0"/>
              <a:t> Ltd. &amp; </a:t>
            </a:r>
            <a:r>
              <a:rPr lang="en-US" sz="1600" dirty="0" err="1"/>
              <a:t>Anr</a:t>
            </a:r>
            <a:r>
              <a:rPr lang="en-US" sz="1600" dirty="0"/>
              <a:t>.  ……….. If courts of law are to be replaced by administrative authorities and tribunals, as indeed, in some kinds of cases, with the proliferation of Administrative law, they may have to be so replaced, it is essential that administrative authorities and tribunals should accord fair and proper hearing to the persons sought to be affected by their orders and give sufficiently clear and explicit reasons in support of the orders made by them. Then alone administrative authorities and tribunals exercising quasi-judicial function will be able to justify their existence and carry credibility with the people by inspiring confidence in the adjudicatory process. The rule requiring reasons to be given in support of an order is, like the principle of </a:t>
            </a:r>
            <a:r>
              <a:rPr lang="en-US" sz="1600" dirty="0" err="1"/>
              <a:t>audi</a:t>
            </a:r>
            <a:r>
              <a:rPr lang="en-US" sz="1600" dirty="0"/>
              <a:t> alteram partem, a basic principle of natural justice which must inform every quasi-judicial process and this rule must be observed in its proper spirit and mere </a:t>
            </a:r>
            <a:r>
              <a:rPr lang="en-US" sz="1600" dirty="0" err="1"/>
              <a:t>pretence</a:t>
            </a:r>
            <a:r>
              <a:rPr lang="en-US" sz="1600" dirty="0"/>
              <a:t> of compliance with it would not satisfy the requirement of law. </a:t>
            </a:r>
          </a:p>
        </p:txBody>
      </p:sp>
    </p:spTree>
    <p:extLst>
      <p:ext uri="{BB962C8B-B14F-4D97-AF65-F5344CB8AC3E}">
        <p14:creationId xmlns:p14="http://schemas.microsoft.com/office/powerpoint/2010/main" val="11267445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A7D80-58EA-4C9C-D297-722332A132D9}"/>
              </a:ext>
            </a:extLst>
          </p:cNvPr>
          <p:cNvSpPr>
            <a:spLocks noGrp="1"/>
          </p:cNvSpPr>
          <p:nvPr>
            <p:ph type="ctrTitle"/>
          </p:nvPr>
        </p:nvSpPr>
        <p:spPr/>
        <p:txBody>
          <a:bodyPr/>
          <a:lstStyle/>
          <a:p>
            <a:r>
              <a:rPr lang="en-US" dirty="0">
                <a:latin typeface="Cooper Black" panose="0208090404030B020404" pitchFamily="18" charset="0"/>
              </a:rPr>
              <a:t>Thanks</a:t>
            </a:r>
          </a:p>
        </p:txBody>
      </p:sp>
      <p:sp>
        <p:nvSpPr>
          <p:cNvPr id="3" name="Subtitle 2">
            <a:extLst>
              <a:ext uri="{FF2B5EF4-FFF2-40B4-BE49-F238E27FC236}">
                <a16:creationId xmlns:a16="http://schemas.microsoft.com/office/drawing/2014/main" id="{DC45FDBF-AE26-A709-4711-B7020A2782E1}"/>
              </a:ext>
            </a:extLst>
          </p:cNvPr>
          <p:cNvSpPr>
            <a:spLocks noGrp="1"/>
          </p:cNvSpPr>
          <p:nvPr>
            <p:ph type="subTitle" idx="1"/>
          </p:nvPr>
        </p:nvSpPr>
        <p:spPr/>
        <p:txBody>
          <a:bodyPr>
            <a:normAutofit/>
          </a:bodyPr>
          <a:lstStyle/>
          <a:p>
            <a:r>
              <a:rPr lang="en-US" sz="2800" dirty="0">
                <a:latin typeface="Cooper Black" panose="0208090404030B020404" pitchFamily="18" charset="0"/>
              </a:rPr>
              <a:t>Abhay.desai@desailegal.com</a:t>
            </a:r>
          </a:p>
        </p:txBody>
      </p:sp>
    </p:spTree>
    <p:extLst>
      <p:ext uri="{BB962C8B-B14F-4D97-AF65-F5344CB8AC3E}">
        <p14:creationId xmlns:p14="http://schemas.microsoft.com/office/powerpoint/2010/main" val="2363923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ACCC5-AD96-465F-91DD-1204131A9DFA}"/>
              </a:ext>
            </a:extLst>
          </p:cNvPr>
          <p:cNvSpPr>
            <a:spLocks noGrp="1"/>
          </p:cNvSpPr>
          <p:nvPr>
            <p:ph type="title"/>
          </p:nvPr>
        </p:nvSpPr>
        <p:spPr/>
        <p:txBody>
          <a:bodyPr/>
          <a:lstStyle/>
          <a:p>
            <a:r>
              <a:rPr lang="en-US" b="1" dirty="0"/>
              <a:t>Statutory Framework </a:t>
            </a:r>
            <a:endParaRPr lang="en-IN" b="1" dirty="0"/>
          </a:p>
        </p:txBody>
      </p:sp>
      <p:sp>
        <p:nvSpPr>
          <p:cNvPr id="3" name="Content Placeholder 2">
            <a:extLst>
              <a:ext uri="{FF2B5EF4-FFF2-40B4-BE49-F238E27FC236}">
                <a16:creationId xmlns:a16="http://schemas.microsoft.com/office/drawing/2014/main" id="{D12B7BDA-015A-4610-AD69-0CAC28476496}"/>
              </a:ext>
            </a:extLst>
          </p:cNvPr>
          <p:cNvSpPr>
            <a:spLocks noGrp="1"/>
          </p:cNvSpPr>
          <p:nvPr>
            <p:ph idx="1"/>
          </p:nvPr>
        </p:nvSpPr>
        <p:spPr/>
        <p:txBody>
          <a:bodyPr>
            <a:normAutofit/>
          </a:bodyPr>
          <a:lstStyle/>
          <a:p>
            <a:r>
              <a:rPr lang="en-US" sz="2400" b="1" dirty="0"/>
              <a:t>Section 109(1):</a:t>
            </a:r>
          </a:p>
          <a:p>
            <a:pPr marL="265113" indent="0" algn="just">
              <a:buNone/>
            </a:pPr>
            <a:r>
              <a:rPr lang="en-GB" sz="2400" dirty="0"/>
              <a:t>The Government shall, </a:t>
            </a:r>
            <a:r>
              <a:rPr lang="en-GB" sz="2400" i="1" u="sng" dirty="0"/>
              <a:t>on the recommendations of the Council</a:t>
            </a:r>
            <a:r>
              <a:rPr lang="en-GB" sz="2400" dirty="0"/>
              <a:t>, by notification, </a:t>
            </a:r>
            <a:r>
              <a:rPr lang="en-GB" sz="2400" i="1" u="sng" dirty="0"/>
              <a:t>establish with effect from such date</a:t>
            </a:r>
            <a:r>
              <a:rPr lang="en-GB" sz="2400" dirty="0"/>
              <a:t> as may be specified therein, </a:t>
            </a:r>
            <a:r>
              <a:rPr lang="en-GB" sz="2400" u="sng" dirty="0"/>
              <a:t>an Appellate Tribunal known as the Goods and Services Tax Appellate Tribunal</a:t>
            </a:r>
            <a:r>
              <a:rPr lang="en-GB" sz="2400" dirty="0"/>
              <a:t> </a:t>
            </a:r>
            <a:r>
              <a:rPr lang="en-GB" sz="2400" b="1" i="1" u="sng" dirty="0"/>
              <a:t>for hearing appeals against the orders passed by the </a:t>
            </a:r>
            <a:r>
              <a:rPr lang="en-GB" sz="2400" b="1" i="1" u="sng" dirty="0">
                <a:solidFill>
                  <a:schemeClr val="accent5">
                    <a:lumMod val="75000"/>
                  </a:schemeClr>
                </a:solidFill>
              </a:rPr>
              <a:t>Appellate Authority</a:t>
            </a:r>
            <a:r>
              <a:rPr lang="en-GB" sz="2400" b="1" i="1" u="sng" dirty="0"/>
              <a:t> or the </a:t>
            </a:r>
            <a:r>
              <a:rPr lang="en-GB" sz="2400" b="1" i="1" u="sng" dirty="0">
                <a:solidFill>
                  <a:schemeClr val="accent5">
                    <a:lumMod val="75000"/>
                  </a:schemeClr>
                </a:solidFill>
              </a:rPr>
              <a:t>Revisional Authority</a:t>
            </a:r>
            <a:r>
              <a:rPr lang="en-GB" sz="2400" dirty="0"/>
              <a:t> or for conducting an examination or adjudicating the cases referred to in sub-section (2) of section 171, if so notified under the said section.</a:t>
            </a:r>
            <a:endParaRPr lang="en-IN" sz="2400" dirty="0"/>
          </a:p>
        </p:txBody>
      </p:sp>
      <p:pic>
        <p:nvPicPr>
          <p:cNvPr id="4" name="Picture 3">
            <a:extLst>
              <a:ext uri="{FF2B5EF4-FFF2-40B4-BE49-F238E27FC236}">
                <a16:creationId xmlns:a16="http://schemas.microsoft.com/office/drawing/2014/main" id="{7A6D62FF-9EC0-49C4-8D6C-F729438917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601202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1889D-0BEF-49D9-8C75-DCC2B388E271}"/>
              </a:ext>
            </a:extLst>
          </p:cNvPr>
          <p:cNvSpPr>
            <a:spLocks noGrp="1"/>
          </p:cNvSpPr>
          <p:nvPr>
            <p:ph type="title"/>
          </p:nvPr>
        </p:nvSpPr>
        <p:spPr/>
        <p:txBody>
          <a:bodyPr/>
          <a:lstStyle/>
          <a:p>
            <a:r>
              <a:rPr lang="en-US" b="1" dirty="0"/>
              <a:t>Statutory Framework </a:t>
            </a:r>
            <a:endParaRPr lang="en-IN" dirty="0"/>
          </a:p>
        </p:txBody>
      </p:sp>
      <p:sp>
        <p:nvSpPr>
          <p:cNvPr id="3" name="Content Placeholder 2">
            <a:extLst>
              <a:ext uri="{FF2B5EF4-FFF2-40B4-BE49-F238E27FC236}">
                <a16:creationId xmlns:a16="http://schemas.microsoft.com/office/drawing/2014/main" id="{3FC7F0A0-97F5-4EF5-B1C0-F31C0B074008}"/>
              </a:ext>
            </a:extLst>
          </p:cNvPr>
          <p:cNvSpPr>
            <a:spLocks noGrp="1"/>
          </p:cNvSpPr>
          <p:nvPr>
            <p:ph idx="1"/>
          </p:nvPr>
        </p:nvSpPr>
        <p:spPr/>
        <p:txBody>
          <a:bodyPr>
            <a:normAutofit/>
          </a:bodyPr>
          <a:lstStyle/>
          <a:p>
            <a:r>
              <a:rPr lang="en-US" sz="2400" dirty="0"/>
              <a:t>Section 2(8) :</a:t>
            </a:r>
          </a:p>
          <a:p>
            <a:r>
              <a:rPr lang="en-GB" sz="2400" dirty="0"/>
              <a:t>“Appellate Authority” means an authority appointed or authorised to hear appeals as referred to in </a:t>
            </a:r>
            <a:r>
              <a:rPr lang="en-GB" sz="2400" dirty="0">
                <a:hlinkClick r:id="rId2"/>
              </a:rPr>
              <a:t>section 107</a:t>
            </a:r>
            <a:r>
              <a:rPr lang="en-GB" sz="2400" dirty="0"/>
              <a:t>;</a:t>
            </a:r>
          </a:p>
          <a:p>
            <a:endParaRPr lang="en-GB" sz="2400" dirty="0"/>
          </a:p>
          <a:p>
            <a:r>
              <a:rPr lang="en-GB" sz="2400" dirty="0"/>
              <a:t>Section 2(99):</a:t>
            </a:r>
          </a:p>
          <a:p>
            <a:r>
              <a:rPr lang="en-GB" sz="2400" dirty="0"/>
              <a:t>“Revisional Authority” means an authority appointed or authorised for revision of decision or orders as referred to in </a:t>
            </a:r>
            <a:r>
              <a:rPr lang="en-GB" sz="2400" dirty="0">
                <a:hlinkClick r:id="rId3"/>
              </a:rPr>
              <a:t>section 108</a:t>
            </a:r>
            <a:r>
              <a:rPr lang="en-GB" sz="2400" dirty="0"/>
              <a:t>;</a:t>
            </a:r>
            <a:endParaRPr lang="en-IN" sz="2400" dirty="0"/>
          </a:p>
        </p:txBody>
      </p:sp>
      <p:pic>
        <p:nvPicPr>
          <p:cNvPr id="4" name="Picture 3">
            <a:extLst>
              <a:ext uri="{FF2B5EF4-FFF2-40B4-BE49-F238E27FC236}">
                <a16:creationId xmlns:a16="http://schemas.microsoft.com/office/drawing/2014/main" id="{2A225FCD-8F26-4654-B2A2-68D5AD137F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4140627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2823D-E7E1-4049-9B6A-1999C48AB71E}"/>
              </a:ext>
            </a:extLst>
          </p:cNvPr>
          <p:cNvSpPr>
            <a:spLocks noGrp="1"/>
          </p:cNvSpPr>
          <p:nvPr>
            <p:ph type="title"/>
          </p:nvPr>
        </p:nvSpPr>
        <p:spPr/>
        <p:txBody>
          <a:bodyPr/>
          <a:lstStyle/>
          <a:p>
            <a:r>
              <a:rPr lang="en-US" b="1" dirty="0"/>
              <a:t>Composition of Bench</a:t>
            </a:r>
            <a:endParaRPr lang="en-IN" b="1" dirty="0"/>
          </a:p>
        </p:txBody>
      </p:sp>
      <p:graphicFrame>
        <p:nvGraphicFramePr>
          <p:cNvPr id="4" name="Content Placeholder 3">
            <a:extLst>
              <a:ext uri="{FF2B5EF4-FFF2-40B4-BE49-F238E27FC236}">
                <a16:creationId xmlns:a16="http://schemas.microsoft.com/office/drawing/2014/main" id="{334394E2-C606-4DA4-A4A7-2A8197206E0E}"/>
              </a:ext>
            </a:extLst>
          </p:cNvPr>
          <p:cNvGraphicFramePr>
            <a:graphicFrameLocks noGrp="1"/>
          </p:cNvGraphicFramePr>
          <p:nvPr>
            <p:ph idx="1"/>
          </p:nvPr>
        </p:nvGraphicFramePr>
        <p:xfrm>
          <a:off x="838200" y="1825625"/>
          <a:ext cx="10515600" cy="2103120"/>
        </p:xfrm>
        <a:graphic>
          <a:graphicData uri="http://schemas.openxmlformats.org/drawingml/2006/table">
            <a:tbl>
              <a:tblPr firstRow="1" bandRow="1">
                <a:tableStyleId>{5C22544A-7EE6-4342-B048-85BDC9FD1C3A}</a:tableStyleId>
              </a:tblPr>
              <a:tblGrid>
                <a:gridCol w="2671916">
                  <a:extLst>
                    <a:ext uri="{9D8B030D-6E8A-4147-A177-3AD203B41FA5}">
                      <a16:colId xmlns:a16="http://schemas.microsoft.com/office/drawing/2014/main" val="3329610546"/>
                    </a:ext>
                  </a:extLst>
                </a:gridCol>
                <a:gridCol w="7843684">
                  <a:extLst>
                    <a:ext uri="{9D8B030D-6E8A-4147-A177-3AD203B41FA5}">
                      <a16:colId xmlns:a16="http://schemas.microsoft.com/office/drawing/2014/main" val="1641535138"/>
                    </a:ext>
                  </a:extLst>
                </a:gridCol>
              </a:tblGrid>
              <a:tr h="370840">
                <a:tc>
                  <a:txBody>
                    <a:bodyPr/>
                    <a:lstStyle/>
                    <a:p>
                      <a:pPr algn="ctr"/>
                      <a:r>
                        <a:rPr lang="en-US" sz="2400" dirty="0"/>
                        <a:t>Bench</a:t>
                      </a:r>
                      <a:endParaRPr lang="en-IN" sz="2400" dirty="0"/>
                    </a:p>
                  </a:txBody>
                  <a:tcPr/>
                </a:tc>
                <a:tc>
                  <a:txBody>
                    <a:bodyPr/>
                    <a:lstStyle/>
                    <a:p>
                      <a:pPr algn="ctr"/>
                      <a:r>
                        <a:rPr lang="en-US" sz="2400" dirty="0"/>
                        <a:t>Constituents</a:t>
                      </a:r>
                      <a:endParaRPr lang="en-IN" sz="2400" dirty="0"/>
                    </a:p>
                  </a:txBody>
                  <a:tcPr/>
                </a:tc>
                <a:extLst>
                  <a:ext uri="{0D108BD9-81ED-4DB2-BD59-A6C34878D82A}">
                    <a16:rowId xmlns:a16="http://schemas.microsoft.com/office/drawing/2014/main" val="1056564656"/>
                  </a:ext>
                </a:extLst>
              </a:tr>
              <a:tr h="370840">
                <a:tc>
                  <a:txBody>
                    <a:bodyPr/>
                    <a:lstStyle/>
                    <a:p>
                      <a:pPr algn="ctr"/>
                      <a:r>
                        <a:rPr lang="en-US" sz="2400" dirty="0"/>
                        <a:t>Principal Bench</a:t>
                      </a:r>
                      <a:endParaRPr lang="en-IN" sz="2400" dirty="0"/>
                    </a:p>
                  </a:txBody>
                  <a:tcPr/>
                </a:tc>
                <a:tc>
                  <a:txBody>
                    <a:bodyPr/>
                    <a:lstStyle/>
                    <a:p>
                      <a:r>
                        <a:rPr lang="en-US" sz="2400" dirty="0"/>
                        <a:t>President, Judicial Member, Technical Member (Centre), Technical Member (State)</a:t>
                      </a:r>
                      <a:endParaRPr lang="en-IN" sz="2400" dirty="0"/>
                    </a:p>
                  </a:txBody>
                  <a:tcPr/>
                </a:tc>
                <a:extLst>
                  <a:ext uri="{0D108BD9-81ED-4DB2-BD59-A6C34878D82A}">
                    <a16:rowId xmlns:a16="http://schemas.microsoft.com/office/drawing/2014/main" val="1076144087"/>
                  </a:ext>
                </a:extLst>
              </a:tr>
              <a:tr h="370840">
                <a:tc>
                  <a:txBody>
                    <a:bodyPr/>
                    <a:lstStyle/>
                    <a:p>
                      <a:pPr algn="ctr"/>
                      <a:r>
                        <a:rPr lang="en-US" sz="2400" dirty="0"/>
                        <a:t>State Benches</a:t>
                      </a:r>
                      <a:endParaRPr lang="en-IN" sz="2400" dirty="0"/>
                    </a:p>
                  </a:txBody>
                  <a:tcPr/>
                </a:tc>
                <a:tc>
                  <a:txBody>
                    <a:bodyPr/>
                    <a:lstStyle/>
                    <a:p>
                      <a:r>
                        <a:rPr lang="en-US" sz="2400" dirty="0"/>
                        <a:t>2 Judicial Members, Technical Member (Centre), Technical Member (State)</a:t>
                      </a:r>
                      <a:endParaRPr lang="en-IN" sz="2400" dirty="0"/>
                    </a:p>
                  </a:txBody>
                  <a:tcPr/>
                </a:tc>
                <a:extLst>
                  <a:ext uri="{0D108BD9-81ED-4DB2-BD59-A6C34878D82A}">
                    <a16:rowId xmlns:a16="http://schemas.microsoft.com/office/drawing/2014/main" val="3741515447"/>
                  </a:ext>
                </a:extLst>
              </a:tr>
            </a:tbl>
          </a:graphicData>
        </a:graphic>
      </p:graphicFrame>
      <p:pic>
        <p:nvPicPr>
          <p:cNvPr id="5" name="Picture 4">
            <a:extLst>
              <a:ext uri="{FF2B5EF4-FFF2-40B4-BE49-F238E27FC236}">
                <a16:creationId xmlns:a16="http://schemas.microsoft.com/office/drawing/2014/main" id="{50C4C36E-C4E7-4ECF-BA94-62CCD459C7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370178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FAEC-9F21-4DCD-AD70-8C6468A5BCC2}"/>
              </a:ext>
            </a:extLst>
          </p:cNvPr>
          <p:cNvSpPr>
            <a:spLocks noGrp="1"/>
          </p:cNvSpPr>
          <p:nvPr>
            <p:ph type="title"/>
          </p:nvPr>
        </p:nvSpPr>
        <p:spPr/>
        <p:txBody>
          <a:bodyPr/>
          <a:lstStyle/>
          <a:p>
            <a:r>
              <a:rPr lang="en-US" b="1" dirty="0"/>
              <a:t>Jurisdiction of Gujarat Benches of GSTAT</a:t>
            </a:r>
            <a:endParaRPr lang="en-IN" b="1" dirty="0"/>
          </a:p>
        </p:txBody>
      </p:sp>
      <p:graphicFrame>
        <p:nvGraphicFramePr>
          <p:cNvPr id="4" name="Content Placeholder 3">
            <a:extLst>
              <a:ext uri="{FF2B5EF4-FFF2-40B4-BE49-F238E27FC236}">
                <a16:creationId xmlns:a16="http://schemas.microsoft.com/office/drawing/2014/main" id="{CA4CA353-043B-4DA1-BA39-21C546A1C5C4}"/>
              </a:ext>
            </a:extLst>
          </p:cNvPr>
          <p:cNvGraphicFramePr>
            <a:graphicFrameLocks noGrp="1"/>
          </p:cNvGraphicFramePr>
          <p:nvPr>
            <p:ph idx="1"/>
          </p:nvPr>
        </p:nvGraphicFramePr>
        <p:xfrm>
          <a:off x="838200" y="1825625"/>
          <a:ext cx="10515600" cy="3718560"/>
        </p:xfrm>
        <a:graphic>
          <a:graphicData uri="http://schemas.openxmlformats.org/drawingml/2006/table">
            <a:tbl>
              <a:tblPr firstRow="1" bandRow="1">
                <a:tableStyleId>{5C22544A-7EE6-4342-B048-85BDC9FD1C3A}</a:tableStyleId>
              </a:tblPr>
              <a:tblGrid>
                <a:gridCol w="2435942">
                  <a:extLst>
                    <a:ext uri="{9D8B030D-6E8A-4147-A177-3AD203B41FA5}">
                      <a16:colId xmlns:a16="http://schemas.microsoft.com/office/drawing/2014/main" val="3812426646"/>
                    </a:ext>
                  </a:extLst>
                </a:gridCol>
                <a:gridCol w="2035277">
                  <a:extLst>
                    <a:ext uri="{9D8B030D-6E8A-4147-A177-3AD203B41FA5}">
                      <a16:colId xmlns:a16="http://schemas.microsoft.com/office/drawing/2014/main" val="3162723639"/>
                    </a:ext>
                  </a:extLst>
                </a:gridCol>
                <a:gridCol w="6044381">
                  <a:extLst>
                    <a:ext uri="{9D8B030D-6E8A-4147-A177-3AD203B41FA5}">
                      <a16:colId xmlns:a16="http://schemas.microsoft.com/office/drawing/2014/main" val="4253133099"/>
                    </a:ext>
                  </a:extLst>
                </a:gridCol>
              </a:tblGrid>
              <a:tr h="370840">
                <a:tc>
                  <a:txBody>
                    <a:bodyPr/>
                    <a:lstStyle/>
                    <a:p>
                      <a:pPr algn="ctr"/>
                      <a:r>
                        <a:rPr lang="en-US" sz="2200" dirty="0"/>
                        <a:t>State</a:t>
                      </a:r>
                      <a:endParaRPr lang="en-IN" sz="2200" dirty="0"/>
                    </a:p>
                  </a:txBody>
                  <a:tcPr/>
                </a:tc>
                <a:tc>
                  <a:txBody>
                    <a:bodyPr/>
                    <a:lstStyle/>
                    <a:p>
                      <a:pPr algn="ctr"/>
                      <a:r>
                        <a:rPr lang="en-US" sz="2200" dirty="0"/>
                        <a:t>Location</a:t>
                      </a:r>
                      <a:endParaRPr lang="en-IN" sz="2200" dirty="0"/>
                    </a:p>
                  </a:txBody>
                  <a:tcPr/>
                </a:tc>
                <a:tc>
                  <a:txBody>
                    <a:bodyPr/>
                    <a:lstStyle/>
                    <a:p>
                      <a:pPr algn="ctr"/>
                      <a:r>
                        <a:rPr lang="en-US" sz="2200" dirty="0"/>
                        <a:t>Jurisdiction</a:t>
                      </a:r>
                      <a:endParaRPr lang="en-IN" sz="2200" dirty="0"/>
                    </a:p>
                  </a:txBody>
                  <a:tcPr/>
                </a:tc>
                <a:extLst>
                  <a:ext uri="{0D108BD9-81ED-4DB2-BD59-A6C34878D82A}">
                    <a16:rowId xmlns:a16="http://schemas.microsoft.com/office/drawing/2014/main" val="738022467"/>
                  </a:ext>
                </a:extLst>
              </a:tr>
              <a:tr h="370840">
                <a:tc rowSpan="3">
                  <a:txBody>
                    <a:bodyPr/>
                    <a:lstStyle/>
                    <a:p>
                      <a:endParaRPr lang="en-US" sz="2200" dirty="0"/>
                    </a:p>
                    <a:p>
                      <a:endParaRPr lang="en-US" sz="2200" dirty="0"/>
                    </a:p>
                    <a:p>
                      <a:endParaRPr lang="en-US" sz="2200" dirty="0"/>
                    </a:p>
                    <a:p>
                      <a:r>
                        <a:rPr lang="en-US" sz="2200" dirty="0"/>
                        <a:t>Gujarat, </a:t>
                      </a:r>
                      <a:r>
                        <a:rPr lang="en-GB" sz="2200" b="0" i="0" kern="1200" dirty="0">
                          <a:solidFill>
                            <a:schemeClr val="dk1"/>
                          </a:solidFill>
                          <a:effectLst/>
                          <a:latin typeface="+mn-lt"/>
                          <a:ea typeface="+mn-ea"/>
                          <a:cs typeface="+mn-cs"/>
                        </a:rPr>
                        <a:t>and Dadra and Nagar Haveli and Daman and Diu</a:t>
                      </a:r>
                      <a:endParaRPr lang="en-IN" sz="2200" dirty="0"/>
                    </a:p>
                  </a:txBody>
                  <a:tcPr/>
                </a:tc>
                <a:tc>
                  <a:txBody>
                    <a:bodyPr/>
                    <a:lstStyle/>
                    <a:p>
                      <a:pPr algn="ctr"/>
                      <a:endParaRPr lang="en-US" sz="2200" dirty="0"/>
                    </a:p>
                    <a:p>
                      <a:pPr algn="ctr"/>
                      <a:r>
                        <a:rPr lang="en-US" sz="2200" dirty="0"/>
                        <a:t>Ahmedabad</a:t>
                      </a:r>
                      <a:endParaRPr lang="en-IN" sz="2200" dirty="0"/>
                    </a:p>
                  </a:txBody>
                  <a:tcPr/>
                </a:tc>
                <a:tc>
                  <a:txBody>
                    <a:bodyPr/>
                    <a:lstStyle/>
                    <a:p>
                      <a:r>
                        <a:rPr lang="en-US" sz="2200" dirty="0"/>
                        <a:t>Ahmedabad, Gandhinagar, </a:t>
                      </a:r>
                      <a:r>
                        <a:rPr lang="en-US" sz="2200" dirty="0" err="1"/>
                        <a:t>Banaskantha</a:t>
                      </a:r>
                      <a:r>
                        <a:rPr lang="en-US" sz="2200" dirty="0"/>
                        <a:t>, Mehsana, </a:t>
                      </a:r>
                      <a:r>
                        <a:rPr lang="en-US" sz="2200" dirty="0" err="1"/>
                        <a:t>Arvalli</a:t>
                      </a:r>
                      <a:r>
                        <a:rPr lang="en-US" sz="2200" dirty="0"/>
                        <a:t>, </a:t>
                      </a:r>
                      <a:r>
                        <a:rPr lang="en-US" sz="2200" dirty="0" err="1"/>
                        <a:t>Patan</a:t>
                      </a:r>
                      <a:r>
                        <a:rPr lang="en-US" sz="2200" dirty="0"/>
                        <a:t>, </a:t>
                      </a:r>
                      <a:r>
                        <a:rPr lang="en-US" sz="2200" dirty="0" err="1"/>
                        <a:t>Dahod</a:t>
                      </a:r>
                      <a:r>
                        <a:rPr lang="en-US" sz="2200" dirty="0"/>
                        <a:t>, </a:t>
                      </a:r>
                      <a:r>
                        <a:rPr lang="en-US" sz="2200" dirty="0" err="1"/>
                        <a:t>Panchmahal</a:t>
                      </a:r>
                      <a:r>
                        <a:rPr lang="en-US" sz="2200" dirty="0"/>
                        <a:t>, </a:t>
                      </a:r>
                      <a:r>
                        <a:rPr lang="en-US" sz="2200" dirty="0" err="1"/>
                        <a:t>Mahisagar</a:t>
                      </a:r>
                      <a:r>
                        <a:rPr lang="en-US" sz="2200" dirty="0"/>
                        <a:t>, Vadodara, </a:t>
                      </a:r>
                      <a:r>
                        <a:rPr lang="en-US" sz="2200" dirty="0" err="1"/>
                        <a:t>Chhotaudepur</a:t>
                      </a:r>
                      <a:r>
                        <a:rPr lang="en-US" sz="2200" dirty="0"/>
                        <a:t>, </a:t>
                      </a:r>
                      <a:r>
                        <a:rPr lang="en-US" sz="2200" dirty="0" err="1"/>
                        <a:t>Sabarkantha</a:t>
                      </a:r>
                      <a:endParaRPr lang="en-IN" sz="2200" dirty="0"/>
                    </a:p>
                  </a:txBody>
                  <a:tcPr/>
                </a:tc>
                <a:extLst>
                  <a:ext uri="{0D108BD9-81ED-4DB2-BD59-A6C34878D82A}">
                    <a16:rowId xmlns:a16="http://schemas.microsoft.com/office/drawing/2014/main" val="3677667756"/>
                  </a:ext>
                </a:extLst>
              </a:tr>
              <a:tr h="370840">
                <a:tc vMerge="1">
                  <a:txBody>
                    <a:bodyPr/>
                    <a:lstStyle/>
                    <a:p>
                      <a:endParaRPr lang="en-IN" dirty="0"/>
                    </a:p>
                  </a:txBody>
                  <a:tcPr/>
                </a:tc>
                <a:tc>
                  <a:txBody>
                    <a:bodyPr/>
                    <a:lstStyle/>
                    <a:p>
                      <a:pPr algn="ctr"/>
                      <a:endParaRPr lang="en-US" sz="2200" dirty="0"/>
                    </a:p>
                    <a:p>
                      <a:pPr algn="ctr"/>
                      <a:r>
                        <a:rPr lang="en-US" sz="2200" dirty="0"/>
                        <a:t>Surat</a:t>
                      </a:r>
                      <a:endParaRPr lang="en-IN" sz="2200" dirty="0"/>
                    </a:p>
                  </a:txBody>
                  <a:tcPr/>
                </a:tc>
                <a:tc>
                  <a:txBody>
                    <a:bodyPr/>
                    <a:lstStyle/>
                    <a:p>
                      <a:r>
                        <a:rPr lang="en-US" sz="2200" dirty="0"/>
                        <a:t>Anand, Kheda, </a:t>
                      </a:r>
                      <a:r>
                        <a:rPr lang="en-US" sz="2200" dirty="0" err="1"/>
                        <a:t>Tapi</a:t>
                      </a:r>
                      <a:r>
                        <a:rPr lang="en-US" sz="2200" dirty="0"/>
                        <a:t> – </a:t>
                      </a:r>
                      <a:r>
                        <a:rPr lang="en-US" sz="2200" dirty="0" err="1"/>
                        <a:t>Vyara</a:t>
                      </a:r>
                      <a:r>
                        <a:rPr lang="en-US" sz="2200" dirty="0"/>
                        <a:t>, Narmada, Navsari, Bharuch, Valsad, Surat, Dang and Union Territory of Dadra &amp; Nagar Haveli and Daman &amp; Diu</a:t>
                      </a:r>
                      <a:endParaRPr lang="en-IN" sz="2200" dirty="0"/>
                    </a:p>
                  </a:txBody>
                  <a:tcPr/>
                </a:tc>
                <a:extLst>
                  <a:ext uri="{0D108BD9-81ED-4DB2-BD59-A6C34878D82A}">
                    <a16:rowId xmlns:a16="http://schemas.microsoft.com/office/drawing/2014/main" val="1175710735"/>
                  </a:ext>
                </a:extLst>
              </a:tr>
              <a:tr h="370840">
                <a:tc vMerge="1">
                  <a:txBody>
                    <a:bodyPr/>
                    <a:lstStyle/>
                    <a:p>
                      <a:endParaRPr lang="en-IN" dirty="0"/>
                    </a:p>
                  </a:txBody>
                  <a:tcPr/>
                </a:tc>
                <a:tc>
                  <a:txBody>
                    <a:bodyPr/>
                    <a:lstStyle/>
                    <a:p>
                      <a:pPr algn="ctr"/>
                      <a:endParaRPr lang="en-US" sz="2200" dirty="0"/>
                    </a:p>
                    <a:p>
                      <a:pPr algn="ctr"/>
                      <a:r>
                        <a:rPr lang="en-US" sz="2200" dirty="0"/>
                        <a:t>Rajkot – Circuit Bench</a:t>
                      </a:r>
                      <a:endParaRPr lang="en-IN" sz="2200" dirty="0"/>
                    </a:p>
                  </a:txBody>
                  <a:tcPr/>
                </a:tc>
                <a:tc>
                  <a:txBody>
                    <a:bodyPr/>
                    <a:lstStyle/>
                    <a:p>
                      <a:r>
                        <a:rPr lang="en-US" sz="2200" dirty="0"/>
                        <a:t>Amreli, Jamnagar, Junagadh, Porbandar, Bhavnagar, Morbi, Rajkot, Surendra Nagar, </a:t>
                      </a:r>
                      <a:r>
                        <a:rPr lang="en-US" sz="2200" dirty="0" err="1"/>
                        <a:t>Kutchhchh</a:t>
                      </a:r>
                      <a:r>
                        <a:rPr lang="en-US" sz="2200" dirty="0"/>
                        <a:t>, </a:t>
                      </a:r>
                      <a:r>
                        <a:rPr lang="en-US" sz="2200" dirty="0" err="1"/>
                        <a:t>Gir</a:t>
                      </a:r>
                      <a:r>
                        <a:rPr lang="en-US" sz="2200" dirty="0"/>
                        <a:t>-Somnath, </a:t>
                      </a:r>
                      <a:r>
                        <a:rPr lang="en-US" sz="2200" dirty="0" err="1"/>
                        <a:t>Devbhumi</a:t>
                      </a:r>
                      <a:r>
                        <a:rPr lang="en-US" sz="2200" dirty="0"/>
                        <a:t> Dwarka, </a:t>
                      </a:r>
                      <a:r>
                        <a:rPr lang="en-US" sz="2200" dirty="0" err="1"/>
                        <a:t>Botad</a:t>
                      </a:r>
                      <a:r>
                        <a:rPr lang="en-US" sz="2200" dirty="0"/>
                        <a:t>.</a:t>
                      </a:r>
                      <a:endParaRPr lang="en-IN" sz="2200" dirty="0"/>
                    </a:p>
                  </a:txBody>
                  <a:tcPr/>
                </a:tc>
                <a:extLst>
                  <a:ext uri="{0D108BD9-81ED-4DB2-BD59-A6C34878D82A}">
                    <a16:rowId xmlns:a16="http://schemas.microsoft.com/office/drawing/2014/main" val="555362860"/>
                  </a:ext>
                </a:extLst>
              </a:tr>
            </a:tbl>
          </a:graphicData>
        </a:graphic>
      </p:graphicFrame>
      <p:pic>
        <p:nvPicPr>
          <p:cNvPr id="5" name="Picture 4">
            <a:extLst>
              <a:ext uri="{FF2B5EF4-FFF2-40B4-BE49-F238E27FC236}">
                <a16:creationId xmlns:a16="http://schemas.microsoft.com/office/drawing/2014/main" id="{B4BE7D22-7748-4FCB-AA1D-974EA09737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3757" y="0"/>
            <a:ext cx="2618244" cy="587824"/>
          </a:xfrm>
          <a:prstGeom prst="rect">
            <a:avLst/>
          </a:prstGeom>
        </p:spPr>
      </p:pic>
    </p:spTree>
    <p:extLst>
      <p:ext uri="{BB962C8B-B14F-4D97-AF65-F5344CB8AC3E}">
        <p14:creationId xmlns:p14="http://schemas.microsoft.com/office/powerpoint/2010/main" val="880633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7415</Words>
  <Application>Microsoft Office PowerPoint</Application>
  <PresentationFormat>Widescreen</PresentationFormat>
  <Paragraphs>411</Paragraphs>
  <Slides>51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51</vt:i4>
      </vt:variant>
    </vt:vector>
  </HeadingPairs>
  <TitlesOfParts>
    <vt:vector size="57" baseType="lpstr">
      <vt:lpstr>Arial</vt:lpstr>
      <vt:lpstr>Calibri</vt:lpstr>
      <vt:lpstr>Calibri Light</vt:lpstr>
      <vt:lpstr>Cooper Black</vt:lpstr>
      <vt:lpstr>Office Theme</vt:lpstr>
      <vt:lpstr>1_Office Theme</vt:lpstr>
      <vt:lpstr>GST APPELLATE TRIBUNAL - CONSTITUTION, JURISDICTION &amp; PROCEDURAL FRAMEWORK</vt:lpstr>
      <vt:lpstr>Statutory Framework</vt:lpstr>
      <vt:lpstr>Statutory Framework – Chapter 17 – CGST Act</vt:lpstr>
      <vt:lpstr>Statutory Framework – CGST Rules</vt:lpstr>
      <vt:lpstr>Statutory Framework </vt:lpstr>
      <vt:lpstr>Statutory Framework </vt:lpstr>
      <vt:lpstr>Statutory Framework </vt:lpstr>
      <vt:lpstr>Composition of Bench</vt:lpstr>
      <vt:lpstr>Jurisdiction of Gujarat Benches of GSTAT</vt:lpstr>
      <vt:lpstr>Who Can File Appeal?</vt:lpstr>
      <vt:lpstr>Time Limit to File Appeal before GSTAT</vt:lpstr>
      <vt:lpstr>Pre-deposit</vt:lpstr>
      <vt:lpstr>Circular No. 224/18/2024</vt:lpstr>
      <vt:lpstr>Circular No. 224/18/2024</vt:lpstr>
      <vt:lpstr>Circular No. 224/18/2024</vt:lpstr>
      <vt:lpstr>Cases to be heard exclusively by the Principal Bench (Notification S.O. 4219(E) dated 17.09.2025)</vt:lpstr>
      <vt:lpstr>GSTAT Procedures</vt:lpstr>
      <vt:lpstr>Filing of Appeals</vt:lpstr>
      <vt:lpstr>Cross Objections</vt:lpstr>
      <vt:lpstr>Filing Fees</vt:lpstr>
      <vt:lpstr>Filing Procedure</vt:lpstr>
      <vt:lpstr>Filing Procedure</vt:lpstr>
      <vt:lpstr>Filing Procedure</vt:lpstr>
      <vt:lpstr>Filing Procedure</vt:lpstr>
      <vt:lpstr>Filing Procedure</vt:lpstr>
      <vt:lpstr>Production of Additional Evidence</vt:lpstr>
      <vt:lpstr>Various Forms Prescribed</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Burden of proof</vt:lpstr>
      <vt:lpstr>Relevant Issues – GSTAT</vt:lpstr>
      <vt:lpstr>Issues</vt:lpstr>
      <vt:lpstr>Key elements of effective appeal strategy</vt:lpstr>
      <vt:lpstr>Key elements of effective appeal strategy</vt:lpstr>
      <vt:lpstr>Key elements of effective appeal strategy</vt:lpstr>
      <vt:lpstr>Key elements of effective appeal strategy</vt:lpstr>
      <vt:lpstr>Key elements of effective appeal strategy</vt:lpstr>
      <vt:lpstr>Judicial trends</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Abhay Desai</dc:creator>
  <cp:lastModifiedBy>Abhay Desai</cp:lastModifiedBy>
  <cp:revision>12</cp:revision>
  <dcterms:created xsi:type="dcterms:W3CDTF">2025-11-21T13:19:26Z</dcterms:created>
  <dcterms:modified xsi:type="dcterms:W3CDTF">2026-02-07T08:26:44Z</dcterms:modified>
</cp:coreProperties>
</file>