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36"/>
  </p:notesMasterIdLst>
  <p:handoutMasterIdLst>
    <p:handoutMasterId r:id="rId37"/>
  </p:handoutMasterIdLst>
  <p:sldIdLst>
    <p:sldId id="508" r:id="rId2"/>
    <p:sldId id="507" r:id="rId3"/>
    <p:sldId id="487" r:id="rId4"/>
    <p:sldId id="445" r:id="rId5"/>
    <p:sldId id="510" r:id="rId6"/>
    <p:sldId id="515" r:id="rId7"/>
    <p:sldId id="598" r:id="rId8"/>
    <p:sldId id="516" r:id="rId9"/>
    <p:sldId id="1121" r:id="rId10"/>
    <p:sldId id="1122" r:id="rId11"/>
    <p:sldId id="1144" r:id="rId12"/>
    <p:sldId id="1131" r:id="rId13"/>
    <p:sldId id="514" r:id="rId14"/>
    <p:sldId id="1145" r:id="rId15"/>
    <p:sldId id="1123" r:id="rId16"/>
    <p:sldId id="522" r:id="rId17"/>
    <p:sldId id="1137" r:id="rId18"/>
    <p:sldId id="1132" r:id="rId19"/>
    <p:sldId id="528" r:id="rId20"/>
    <p:sldId id="1108" r:id="rId21"/>
    <p:sldId id="1142" r:id="rId22"/>
    <p:sldId id="1146" r:id="rId23"/>
    <p:sldId id="1143" r:id="rId24"/>
    <p:sldId id="518" r:id="rId25"/>
    <p:sldId id="520" r:id="rId26"/>
    <p:sldId id="521" r:id="rId27"/>
    <p:sldId id="538" r:id="rId28"/>
    <p:sldId id="1140" r:id="rId29"/>
    <p:sldId id="523" r:id="rId30"/>
    <p:sldId id="525" r:id="rId31"/>
    <p:sldId id="526" r:id="rId32"/>
    <p:sldId id="1129" r:id="rId33"/>
    <p:sldId id="1147" r:id="rId34"/>
    <p:sldId id="261" r:id="rId3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06" autoAdjust="0"/>
    <p:restoredTop sz="93922" autoAdjust="0"/>
  </p:normalViewPr>
  <p:slideViewPr>
    <p:cSldViewPr snapToGrid="0">
      <p:cViewPr varScale="1">
        <p:scale>
          <a:sx n="74" d="100"/>
          <a:sy n="74" d="100"/>
        </p:scale>
        <p:origin x="2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CB61BF-0667-4D51-9792-2CD4483051C6}"/>
              </a:ext>
            </a:extLst>
          </p:cNvPr>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18A056D1-6CF5-4A9F-A0F0-FDCFBBBDFA19}"/>
              </a:ext>
            </a:extLst>
          </p:cNvPr>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65B6F8FA-BCC2-4E0A-ABD4-7E391EC7666B}" type="datetimeFigureOut">
              <a:rPr lang="en-IN" smtClean="0"/>
              <a:t>23-06-2026</a:t>
            </a:fld>
            <a:endParaRPr lang="en-IN"/>
          </a:p>
        </p:txBody>
      </p:sp>
      <p:sp>
        <p:nvSpPr>
          <p:cNvPr id="4" name="Footer Placeholder 3">
            <a:extLst>
              <a:ext uri="{FF2B5EF4-FFF2-40B4-BE49-F238E27FC236}">
                <a16:creationId xmlns:a16="http://schemas.microsoft.com/office/drawing/2014/main" id="{E8648F5B-2010-4B29-AB28-EDD35388A90D}"/>
              </a:ext>
            </a:extLst>
          </p:cNvPr>
          <p:cNvSpPr>
            <a:spLocks noGrp="1"/>
          </p:cNvSpPr>
          <p:nvPr>
            <p:ph type="ftr" sz="quarter" idx="2"/>
          </p:nvPr>
        </p:nvSpPr>
        <p:spPr>
          <a:xfrm>
            <a:off x="0" y="9430092"/>
            <a:ext cx="2945659" cy="49813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24FD59E6-323A-4765-9DF4-2B416B98CE32}"/>
              </a:ext>
            </a:extLst>
          </p:cNvPr>
          <p:cNvSpPr>
            <a:spLocks noGrp="1"/>
          </p:cNvSpPr>
          <p:nvPr>
            <p:ph type="sldNum" sz="quarter" idx="3"/>
          </p:nvPr>
        </p:nvSpPr>
        <p:spPr>
          <a:xfrm>
            <a:off x="3850443" y="9430092"/>
            <a:ext cx="2945659" cy="498134"/>
          </a:xfrm>
          <a:prstGeom prst="rect">
            <a:avLst/>
          </a:prstGeom>
        </p:spPr>
        <p:txBody>
          <a:bodyPr vert="horz" lIns="91440" tIns="45720" rIns="91440" bIns="45720" rtlCol="0" anchor="b"/>
          <a:lstStyle>
            <a:lvl1pPr algn="r">
              <a:defRPr sz="1200"/>
            </a:lvl1pPr>
          </a:lstStyle>
          <a:p>
            <a:fld id="{29ACA6B3-A21D-4C80-818F-505807BD4FEB}" type="slidenum">
              <a:rPr lang="en-IN" smtClean="0"/>
              <a:t>‹#›</a:t>
            </a:fld>
            <a:endParaRPr lang="en-IN"/>
          </a:p>
        </p:txBody>
      </p:sp>
    </p:spTree>
    <p:extLst>
      <p:ext uri="{BB962C8B-B14F-4D97-AF65-F5344CB8AC3E}">
        <p14:creationId xmlns:p14="http://schemas.microsoft.com/office/powerpoint/2010/main" val="20317159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1"/>
            <a:ext cx="2945659" cy="498135"/>
          </a:xfrm>
          <a:prstGeom prst="rect">
            <a:avLst/>
          </a:prstGeom>
        </p:spPr>
        <p:txBody>
          <a:bodyPr vert="horz" lIns="91440" tIns="45720" rIns="91440" bIns="45720" rtlCol="0"/>
          <a:lstStyle>
            <a:lvl1pPr algn="r">
              <a:defRPr sz="1200"/>
            </a:lvl1pPr>
          </a:lstStyle>
          <a:p>
            <a:fld id="{F431FAD4-67B7-4368-97D3-1942FDFEB022}" type="datetimeFigureOut">
              <a:rPr lang="en-IN" smtClean="0"/>
              <a:t>23-06-2026</a:t>
            </a:fld>
            <a:endParaRPr lang="en-IN"/>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59DBA685-4CEB-4458-AAF4-DC55E27113A6}" type="slidenum">
              <a:rPr lang="en-IN" smtClean="0"/>
              <a:t>‹#›</a:t>
            </a:fld>
            <a:endParaRPr lang="en-IN"/>
          </a:p>
        </p:txBody>
      </p:sp>
    </p:spTree>
    <p:extLst>
      <p:ext uri="{BB962C8B-B14F-4D97-AF65-F5344CB8AC3E}">
        <p14:creationId xmlns:p14="http://schemas.microsoft.com/office/powerpoint/2010/main" val="23612896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1"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2" name="Rectangle 1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13" name="Picture 12"/>
          <p:cNvPicPr>
            <a:picLocks noChangeAspect="1"/>
          </p:cNvPicPr>
          <p:nvPr/>
        </p:nvPicPr>
        <p:blipFill rotWithShape="1">
          <a:blip r:embed="rId3"/>
          <a:srcRect l="-1170" r="9237"/>
          <a:stretch/>
        </p:blipFill>
        <p:spPr>
          <a:xfrm>
            <a:off x="639260" y="614078"/>
            <a:ext cx="1429085" cy="1330610"/>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Date Placeholder 3"/>
          <p:cNvSpPr>
            <a:spLocks noGrp="1"/>
          </p:cNvSpPr>
          <p:nvPr>
            <p:ph type="dt" sz="half" idx="10"/>
          </p:nvPr>
        </p:nvSpPr>
        <p:spPr>
          <a:xfrm rot="5400000">
            <a:off x="10090150" y="1792288"/>
            <a:ext cx="990600" cy="304800"/>
          </a:xfrm>
        </p:spPr>
        <p:txBody>
          <a:bodyPr/>
          <a:lstStyle>
            <a:lvl1pPr algn="l">
              <a:defRPr b="0" i="0">
                <a:solidFill>
                  <a:schemeClr val="bg1"/>
                </a:solidFill>
              </a:defRPr>
            </a:lvl1pPr>
          </a:lstStyle>
          <a:p>
            <a:fld id="{FA81D9FC-74B2-47C0-B6AD-AB3AB6CB9AF0}" type="datetime1">
              <a:rPr lang="en-IN" smtClean="0"/>
              <a:t>23-06-2026</a:t>
            </a:fld>
            <a:endParaRPr lang="en-IN"/>
          </a:p>
        </p:txBody>
      </p:sp>
      <p:sp>
        <p:nvSpPr>
          <p:cNvPr id="15" name="Footer Placeholder 4"/>
          <p:cNvSpPr>
            <a:spLocks noGrp="1"/>
          </p:cNvSpPr>
          <p:nvPr>
            <p:ph type="ftr" sz="quarter" idx="11"/>
          </p:nvPr>
        </p:nvSpPr>
        <p:spPr>
          <a:xfrm rot="5400000">
            <a:off x="8960644" y="3226594"/>
            <a:ext cx="3859212" cy="304800"/>
          </a:xfrm>
        </p:spPr>
        <p:txBody>
          <a:bodyPr/>
          <a:lstStyle>
            <a:lvl1pPr>
              <a:defRPr b="0" i="0">
                <a:solidFill>
                  <a:schemeClr val="bg1"/>
                </a:solidFill>
              </a:defRPr>
            </a:lvl1pPr>
          </a:lstStyle>
          <a:p>
            <a:endParaRPr lang="en-IN"/>
          </a:p>
        </p:txBody>
      </p:sp>
      <p:sp>
        <p:nvSpPr>
          <p:cNvPr id="16" name="Slide Number Placeholder 5"/>
          <p:cNvSpPr>
            <a:spLocks noGrp="1"/>
          </p:cNvSpPr>
          <p:nvPr>
            <p:ph type="sldNum" sz="quarter" idx="12"/>
          </p:nvPr>
        </p:nvSpPr>
        <p:spPr>
          <a:xfrm>
            <a:off x="10350500" y="292100"/>
            <a:ext cx="838200" cy="768350"/>
          </a:xfrm>
        </p:spPr>
        <p:txBody>
          <a:bodyPr/>
          <a:lstStyle>
            <a:lvl1pPr>
              <a:defRPr>
                <a:latin typeface="Palatino Linotype" panose="02040502050505030304" pitchFamily="18" charset="0"/>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1726901986"/>
      </p:ext>
    </p:extLst>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4"/>
          <p:cNvSpPr>
            <a:spLocks noGrp="1"/>
          </p:cNvSpPr>
          <p:nvPr>
            <p:ph type="dt" sz="half" idx="10"/>
          </p:nvPr>
        </p:nvSpPr>
        <p:spPr/>
        <p:txBody>
          <a:bodyPr/>
          <a:lstStyle>
            <a:lvl1pPr>
              <a:defRPr/>
            </a:lvl1pPr>
          </a:lstStyle>
          <a:p>
            <a:fld id="{ED12A9E2-D59B-463F-A668-BB1434681122}" type="datetime1">
              <a:rPr lang="en-IN" smtClean="0"/>
              <a:t>23-06-2026</a:t>
            </a:fld>
            <a:endParaRPr lang="en-IN"/>
          </a:p>
        </p:txBody>
      </p:sp>
      <p:sp>
        <p:nvSpPr>
          <p:cNvPr id="17" name="Footer Placeholder 5"/>
          <p:cNvSpPr>
            <a:spLocks noGrp="1"/>
          </p:cNvSpPr>
          <p:nvPr>
            <p:ph type="ftr" sz="quarter" idx="11"/>
          </p:nvPr>
        </p:nvSpPr>
        <p:spPr/>
        <p:txBody>
          <a:bodyPr/>
          <a:lstStyle>
            <a:lvl1pPr>
              <a:defRPr/>
            </a:lvl1pPr>
          </a:lstStyle>
          <a:p>
            <a:endParaRPr lang="en-IN"/>
          </a:p>
        </p:txBody>
      </p:sp>
      <p:sp>
        <p:nvSpPr>
          <p:cNvPr id="18" name="Slide Number Placeholder 6"/>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135234324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2147483647 h 7946"/>
                <a:gd name="T4" fmla="*/ 2147483647 w 10000"/>
                <a:gd name="T5" fmla="*/ 2147483647 h 7946"/>
                <a:gd name="T6" fmla="*/ 2147483647 w 10000"/>
                <a:gd name="T7" fmla="*/ 2147483647 h 7946"/>
                <a:gd name="T8" fmla="*/ 2147483647 w 10000"/>
                <a:gd name="T9" fmla="*/ 2147483647 h 7946"/>
                <a:gd name="T10" fmla="*/ 2147483647 w 10000"/>
                <a:gd name="T11" fmla="*/ 2147483647 h 7946"/>
                <a:gd name="T12" fmla="*/ 2147483647 w 10000"/>
                <a:gd name="T13" fmla="*/ 2147483647 h 7946"/>
                <a:gd name="T14" fmla="*/ 2147483647 w 10000"/>
                <a:gd name="T15" fmla="*/ 2147483647 h 7946"/>
                <a:gd name="T16" fmla="*/ 2147483647 w 10000"/>
                <a:gd name="T17" fmla="*/ 2147483647 h 7946"/>
                <a:gd name="T18" fmla="*/ 2147483647 w 10000"/>
                <a:gd name="T19" fmla="*/ 2147483647 h 7946"/>
                <a:gd name="T20" fmla="*/ 2147483647 w 10000"/>
                <a:gd name="T21" fmla="*/ 2147483647 h 7946"/>
                <a:gd name="T22" fmla="*/ 2147483647 w 10000"/>
                <a:gd name="T23" fmla="*/ 2147483647 h 7946"/>
                <a:gd name="T24" fmla="*/ 2147483647 w 10000"/>
                <a:gd name="T25" fmla="*/ 2147483647 h 7946"/>
                <a:gd name="T26" fmla="*/ 2147483647 w 10000"/>
                <a:gd name="T27" fmla="*/ 2147483647 h 7946"/>
                <a:gd name="T28" fmla="*/ 2147483647 w 10000"/>
                <a:gd name="T29" fmla="*/ 2147483647 h 7946"/>
                <a:gd name="T30" fmla="*/ 2147483647 w 10000"/>
                <a:gd name="T31" fmla="*/ 2147483647 h 7946"/>
                <a:gd name="T32" fmla="*/ 2147483647 w 10000"/>
                <a:gd name="T33" fmla="*/ 2147483647 h 7946"/>
                <a:gd name="T34" fmla="*/ 2147483647 w 10000"/>
                <a:gd name="T35" fmla="*/ 2147483647 h 7946"/>
                <a:gd name="T36" fmla="*/ 2147483647 w 10000"/>
                <a:gd name="T37" fmla="*/ 2147483647 h 7946"/>
                <a:gd name="T38" fmla="*/ 2147483647 w 10000"/>
                <a:gd name="T39" fmla="*/ 2147483647 h 7946"/>
                <a:gd name="T40" fmla="*/ 2147483647 w 10000"/>
                <a:gd name="T41" fmla="*/ 2147483647 h 7946"/>
                <a:gd name="T42" fmla="*/ 2147483647 w 10000"/>
                <a:gd name="T43" fmla="*/ 2147483647 h 7946"/>
                <a:gd name="T44" fmla="*/ 2147483647 w 10000"/>
                <a:gd name="T45" fmla="*/ 2147483647 h 7946"/>
                <a:gd name="T46" fmla="*/ 2147483647 w 10000"/>
                <a:gd name="T47" fmla="*/ 2147483647 h 7946"/>
                <a:gd name="T48" fmla="*/ 2147483647 w 10000"/>
                <a:gd name="T49" fmla="*/ 2147483647 h 7946"/>
                <a:gd name="T50" fmla="*/ 2147483647 w 10000"/>
                <a:gd name="T51" fmla="*/ 2147483647 h 7946"/>
                <a:gd name="T52" fmla="*/ 2147483647 w 10000"/>
                <a:gd name="T53" fmla="*/ 2147483647 h 7946"/>
                <a:gd name="T54" fmla="*/ 2147483647 w 10000"/>
                <a:gd name="T55" fmla="*/ 2147483647 h 7946"/>
                <a:gd name="T56" fmla="*/ 2147483647 w 10000"/>
                <a:gd name="T57" fmla="*/ 2147483647 h 7946"/>
                <a:gd name="T58" fmla="*/ 2147483647 w 10000"/>
                <a:gd name="T59" fmla="*/ 2147483647 h 7946"/>
                <a:gd name="T60" fmla="*/ 2147483647 w 10000"/>
                <a:gd name="T61" fmla="*/ 2147483647 h 7946"/>
                <a:gd name="T62" fmla="*/ 2147483647 w 10000"/>
                <a:gd name="T63" fmla="*/ 2147483647 h 7946"/>
                <a:gd name="T64" fmla="*/ 2147483647 w 10000"/>
                <a:gd name="T65" fmla="*/ 2147483647 h 7946"/>
                <a:gd name="T66" fmla="*/ 2147483647 w 10000"/>
                <a:gd name="T67" fmla="*/ 2147483647 h 7946"/>
                <a:gd name="T68" fmla="*/ 2147483647 w 10000"/>
                <a:gd name="T69" fmla="*/ 2147483647 h 7946"/>
                <a:gd name="T70" fmla="*/ 2147483647 w 10000"/>
                <a:gd name="T71" fmla="*/ 2147483647 h 7946"/>
                <a:gd name="T72" fmla="*/ 2147483647 w 10000"/>
                <a:gd name="T73" fmla="*/ 2147483647 h 7946"/>
                <a:gd name="T74" fmla="*/ 2147483647 w 10000"/>
                <a:gd name="T75" fmla="*/ 2147483647 h 7946"/>
                <a:gd name="T76" fmla="*/ 2147483647 w 10000"/>
                <a:gd name="T77" fmla="*/ 2147483647 h 7946"/>
                <a:gd name="T78" fmla="*/ 2147483647 w 10000"/>
                <a:gd name="T79" fmla="*/ 2147483647 h 7946"/>
                <a:gd name="T80" fmla="*/ 2147483647 w 10000"/>
                <a:gd name="T81" fmla="*/ 2147483647 h 7946"/>
                <a:gd name="T82" fmla="*/ 2147483647 w 10000"/>
                <a:gd name="T83" fmla="*/ 2147483647 h 7946"/>
                <a:gd name="T84" fmla="*/ 2147483647 w 10000"/>
                <a:gd name="T85" fmla="*/ 2147483647 h 7946"/>
                <a:gd name="T86" fmla="*/ 2147483647 w 10000"/>
                <a:gd name="T87" fmla="*/ 2147483647 h 7946"/>
                <a:gd name="T88" fmla="*/ 2147483647 w 10000"/>
                <a:gd name="T89" fmla="*/ 2147483647 h 7946"/>
                <a:gd name="T90" fmla="*/ 2147483647 w 10000"/>
                <a:gd name="T91" fmla="*/ 2147483647 h 7946"/>
                <a:gd name="T92" fmla="*/ 2147483647 w 10000"/>
                <a:gd name="T93" fmla="*/ 2147483647 h 7946"/>
                <a:gd name="T94" fmla="*/ 2147483647 w 10000"/>
                <a:gd name="T95" fmla="*/ 2147483647 h 7946"/>
                <a:gd name="T96" fmla="*/ 2147483647 w 10000"/>
                <a:gd name="T97" fmla="*/ 2147483647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fld id="{ED12A9E2-D59B-463F-A668-BB1434681122}" type="datetime1">
              <a:rPr lang="en-IN" smtClean="0"/>
              <a:t>23-06-2026</a:t>
            </a:fld>
            <a:endParaRPr lang="en-IN"/>
          </a:p>
        </p:txBody>
      </p:sp>
      <p:sp>
        <p:nvSpPr>
          <p:cNvPr id="17" name="Footer Placeholder 4"/>
          <p:cNvSpPr>
            <a:spLocks noGrp="1"/>
          </p:cNvSpPr>
          <p:nvPr>
            <p:ph type="ftr" sz="quarter" idx="11"/>
          </p:nvPr>
        </p:nvSpPr>
        <p:spPr/>
        <p:txBody>
          <a:bodyPr/>
          <a:lstStyle>
            <a:lvl1pPr>
              <a:defRPr/>
            </a:lvl1pPr>
          </a:lstStyle>
          <a:p>
            <a:endParaRPr lang="en-IN"/>
          </a:p>
        </p:txBody>
      </p:sp>
      <p:sp>
        <p:nvSpPr>
          <p:cNvPr id="18" name="Slide Number Placeholder 5"/>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393341155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7" name="TextBox 16"/>
          <p:cNvSpPr txBox="1"/>
          <p:nvPr/>
        </p:nvSpPr>
        <p:spPr>
          <a:xfrm>
            <a:off x="9718675" y="2632075"/>
            <a:ext cx="803275"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a:defRPr/>
            </a:pPr>
            <a:r>
              <a:rPr lang="en-US" sz="9600" dirty="0"/>
              <a:t>”</a:t>
            </a:r>
          </a:p>
        </p:txBody>
      </p:sp>
      <p:sp>
        <p:nvSpPr>
          <p:cNvPr id="18" name="TextBox 17"/>
          <p:cNvSpPr txBox="1"/>
          <p:nvPr/>
        </p:nvSpPr>
        <p:spPr>
          <a:xfrm>
            <a:off x="898525" y="590550"/>
            <a:ext cx="801688"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a:defRPr/>
            </a:pPr>
            <a:r>
              <a:rPr lang="en-US" sz="9600" dirty="0"/>
              <a:t>“</a:t>
            </a:r>
          </a:p>
        </p:txBody>
      </p:sp>
      <p:sp>
        <p:nvSpPr>
          <p:cNvPr id="19" name="Rectangle 18"/>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p:cNvSpPr>
            <a:spLocks noGrp="1"/>
          </p:cNvSpPr>
          <p:nvPr>
            <p:ph type="dt" sz="half" idx="14"/>
          </p:nvPr>
        </p:nvSpPr>
        <p:spPr/>
        <p:txBody>
          <a:bodyPr/>
          <a:lstStyle>
            <a:lvl1pPr>
              <a:defRPr/>
            </a:lvl1pPr>
          </a:lstStyle>
          <a:p>
            <a:fld id="{ED12A9E2-D59B-463F-A668-BB1434681122}" type="datetime1">
              <a:rPr lang="en-IN" smtClean="0"/>
              <a:t>23-06-2026</a:t>
            </a:fld>
            <a:endParaRPr lang="en-IN"/>
          </a:p>
        </p:txBody>
      </p:sp>
      <p:sp>
        <p:nvSpPr>
          <p:cNvPr id="21" name="Footer Placeholder 4"/>
          <p:cNvSpPr>
            <a:spLocks noGrp="1"/>
          </p:cNvSpPr>
          <p:nvPr>
            <p:ph type="ftr" sz="quarter" idx="15"/>
          </p:nvPr>
        </p:nvSpPr>
        <p:spPr/>
        <p:txBody>
          <a:bodyPr/>
          <a:lstStyle>
            <a:lvl1pPr>
              <a:defRPr/>
            </a:lvl1pPr>
          </a:lstStyle>
          <a:p>
            <a:endParaRPr lang="en-IN"/>
          </a:p>
        </p:txBody>
      </p:sp>
      <p:sp>
        <p:nvSpPr>
          <p:cNvPr id="22" name="Slide Number Placeholder 5"/>
          <p:cNvSpPr>
            <a:spLocks noGrp="1"/>
          </p:cNvSpPr>
          <p:nvPr>
            <p:ph type="sldNum" sz="quarter" idx="16"/>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10341770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p:cNvSpPr>
            <a:spLocks noGrp="1"/>
          </p:cNvSpPr>
          <p:nvPr>
            <p:ph type="dt" sz="half" idx="10"/>
          </p:nvPr>
        </p:nvSpPr>
        <p:spPr/>
        <p:txBody>
          <a:bodyPr/>
          <a:lstStyle>
            <a:lvl1pPr>
              <a:defRPr/>
            </a:lvl1pPr>
          </a:lstStyle>
          <a:p>
            <a:fld id="{ED12A9E2-D59B-463F-A668-BB1434681122}" type="datetime1">
              <a:rPr lang="en-IN" smtClean="0"/>
              <a:t>23-06-2026</a:t>
            </a:fld>
            <a:endParaRPr lang="en-IN"/>
          </a:p>
        </p:txBody>
      </p:sp>
      <p:sp>
        <p:nvSpPr>
          <p:cNvPr id="16" name="Footer Placeholder 4"/>
          <p:cNvSpPr>
            <a:spLocks noGrp="1"/>
          </p:cNvSpPr>
          <p:nvPr>
            <p:ph type="ftr" sz="quarter" idx="11"/>
          </p:nvPr>
        </p:nvSpPr>
        <p:spPr/>
        <p:txBody>
          <a:bodyPr/>
          <a:lstStyle>
            <a:lvl1pPr>
              <a:defRPr/>
            </a:lvl1pPr>
          </a:lstStyle>
          <a:p>
            <a:endParaRPr lang="en-IN"/>
          </a:p>
        </p:txBody>
      </p:sp>
      <p:sp>
        <p:nvSpPr>
          <p:cNvPr id="17" name="Slide Number Placeholder 5"/>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116838000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403725"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72400"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p:cNvSpPr>
            <a:spLocks noGrp="1"/>
          </p:cNvSpPr>
          <p:nvPr>
            <p:ph type="dt" sz="half" idx="18"/>
          </p:nvPr>
        </p:nvSpPr>
        <p:spPr/>
        <p:txBody>
          <a:bodyPr/>
          <a:lstStyle>
            <a:lvl1pPr>
              <a:defRPr/>
            </a:lvl1pPr>
          </a:lstStyle>
          <a:p>
            <a:fld id="{ED12A9E2-D59B-463F-A668-BB1434681122}" type="datetime1">
              <a:rPr lang="en-IN" smtClean="0"/>
              <a:t>23-06-2026</a:t>
            </a:fld>
            <a:endParaRPr lang="en-IN"/>
          </a:p>
        </p:txBody>
      </p:sp>
      <p:sp>
        <p:nvSpPr>
          <p:cNvPr id="12" name="Footer Placeholder 7"/>
          <p:cNvSpPr>
            <a:spLocks noGrp="1"/>
          </p:cNvSpPr>
          <p:nvPr>
            <p:ph type="ftr" sz="quarter" idx="19"/>
          </p:nvPr>
        </p:nvSpPr>
        <p:spPr/>
        <p:txBody>
          <a:bodyPr/>
          <a:lstStyle>
            <a:lvl1pPr>
              <a:defRPr/>
            </a:lvl1pPr>
          </a:lstStyle>
          <a:p>
            <a:endParaRPr lang="en-IN"/>
          </a:p>
        </p:txBody>
      </p:sp>
      <p:sp>
        <p:nvSpPr>
          <p:cNvPr id="13" name="Slide Number Placeholder 8"/>
          <p:cNvSpPr>
            <a:spLocks noGrp="1"/>
          </p:cNvSpPr>
          <p:nvPr>
            <p:ph type="sldNum" sz="quarter" idx="20"/>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188775167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7850" y="2603500"/>
            <a:ext cx="0" cy="35179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802563"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1154953" y="5109107"/>
            <a:ext cx="3050437" cy="91794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4568865" y="5184002"/>
            <a:ext cx="3050438" cy="84305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983434" y="5184001"/>
            <a:ext cx="3050437" cy="843054"/>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p:cNvSpPr>
            <a:spLocks noGrp="1"/>
          </p:cNvSpPr>
          <p:nvPr>
            <p:ph type="dt" sz="half" idx="23"/>
          </p:nvPr>
        </p:nvSpPr>
        <p:spPr/>
        <p:txBody>
          <a:bodyPr/>
          <a:lstStyle>
            <a:lvl1pPr>
              <a:defRPr/>
            </a:lvl1pPr>
          </a:lstStyle>
          <a:p>
            <a:fld id="{ED12A9E2-D59B-463F-A668-BB1434681122}" type="datetime1">
              <a:rPr lang="en-IN" smtClean="0"/>
              <a:t>23-06-2026</a:t>
            </a:fld>
            <a:endParaRPr lang="en-IN"/>
          </a:p>
        </p:txBody>
      </p:sp>
      <p:sp>
        <p:nvSpPr>
          <p:cNvPr id="16" name="Footer Placeholder 7"/>
          <p:cNvSpPr>
            <a:spLocks noGrp="1"/>
          </p:cNvSpPr>
          <p:nvPr>
            <p:ph type="ftr" sz="quarter" idx="24"/>
          </p:nvPr>
        </p:nvSpPr>
        <p:spPr/>
        <p:txBody>
          <a:bodyPr/>
          <a:lstStyle>
            <a:lvl1pPr>
              <a:defRPr/>
            </a:lvl1pPr>
          </a:lstStyle>
          <a:p>
            <a:endParaRPr lang="en-IN"/>
          </a:p>
        </p:txBody>
      </p:sp>
      <p:sp>
        <p:nvSpPr>
          <p:cNvPr id="17" name="Slide Number Placeholder 8"/>
          <p:cNvSpPr>
            <a:spLocks noGrp="1"/>
          </p:cNvSpPr>
          <p:nvPr>
            <p:ph type="sldNum" sz="quarter" idx="25"/>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386375541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EA0C6C6F-80FB-48C0-9256-2973C0094D08}" type="datetime1">
              <a:rPr lang="en-IN" smtClean="0"/>
              <a:t>23-06-2026</a:t>
            </a:fld>
            <a:endParaRPr lang="en-IN"/>
          </a:p>
        </p:txBody>
      </p:sp>
      <p:sp>
        <p:nvSpPr>
          <p:cNvPr id="5" name="Footer Placeholder 4"/>
          <p:cNvSpPr>
            <a:spLocks noGrp="1"/>
          </p:cNvSpPr>
          <p:nvPr>
            <p:ph type="ftr" sz="quarter" idx="11"/>
          </p:nvPr>
        </p:nvSpPr>
        <p:spPr/>
        <p:txBody>
          <a:bodyPr/>
          <a:lstStyle>
            <a:lvl1pPr>
              <a:defRPr>
                <a:solidFill>
                  <a:schemeClr val="tx2">
                    <a:lumMod val="75000"/>
                  </a:schemeClr>
                </a:solidFill>
              </a:defRPr>
            </a:lvl1pPr>
          </a:lstStyle>
          <a:p>
            <a:endParaRPr lang="en-IN"/>
          </a:p>
        </p:txBody>
      </p:sp>
      <p:sp>
        <p:nvSpPr>
          <p:cNvPr id="6" name="Slide Number Placeholder 5"/>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505099111"/>
      </p:ext>
    </p:extLst>
  </p:cSld>
  <p:clrMapOvr>
    <a:masterClrMapping/>
  </p:clrMapOvr>
  <p:transition>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101749">
              <a:off x="6294738" y="457773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2" name="Rectangle 11"/>
            <p:cNvSpPr/>
            <p:nvPr/>
          </p:nvSpPr>
          <p:spPr>
            <a:xfrm>
              <a:off x="414338" y="402504"/>
              <a:ext cx="65119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76756" y="1278468"/>
            <a:ext cx="1413933" cy="4748589"/>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a:spLocks noGrp="1"/>
          </p:cNvSpPr>
          <p:nvPr>
            <p:ph type="dt" sz="half" idx="10"/>
          </p:nvPr>
        </p:nvSpPr>
        <p:spPr/>
        <p:txBody>
          <a:bodyPr/>
          <a:lstStyle>
            <a:lvl1pPr>
              <a:defRPr/>
            </a:lvl1pPr>
          </a:lstStyle>
          <a:p>
            <a:fld id="{C3586F68-1298-42FB-80D7-83F7D17053B8}" type="datetime1">
              <a:rPr lang="en-IN" smtClean="0"/>
              <a:t>23-06-2026</a:t>
            </a:fld>
            <a:endParaRPr lang="en-IN"/>
          </a:p>
        </p:txBody>
      </p:sp>
      <p:sp>
        <p:nvSpPr>
          <p:cNvPr id="17" name="Footer Placeholder 4"/>
          <p:cNvSpPr>
            <a:spLocks noGrp="1"/>
          </p:cNvSpPr>
          <p:nvPr>
            <p:ph type="ftr" sz="quarter" idx="11"/>
          </p:nvPr>
        </p:nvSpPr>
        <p:spPr/>
        <p:txBody>
          <a:bodyPr/>
          <a:lstStyle>
            <a:lvl1pPr>
              <a:defRPr/>
            </a:lvl1pPr>
          </a:lstStyle>
          <a:p>
            <a:endParaRPr lang="en-IN"/>
          </a:p>
        </p:txBody>
      </p:sp>
      <p:sp>
        <p:nvSpPr>
          <p:cNvPr id="18" name="Slide Number Placeholder 5"/>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922500897"/>
      </p:ext>
    </p:extLst>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170" r="9237"/>
          <a:stretch/>
        </p:blipFill>
        <p:spPr>
          <a:xfrm>
            <a:off x="561757" y="295275"/>
            <a:ext cx="556407" cy="518066"/>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215318" y="551526"/>
            <a:ext cx="8761413" cy="826700"/>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tx2">
                  <a:lumMod val="75000"/>
                </a:schemeClr>
              </a:buClr>
              <a:buFont typeface="Wingdings" panose="05000000000000000000" pitchFamily="2" charset="2"/>
              <a:buChar char="§"/>
              <a:defRPr sz="2000">
                <a:solidFill>
                  <a:schemeClr val="tx1"/>
                </a:solidFill>
              </a:defRPr>
            </a:lvl1pPr>
            <a:lvl2pPr marL="742950" indent="-285750">
              <a:buClr>
                <a:schemeClr val="tx2">
                  <a:lumMod val="75000"/>
                </a:schemeClr>
              </a:buClr>
              <a:buFont typeface="Arial" panose="020B0604020202020204" pitchFamily="34" charset="0"/>
              <a:buChar char="•"/>
              <a:defRPr sz="1800">
                <a:solidFill>
                  <a:schemeClr val="tx1"/>
                </a:solidFill>
              </a:defRPr>
            </a:lvl2pPr>
            <a:lvl3pPr marL="1143000" indent="-228600">
              <a:buClr>
                <a:schemeClr val="tx2">
                  <a:lumMod val="75000"/>
                </a:schemeClr>
              </a:buClr>
              <a:buFont typeface="Courier New" panose="02070309020205020404" pitchFamily="49" charset="0"/>
              <a:buChar char="o"/>
              <a:defRPr sz="1600">
                <a:solidFill>
                  <a:schemeClr val="tx1"/>
                </a:solidFill>
              </a:defRPr>
            </a:lvl3pPr>
            <a:lvl4pPr marL="1600200" indent="-228600">
              <a:buClr>
                <a:schemeClr val="tx2">
                  <a:lumMod val="75000"/>
                </a:schemeClr>
              </a:buClr>
              <a:buFont typeface="Wingdings" panose="05000000000000000000" pitchFamily="2" charset="2"/>
              <a:buChar char="Ø"/>
              <a:defRPr sz="1400">
                <a:solidFill>
                  <a:schemeClr val="tx1"/>
                </a:solidFill>
              </a:defRPr>
            </a:lvl4pPr>
            <a:lvl5pPr marL="2057400" indent="-228600">
              <a:buClr>
                <a:schemeClr val="tx2">
                  <a:lumMod val="75000"/>
                </a:schemeClr>
              </a:buClr>
              <a:buFont typeface="Wingdings" panose="05000000000000000000" pitchFamily="2" charset="2"/>
              <a:buChar char="ü"/>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B0A190FF-5585-446E-83BF-AC2905478D72}" type="datetime1">
              <a:rPr lang="en-IN" smtClean="0"/>
              <a:t>23-06-2026</a:t>
            </a:fld>
            <a:endParaRPr lang="en-IN"/>
          </a:p>
        </p:txBody>
      </p:sp>
      <p:sp>
        <p:nvSpPr>
          <p:cNvPr id="6" name="Footer Placeholder 4"/>
          <p:cNvSpPr>
            <a:spLocks noGrp="1"/>
          </p:cNvSpPr>
          <p:nvPr>
            <p:ph type="ftr" sz="quarter" idx="11"/>
          </p:nvPr>
        </p:nvSpPr>
        <p:spPr/>
        <p:txBody>
          <a:bodyPr/>
          <a:lstStyle>
            <a:lvl1pPr>
              <a:defRPr>
                <a:solidFill>
                  <a:schemeClr val="tx2">
                    <a:lumMod val="75000"/>
                  </a:schemeClr>
                </a:solidFill>
              </a:defRPr>
            </a:lvl1pPr>
          </a:lstStyle>
          <a:p>
            <a:endParaRPr lang="en-IN"/>
          </a:p>
        </p:txBody>
      </p:sp>
      <p:sp>
        <p:nvSpPr>
          <p:cNvPr id="7" name="Slide Number Placeholder 5"/>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3198940313"/>
      </p:ext>
    </p:extLst>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7289800" y="402504"/>
              <a:ext cx="44783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677511">
              <a:off x="4698352"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rot="-5400000">
              <a:off x="3787244"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3" cy="2283824"/>
          </a:xfrm>
        </p:spPr>
        <p:txBody>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fld id="{DE9F60C6-35D5-4F76-90E3-92B4C38ECF79}" type="datetime1">
              <a:rPr lang="en-IN" smtClean="0"/>
              <a:t>23-06-2026</a:t>
            </a:fld>
            <a:endParaRPr lang="en-IN"/>
          </a:p>
        </p:txBody>
      </p:sp>
      <p:sp>
        <p:nvSpPr>
          <p:cNvPr id="17" name="Footer Placeholder 4"/>
          <p:cNvSpPr>
            <a:spLocks noGrp="1"/>
          </p:cNvSpPr>
          <p:nvPr>
            <p:ph type="ftr" sz="quarter" idx="11"/>
          </p:nvPr>
        </p:nvSpPr>
        <p:spPr/>
        <p:txBody>
          <a:bodyPr/>
          <a:lstStyle>
            <a:lvl1pPr>
              <a:defRPr/>
            </a:lvl1pPr>
          </a:lstStyle>
          <a:p>
            <a:endParaRPr lang="en-IN"/>
          </a:p>
        </p:txBody>
      </p:sp>
      <p:sp>
        <p:nvSpPr>
          <p:cNvPr id="18" name="Slide Number Placeholder 5"/>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2302117471"/>
      </p:ext>
    </p:extLst>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07A9981C-1B75-4726-A94D-593A23E4F2C0}" type="datetime1">
              <a:rPr lang="en-IN" smtClean="0"/>
              <a:t>23-06-2026</a:t>
            </a:fld>
            <a:endParaRPr lang="en-IN"/>
          </a:p>
        </p:txBody>
      </p:sp>
      <p:sp>
        <p:nvSpPr>
          <p:cNvPr id="6" name="Footer Placeholder 4"/>
          <p:cNvSpPr>
            <a:spLocks noGrp="1"/>
          </p:cNvSpPr>
          <p:nvPr>
            <p:ph type="ftr" sz="quarter" idx="11"/>
          </p:nvPr>
        </p:nvSpPr>
        <p:spPr/>
        <p:txBody>
          <a:bodyPr/>
          <a:lstStyle>
            <a:lvl1pPr>
              <a:defRPr/>
            </a:lvl1pPr>
          </a:lstStyle>
          <a:p>
            <a:endParaRPr lang="en-IN"/>
          </a:p>
        </p:txBody>
      </p:sp>
      <p:sp>
        <p:nvSpPr>
          <p:cNvPr id="7" name="Slide Number Placeholder 5"/>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2851467659"/>
      </p:ext>
    </p:extLst>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fld id="{273519B1-BB24-4F16-9544-27A06A0B4FA4}" type="datetime1">
              <a:rPr lang="en-IN" smtClean="0"/>
              <a:t>23-06-2026</a:t>
            </a:fld>
            <a:endParaRPr lang="en-IN"/>
          </a:p>
        </p:txBody>
      </p:sp>
      <p:sp>
        <p:nvSpPr>
          <p:cNvPr id="8" name="Footer Placeholder 4"/>
          <p:cNvSpPr>
            <a:spLocks noGrp="1"/>
          </p:cNvSpPr>
          <p:nvPr>
            <p:ph type="ftr" sz="quarter" idx="11"/>
          </p:nvPr>
        </p:nvSpPr>
        <p:spPr/>
        <p:txBody>
          <a:bodyPr/>
          <a:lstStyle>
            <a:lvl1pPr>
              <a:defRPr/>
            </a:lvl1pPr>
          </a:lstStyle>
          <a:p>
            <a:endParaRPr lang="en-IN"/>
          </a:p>
        </p:txBody>
      </p:sp>
      <p:sp>
        <p:nvSpPr>
          <p:cNvPr id="9" name="Slide Number Placeholder 5"/>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968775367"/>
      </p:ext>
    </p:extLst>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534AD123-2338-4FCF-8C95-43A803EDB7B1}" type="datetime1">
              <a:rPr lang="en-IN" smtClean="0"/>
              <a:t>23-06-2026</a:t>
            </a:fld>
            <a:endParaRPr lang="en-IN"/>
          </a:p>
        </p:txBody>
      </p:sp>
      <p:sp>
        <p:nvSpPr>
          <p:cNvPr id="4" name="Footer Placeholder 4"/>
          <p:cNvSpPr>
            <a:spLocks noGrp="1"/>
          </p:cNvSpPr>
          <p:nvPr>
            <p:ph type="ftr" sz="quarter" idx="11"/>
          </p:nvPr>
        </p:nvSpPr>
        <p:spPr/>
        <p:txBody>
          <a:bodyPr/>
          <a:lstStyle>
            <a:lvl1pPr>
              <a:defRPr/>
            </a:lvl1pPr>
          </a:lstStyle>
          <a:p>
            <a:endParaRPr lang="en-IN"/>
          </a:p>
        </p:txBody>
      </p:sp>
      <p:sp>
        <p:nvSpPr>
          <p:cNvPr id="5" name="Slide Number Placeholder 5"/>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801151853"/>
      </p:ext>
    </p:extLst>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Date Placeholder 1"/>
          <p:cNvSpPr>
            <a:spLocks noGrp="1"/>
          </p:cNvSpPr>
          <p:nvPr>
            <p:ph type="dt" sz="half" idx="10"/>
          </p:nvPr>
        </p:nvSpPr>
        <p:spPr/>
        <p:txBody>
          <a:bodyPr/>
          <a:lstStyle>
            <a:lvl1pPr>
              <a:defRPr/>
            </a:lvl1pPr>
          </a:lstStyle>
          <a:p>
            <a:fld id="{151175B3-052D-452C-A46A-812315291FF5}" type="datetime1">
              <a:rPr lang="en-IN" smtClean="0"/>
              <a:t>23-06-2026</a:t>
            </a:fld>
            <a:endParaRPr lang="en-IN"/>
          </a:p>
        </p:txBody>
      </p:sp>
      <p:sp>
        <p:nvSpPr>
          <p:cNvPr id="4" name="Footer Placeholder 2"/>
          <p:cNvSpPr>
            <a:spLocks noGrp="1"/>
          </p:cNvSpPr>
          <p:nvPr>
            <p:ph type="ftr" sz="quarter" idx="11"/>
          </p:nvPr>
        </p:nvSpPr>
        <p:spPr/>
        <p:txBody>
          <a:bodyPr/>
          <a:lstStyle>
            <a:lvl1pPr>
              <a:defRPr>
                <a:solidFill>
                  <a:schemeClr val="tx2">
                    <a:lumMod val="75000"/>
                  </a:schemeClr>
                </a:solidFill>
              </a:defRPr>
            </a:lvl1pPr>
          </a:lstStyle>
          <a:p>
            <a:endParaRPr lang="en-IN"/>
          </a:p>
        </p:txBody>
      </p:sp>
      <p:sp>
        <p:nvSpPr>
          <p:cNvPr id="5" name="Slide Number Placeholder 3"/>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1152829673"/>
      </p:ext>
    </p:extLst>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713413" y="402504"/>
              <a:ext cx="60547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fld id="{5D11F632-4151-4722-AA27-D550DD1B22CB}" type="datetime1">
              <a:rPr lang="en-IN" smtClean="0"/>
              <a:t>23-06-2026</a:t>
            </a:fld>
            <a:endParaRPr lang="en-IN"/>
          </a:p>
        </p:txBody>
      </p:sp>
      <p:sp>
        <p:nvSpPr>
          <p:cNvPr id="18" name="Footer Placeholder 5"/>
          <p:cNvSpPr>
            <a:spLocks noGrp="1"/>
          </p:cNvSpPr>
          <p:nvPr>
            <p:ph type="ftr" sz="quarter" idx="11"/>
          </p:nvPr>
        </p:nvSpPr>
        <p:spPr/>
        <p:txBody>
          <a:bodyPr/>
          <a:lstStyle>
            <a:lvl1pPr>
              <a:defRPr/>
            </a:lvl1pPr>
          </a:lstStyle>
          <a:p>
            <a:endParaRPr lang="en-IN"/>
          </a:p>
        </p:txBody>
      </p:sp>
      <p:sp>
        <p:nvSpPr>
          <p:cNvPr id="19" name="Slide Number Placeholder 6"/>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3709027344"/>
      </p:ext>
    </p:extLst>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6172200" y="402504"/>
              <a:ext cx="55959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400000">
              <a:off x="3295432"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p:cNvSpPr>
            <p:nvPr/>
          </p:nvSpPr>
          <p:spPr bwMode="gray">
            <a:xfrm rot="-5677511">
              <a:off x="4203594"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fld id="{AFEA5840-3324-42A4-92CE-2B4A6A7762B0}" type="datetime1">
              <a:rPr lang="en-IN" smtClean="0"/>
              <a:t>23-06-2026</a:t>
            </a:fld>
            <a:endParaRPr lang="en-IN"/>
          </a:p>
        </p:txBody>
      </p:sp>
      <p:sp>
        <p:nvSpPr>
          <p:cNvPr id="18" name="Footer Placeholder 5"/>
          <p:cNvSpPr>
            <a:spLocks noGrp="1"/>
          </p:cNvSpPr>
          <p:nvPr>
            <p:ph type="ftr" sz="quarter" idx="11"/>
          </p:nvPr>
        </p:nvSpPr>
        <p:spPr/>
        <p:txBody>
          <a:bodyPr/>
          <a:lstStyle>
            <a:lvl1pPr>
              <a:defRPr/>
            </a:lvl1pPr>
          </a:lstStyle>
          <a:p>
            <a:endParaRPr lang="en-IN"/>
          </a:p>
        </p:txBody>
      </p:sp>
      <p:sp>
        <p:nvSpPr>
          <p:cNvPr id="19" name="Slide Number Placeholder 6"/>
          <p:cNvSpPr>
            <a:spLocks noGrp="1"/>
          </p:cNvSpPr>
          <p:nvPr>
            <p:ph type="sldNum" sz="quarter" idx="12"/>
          </p:nvPr>
        </p:nvSpPr>
        <p:spPr/>
        <p:txBody>
          <a:bodyPr/>
          <a:lstStyle>
            <a:lvl1pPr>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1744009940"/>
      </p:ext>
    </p:extLst>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p:cNvGrpSpPr>
            <a:grpSpLocks/>
          </p:cNvGrpSpPr>
          <p:nvPr/>
        </p:nvGrpSpPr>
        <p:grpSpPr bwMode="auto">
          <a:xfrm>
            <a:off x="0" y="-333375"/>
            <a:ext cx="12192000" cy="4414838"/>
            <a:chOff x="0" y="-298689"/>
            <a:chExt cx="12192000" cy="7163343"/>
          </a:xfrm>
        </p:grpSpPr>
        <p:sp>
          <p:nvSpPr>
            <p:cNvPr id="26" name="Rectangle 25"/>
            <p:cNvSpPr/>
            <p:nvPr/>
          </p:nvSpPr>
          <p:spPr>
            <a:xfrm>
              <a:off x="0" y="-298689"/>
              <a:ext cx="12168000" cy="6048957"/>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8" name="Oval 17"/>
            <p:cNvSpPr/>
            <p:nvPr userDrawn="1"/>
          </p:nvSpPr>
          <p:spPr>
            <a:xfrm>
              <a:off x="7994651" y="196085"/>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051"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52"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53"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027" name="Title Placeholder 1"/>
          <p:cNvSpPr>
            <a:spLocks noGrp="1"/>
          </p:cNvSpPr>
          <p:nvPr>
            <p:ph type="title"/>
          </p:nvPr>
        </p:nvSpPr>
        <p:spPr bwMode="gray">
          <a:xfrm>
            <a:off x="1352550" y="352425"/>
            <a:ext cx="876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1216025" y="2243138"/>
            <a:ext cx="87614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650538" y="6394450"/>
            <a:ext cx="990600" cy="304800"/>
          </a:xfrm>
          <a:prstGeom prst="rect">
            <a:avLst/>
          </a:prstGeom>
        </p:spPr>
        <p:txBody>
          <a:bodyPr vert="horz" lIns="91440" tIns="45720" rIns="91440" bIns="45720" rtlCol="0" anchor="t"/>
          <a:lstStyle>
            <a:lvl1pPr algn="r">
              <a:defRPr sz="1000" b="1" i="0">
                <a:solidFill>
                  <a:schemeClr val="accent1"/>
                </a:solidFill>
              </a:defRPr>
            </a:lvl1pPr>
          </a:lstStyle>
          <a:p>
            <a:fld id="{ED12A9E2-D59B-463F-A668-BB1434681122}" type="datetime1">
              <a:rPr lang="en-IN" smtClean="0"/>
              <a:t>23-06-2026</a:t>
            </a:fld>
            <a:endParaRPr lang="en-IN"/>
          </a:p>
        </p:txBody>
      </p:sp>
      <p:sp>
        <p:nvSpPr>
          <p:cNvPr id="5" name="Footer Placeholder 4"/>
          <p:cNvSpPr>
            <a:spLocks noGrp="1"/>
          </p:cNvSpPr>
          <p:nvPr>
            <p:ph type="ftr" sz="quarter" idx="3"/>
          </p:nvPr>
        </p:nvSpPr>
        <p:spPr>
          <a:xfrm>
            <a:off x="528638" y="6391275"/>
            <a:ext cx="3859212" cy="304800"/>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IN"/>
          </a:p>
        </p:txBody>
      </p:sp>
      <p:sp>
        <p:nvSpPr>
          <p:cNvPr id="22" name="Rectangle 2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6"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latin typeface="Times New Roman" panose="02020603050405020304" pitchFamily="18" charset="0"/>
              </a:defRPr>
            </a:lvl1pPr>
          </a:lstStyle>
          <a:p>
            <a:fld id="{0AF90783-203F-4A0B-94C9-A1FF1C2A050D}" type="slidenum">
              <a:rPr lang="en-IN" smtClean="0"/>
              <a:t>‹#›</a:t>
            </a:fld>
            <a:endParaRPr lang="en-IN"/>
          </a:p>
        </p:txBody>
      </p:sp>
    </p:spTree>
    <p:extLst>
      <p:ext uri="{BB962C8B-B14F-4D97-AF65-F5344CB8AC3E}">
        <p14:creationId xmlns:p14="http://schemas.microsoft.com/office/powerpoint/2010/main" val="7690529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p:randomBar dir="vert"/>
  </p:transition>
  <p:hf hdr="0" ftr="0" dt="0"/>
  <p:txStyles>
    <p:titleStyle>
      <a:lvl1pPr algn="ctr" defTabSz="457200" rtl="0" eaLnBrk="1" fontAlgn="base" hangingPunct="1">
        <a:spcBef>
          <a:spcPct val="0"/>
        </a:spcBef>
        <a:spcAft>
          <a:spcPct val="0"/>
        </a:spcAft>
        <a:defRPr sz="3600" kern="1200">
          <a:solidFill>
            <a:schemeClr val="bg2"/>
          </a:solidFill>
          <a:latin typeface="+mj-lt"/>
          <a:ea typeface="+mj-ea"/>
          <a:cs typeface="+mj-cs"/>
        </a:defRPr>
      </a:lvl1pPr>
      <a:lvl2pPr algn="ctr" defTabSz="457200" rtl="0" eaLnBrk="1" fontAlgn="base" hangingPunct="1">
        <a:spcBef>
          <a:spcPct val="0"/>
        </a:spcBef>
        <a:spcAft>
          <a:spcPct val="0"/>
        </a:spcAft>
        <a:defRPr sz="3600">
          <a:solidFill>
            <a:schemeClr val="bg2"/>
          </a:solidFill>
          <a:latin typeface="Palatino Linotype" panose="02040502050505030304" pitchFamily="18" charset="0"/>
        </a:defRPr>
      </a:lvl2pPr>
      <a:lvl3pPr algn="ctr" defTabSz="457200" rtl="0" eaLnBrk="1" fontAlgn="base" hangingPunct="1">
        <a:spcBef>
          <a:spcPct val="0"/>
        </a:spcBef>
        <a:spcAft>
          <a:spcPct val="0"/>
        </a:spcAft>
        <a:defRPr sz="3600">
          <a:solidFill>
            <a:schemeClr val="bg2"/>
          </a:solidFill>
          <a:latin typeface="Palatino Linotype" panose="02040502050505030304" pitchFamily="18" charset="0"/>
        </a:defRPr>
      </a:lvl3pPr>
      <a:lvl4pPr algn="ctr" defTabSz="457200" rtl="0" eaLnBrk="1" fontAlgn="base" hangingPunct="1">
        <a:spcBef>
          <a:spcPct val="0"/>
        </a:spcBef>
        <a:spcAft>
          <a:spcPct val="0"/>
        </a:spcAft>
        <a:defRPr sz="3600">
          <a:solidFill>
            <a:schemeClr val="bg2"/>
          </a:solidFill>
          <a:latin typeface="Palatino Linotype" panose="02040502050505030304" pitchFamily="18" charset="0"/>
        </a:defRPr>
      </a:lvl4pPr>
      <a:lvl5pPr algn="ctr" defTabSz="457200" rtl="0" eaLnBrk="1" fontAlgn="base" hangingPunct="1">
        <a:spcBef>
          <a:spcPct val="0"/>
        </a:spcBef>
        <a:spcAft>
          <a:spcPct val="0"/>
        </a:spcAft>
        <a:defRPr sz="3600">
          <a:solidFill>
            <a:schemeClr val="bg2"/>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7924E7E-B8B6-6897-C087-4E901D79BEF1}"/>
              </a:ext>
            </a:extLst>
          </p:cNvPr>
          <p:cNvSpPr>
            <a:spLocks noGrp="1"/>
          </p:cNvSpPr>
          <p:nvPr>
            <p:ph type="subTitle" idx="1"/>
          </p:nvPr>
        </p:nvSpPr>
        <p:spPr>
          <a:xfrm>
            <a:off x="1063257" y="2974566"/>
            <a:ext cx="10641064" cy="3176851"/>
          </a:xfrm>
        </p:spPr>
        <p:txBody>
          <a:bodyPr>
            <a:normAutofit lnSpcReduction="10000"/>
          </a:bodyPr>
          <a:lstStyle/>
          <a:p>
            <a:r>
              <a:rPr lang="en-US" sz="2400" b="1" dirty="0">
                <a:solidFill>
                  <a:schemeClr val="bg1"/>
                </a:solidFill>
              </a:rPr>
              <a:t>GST in Real Estate &amp; </a:t>
            </a:r>
          </a:p>
          <a:p>
            <a:r>
              <a:rPr lang="en-US" sz="2400" b="1" dirty="0">
                <a:solidFill>
                  <a:schemeClr val="bg1"/>
                </a:solidFill>
              </a:rPr>
              <a:t>Works Contract</a:t>
            </a:r>
            <a:endParaRPr lang="en-US" sz="2400" dirty="0">
              <a:solidFill>
                <a:schemeClr val="bg1"/>
              </a:solidFill>
            </a:endParaRPr>
          </a:p>
          <a:p>
            <a:endParaRPr lang="en-US" sz="2400" dirty="0">
              <a:solidFill>
                <a:schemeClr val="bg1"/>
              </a:solidFill>
            </a:endParaRPr>
          </a:p>
          <a:p>
            <a:r>
              <a:rPr lang="en-US" sz="2400" dirty="0">
                <a:solidFill>
                  <a:schemeClr val="bg1"/>
                </a:solidFill>
              </a:rPr>
              <a:t>Date: 24</a:t>
            </a:r>
            <a:r>
              <a:rPr lang="en-US" sz="2400" baseline="30000" dirty="0">
                <a:solidFill>
                  <a:schemeClr val="bg1"/>
                </a:solidFill>
              </a:rPr>
              <a:t>th</a:t>
            </a:r>
            <a:r>
              <a:rPr lang="en-US" sz="2400" dirty="0">
                <a:solidFill>
                  <a:schemeClr val="bg1"/>
                </a:solidFill>
              </a:rPr>
              <a:t> June 2026</a:t>
            </a:r>
          </a:p>
          <a:p>
            <a:r>
              <a:rPr lang="en-US" sz="2400" dirty="0">
                <a:solidFill>
                  <a:schemeClr val="bg1"/>
                </a:solidFill>
              </a:rPr>
              <a:t>PLACE: Rajkot</a:t>
            </a:r>
          </a:p>
          <a:p>
            <a:pPr algn="r"/>
            <a:endParaRPr lang="en-US" sz="2400" dirty="0">
              <a:solidFill>
                <a:schemeClr val="tx1"/>
              </a:solidFill>
            </a:endParaRPr>
          </a:p>
          <a:p>
            <a:pPr algn="r"/>
            <a:r>
              <a:rPr lang="en-US" sz="2400" dirty="0">
                <a:solidFill>
                  <a:schemeClr val="bg1"/>
                </a:solidFill>
              </a:rPr>
              <a:t>By CA Archit Agarwal</a:t>
            </a:r>
            <a:endParaRPr lang="en-IN" sz="2400" dirty="0">
              <a:solidFill>
                <a:schemeClr val="bg1"/>
              </a:solidFill>
            </a:endParaRPr>
          </a:p>
        </p:txBody>
      </p:sp>
      <p:pic>
        <p:nvPicPr>
          <p:cNvPr id="7" name="Picture 6" descr="Construction Site by Ryan Cressionnie on Dribbble">
            <a:extLst>
              <a:ext uri="{FF2B5EF4-FFF2-40B4-BE49-F238E27FC236}">
                <a16:creationId xmlns:a16="http://schemas.microsoft.com/office/drawing/2014/main" id="{34AC2BF7-E359-97F1-EE33-066EE18E7A22}"/>
              </a:ext>
            </a:extLst>
          </p:cNvPr>
          <p:cNvPicPr>
            <a:picLocks noChangeAspect="1"/>
          </p:cNvPicPr>
          <p:nvPr/>
        </p:nvPicPr>
        <p:blipFill>
          <a:blip r:embed="rId2"/>
          <a:stretch>
            <a:fillRect/>
          </a:stretch>
        </p:blipFill>
        <p:spPr>
          <a:xfrm>
            <a:off x="6555764" y="2269375"/>
            <a:ext cx="4991793" cy="3176851"/>
          </a:xfrm>
          <a:prstGeom prst="rect">
            <a:avLst/>
          </a:prstGeom>
        </p:spPr>
      </p:pic>
      <p:sp>
        <p:nvSpPr>
          <p:cNvPr id="6" name="Subtitle 2">
            <a:extLst>
              <a:ext uri="{FF2B5EF4-FFF2-40B4-BE49-F238E27FC236}">
                <a16:creationId xmlns:a16="http://schemas.microsoft.com/office/drawing/2014/main" id="{FFD16599-1AD5-C58D-1A35-0D591546D161}"/>
              </a:ext>
            </a:extLst>
          </p:cNvPr>
          <p:cNvSpPr txBox="1">
            <a:spLocks/>
          </p:cNvSpPr>
          <p:nvPr/>
        </p:nvSpPr>
        <p:spPr bwMode="auto">
          <a:xfrm>
            <a:off x="1722119" y="548597"/>
            <a:ext cx="8747762" cy="172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defTabSz="457200" rtl="0" eaLnBrk="0" fontAlgn="base" hangingPunct="0">
              <a:spcBef>
                <a:spcPts val="1000"/>
              </a:spcBef>
              <a:spcAft>
                <a:spcPct val="0"/>
              </a:spcAft>
              <a:buClr>
                <a:schemeClr val="accent1"/>
              </a:buClr>
              <a:buSzPct val="80000"/>
              <a:buFont typeface="Wingdings 3" panose="05040102010807070707" pitchFamily="18" charset="2"/>
              <a:buNone/>
              <a:defRPr kern="1200" cap="all">
                <a:solidFill>
                  <a:schemeClr val="accent1"/>
                </a:solidFill>
                <a:latin typeface="+mn-lt"/>
                <a:ea typeface="+mn-ea"/>
                <a:cs typeface="+mn-cs"/>
              </a:defRPr>
            </a:lvl1pPr>
            <a:lvl2pPr marL="4572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600" kern="1200">
                <a:solidFill>
                  <a:schemeClr val="tx1">
                    <a:tint val="75000"/>
                  </a:schemeClr>
                </a:solidFill>
                <a:latin typeface="+mn-lt"/>
                <a:ea typeface="+mn-ea"/>
                <a:cs typeface="+mn-cs"/>
              </a:defRPr>
            </a:lvl2pPr>
            <a:lvl3pPr marL="9144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400" kern="1200">
                <a:solidFill>
                  <a:schemeClr val="tx1">
                    <a:tint val="75000"/>
                  </a:schemeClr>
                </a:solidFill>
                <a:latin typeface="+mn-lt"/>
                <a:ea typeface="+mn-ea"/>
                <a:cs typeface="+mn-cs"/>
              </a:defRPr>
            </a:lvl3pPr>
            <a:lvl4pPr marL="13716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4pPr>
            <a:lvl5pPr marL="1828800" indent="0" algn="ctr" defTabSz="457200" rtl="0" eaLnBrk="0" fontAlgn="base" hangingPunct="0">
              <a:spcBef>
                <a:spcPts val="1000"/>
              </a:spcBef>
              <a:spcAft>
                <a:spcPct val="0"/>
              </a:spcAft>
              <a:buClr>
                <a:schemeClr val="accent1"/>
              </a:buClr>
              <a:buSzPct val="80000"/>
              <a:buFont typeface="Wingdings 3" panose="050401020108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eaLnBrk="1" fontAlgn="auto" hangingPunct="1">
              <a:spcAft>
                <a:spcPts val="0"/>
              </a:spcAft>
              <a:buFont typeface="Wingdings 3" charset="2"/>
              <a:buNone/>
              <a:defRPr/>
            </a:pPr>
            <a:r>
              <a:rPr lang="en-IN" sz="3600" dirty="0">
                <a:solidFill>
                  <a:srgbClr val="FFFF00"/>
                </a:solidFill>
              </a:rPr>
              <a:t>The Institute of Chartered Accountants of India</a:t>
            </a:r>
          </a:p>
          <a:p>
            <a:pPr algn="ctr" eaLnBrk="1" fontAlgn="auto" hangingPunct="1">
              <a:spcAft>
                <a:spcPts val="0"/>
              </a:spcAft>
              <a:defRPr/>
            </a:pPr>
            <a:r>
              <a:rPr lang="en-IN" sz="2400" dirty="0">
                <a:solidFill>
                  <a:srgbClr val="FFFF00"/>
                </a:solidFill>
              </a:rPr>
              <a:t>GST &amp; Indirect Taxes Committee</a:t>
            </a:r>
          </a:p>
          <a:p>
            <a:pPr algn="r" eaLnBrk="1" fontAlgn="auto" hangingPunct="1">
              <a:spcAft>
                <a:spcPts val="0"/>
              </a:spcAft>
              <a:buFont typeface="Wingdings 3" charset="2"/>
              <a:buNone/>
              <a:defRPr/>
            </a:pPr>
            <a:endParaRPr lang="en-IN" sz="4400" dirty="0">
              <a:solidFill>
                <a:srgbClr val="C00000"/>
              </a:solidFill>
              <a:latin typeface="Bodoni MT Poster Compressed" pitchFamily="18" charset="0"/>
            </a:endParaRPr>
          </a:p>
          <a:p>
            <a:pPr algn="r" eaLnBrk="1" fontAlgn="auto" hangingPunct="1">
              <a:spcAft>
                <a:spcPts val="0"/>
              </a:spcAft>
              <a:buFont typeface="Wingdings 3" charset="2"/>
              <a:buNone/>
              <a:defRPr/>
            </a:pPr>
            <a:endParaRPr lang="en-IN" sz="4400" dirty="0">
              <a:solidFill>
                <a:srgbClr val="C00000"/>
              </a:solidFill>
              <a:latin typeface="Bodoni MT Poster Compressed" pitchFamily="18" charset="0"/>
            </a:endParaRPr>
          </a:p>
        </p:txBody>
      </p:sp>
      <p:pic>
        <p:nvPicPr>
          <p:cNvPr id="9" name="Picture 8" descr="Commercial Tax Gujarat">
            <a:extLst>
              <a:ext uri="{FF2B5EF4-FFF2-40B4-BE49-F238E27FC236}">
                <a16:creationId xmlns:a16="http://schemas.microsoft.com/office/drawing/2014/main" id="{355AEC42-AF9D-CEC1-A1C5-3EB668E4F3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1572" y="317377"/>
            <a:ext cx="1111969" cy="1098844"/>
          </a:xfrm>
          <a:prstGeom prst="rect">
            <a:avLst/>
          </a:prstGeom>
          <a:noFill/>
          <a:ln>
            <a:noFill/>
          </a:ln>
        </p:spPr>
      </p:pic>
      <p:sp>
        <p:nvSpPr>
          <p:cNvPr id="10" name="Slide Number Placeholder 3">
            <a:extLst>
              <a:ext uri="{FF2B5EF4-FFF2-40B4-BE49-F238E27FC236}">
                <a16:creationId xmlns:a16="http://schemas.microsoft.com/office/drawing/2014/main" id="{7E683D89-FF2D-810A-2460-246CF30A8FC1}"/>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1</a:t>
            </a:fld>
            <a:endParaRPr lang="en-IN" dirty="0"/>
          </a:p>
        </p:txBody>
      </p:sp>
    </p:spTree>
    <p:extLst>
      <p:ext uri="{BB962C8B-B14F-4D97-AF65-F5344CB8AC3E}">
        <p14:creationId xmlns:p14="http://schemas.microsoft.com/office/powerpoint/2010/main" val="2601258954"/>
      </p:ext>
    </p:extLst>
  </p:cSld>
  <p:clrMapOvr>
    <a:masterClrMapping/>
  </p:clrMapOvr>
  <p:transition>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9F192-F350-3E21-778E-3C9C069C755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1A3C69-0B9D-D773-E5DD-59707696E87A}"/>
              </a:ext>
            </a:extLst>
          </p:cNvPr>
          <p:cNvSpPr>
            <a:spLocks noGrp="1"/>
          </p:cNvSpPr>
          <p:nvPr>
            <p:ph idx="1"/>
          </p:nvPr>
        </p:nvSpPr>
        <p:spPr>
          <a:xfrm>
            <a:off x="540512" y="1382233"/>
            <a:ext cx="10864774" cy="5264227"/>
          </a:xfrm>
        </p:spPr>
        <p:txBody>
          <a:bodyPr>
            <a:normAutofit/>
          </a:bodyPr>
          <a:lstStyle/>
          <a:p>
            <a:pPr marL="274320" lvl="1" indent="0" algn="just">
              <a:lnSpc>
                <a:spcPct val="150000"/>
              </a:lnSpc>
              <a:buNone/>
            </a:pPr>
            <a:r>
              <a:rPr lang="en-US" sz="2000" i="1" dirty="0">
                <a:ea typeface="Calibri" panose="020F0502020204030204" pitchFamily="34" charset="0"/>
                <a:cs typeface="Mangal" panose="02040503050203030202" pitchFamily="18" charset="0"/>
              </a:rPr>
              <a:t>(b) an apartment being constructed in an ongoing project under any of the schemes specified in sub-item (b), sub-item (c), sub-item (d), sub-item (da) and sub-item (</a:t>
            </a:r>
            <a:r>
              <a:rPr lang="en-US" sz="2000" i="1" dirty="0" err="1">
                <a:ea typeface="Calibri" panose="020F0502020204030204" pitchFamily="34" charset="0"/>
                <a:cs typeface="Mangal" panose="02040503050203030202" pitchFamily="18" charset="0"/>
              </a:rPr>
              <a:t>db</a:t>
            </a:r>
            <a:r>
              <a:rPr lang="en-US" sz="2000" i="1" dirty="0">
                <a:ea typeface="Calibri" panose="020F0502020204030204" pitchFamily="34" charset="0"/>
                <a:cs typeface="Mangal" panose="02040503050203030202" pitchFamily="18" charset="0"/>
              </a:rPr>
              <a:t>) of item (iv); sub-item (b), sub-item (c), sub-item (d) and sub-item (da) of item (v); and sub-item (c) of item (vi), against serial number 3 of the Table above, in respect of which the promoter has not exercised option to pay central tax on construction of apartments at the rates as specified for item (</a:t>
            </a:r>
            <a:r>
              <a:rPr lang="en-US" sz="2000" i="1" dirty="0" err="1">
                <a:ea typeface="Calibri" panose="020F0502020204030204" pitchFamily="34" charset="0"/>
                <a:cs typeface="Mangal" panose="02040503050203030202" pitchFamily="18" charset="0"/>
              </a:rPr>
              <a:t>ie</a:t>
            </a:r>
            <a:r>
              <a:rPr lang="en-US" sz="2000" i="1" dirty="0">
                <a:ea typeface="Calibri" panose="020F0502020204030204" pitchFamily="34" charset="0"/>
                <a:cs typeface="Mangal" panose="02040503050203030202" pitchFamily="18" charset="0"/>
              </a:rPr>
              <a:t>) or (if) against serial number 3, as the case may be.</a:t>
            </a:r>
          </a:p>
          <a:p>
            <a:pPr algn="just">
              <a:lnSpc>
                <a:spcPct val="150000"/>
              </a:lnSpc>
            </a:pPr>
            <a:endParaRPr lang="en-US" dirty="0">
              <a:ea typeface="Calibri" panose="020F0502020204030204" pitchFamily="34" charset="0"/>
              <a:cs typeface="Mangal" panose="02040503050203030202" pitchFamily="18" charset="0"/>
            </a:endParaRPr>
          </a:p>
          <a:p>
            <a:pPr marL="271463" indent="-271463" algn="just">
              <a:lnSpc>
                <a:spcPct val="150000"/>
              </a:lnSpc>
            </a:pPr>
            <a:r>
              <a:rPr lang="en-US" dirty="0">
                <a:ea typeface="Calibri" panose="020F0502020204030204" pitchFamily="34" charset="0"/>
                <a:cs typeface="Mangal" panose="02040503050203030202" pitchFamily="18" charset="0"/>
              </a:rPr>
              <a:t>In case of apartments are affordable, the tax rate of 1% is payable for all such apartments.</a:t>
            </a:r>
          </a:p>
          <a:p>
            <a:pPr marL="271463" indent="-271463" algn="just">
              <a:lnSpc>
                <a:spcPct val="150000"/>
              </a:lnSpc>
            </a:pPr>
            <a:r>
              <a:rPr lang="en-US" dirty="0">
                <a:ea typeface="Calibri" panose="020F0502020204030204" pitchFamily="34" charset="0"/>
                <a:cs typeface="Mangal" panose="02040503050203030202" pitchFamily="18" charset="0"/>
              </a:rPr>
              <a:t>In case of apartments are non-affordable, the tax rate of 5% is payable for all such apartments.</a:t>
            </a:r>
          </a:p>
        </p:txBody>
      </p:sp>
      <p:sp>
        <p:nvSpPr>
          <p:cNvPr id="2" name="Slide Number Placeholder 3">
            <a:extLst>
              <a:ext uri="{FF2B5EF4-FFF2-40B4-BE49-F238E27FC236}">
                <a16:creationId xmlns:a16="http://schemas.microsoft.com/office/drawing/2014/main" id="{8E8745E1-8471-4BC0-3072-A34542A25EBD}"/>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10</a:t>
            </a:fld>
            <a:endParaRPr lang="en-IN" dirty="0"/>
          </a:p>
        </p:txBody>
      </p:sp>
    </p:spTree>
    <p:extLst>
      <p:ext uri="{BB962C8B-B14F-4D97-AF65-F5344CB8AC3E}">
        <p14:creationId xmlns:p14="http://schemas.microsoft.com/office/powerpoint/2010/main" val="3046389015"/>
      </p:ext>
    </p:extLst>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6533E-0D13-3971-1360-DB6E52FDB9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A37EF9-2B7C-B4C6-D44B-8B2BC749CD7A}"/>
              </a:ext>
            </a:extLst>
          </p:cNvPr>
          <p:cNvSpPr>
            <a:spLocks noGrp="1"/>
          </p:cNvSpPr>
          <p:nvPr>
            <p:ph idx="1"/>
          </p:nvPr>
        </p:nvSpPr>
        <p:spPr>
          <a:xfrm>
            <a:off x="540512" y="1435394"/>
            <a:ext cx="10864774" cy="5211065"/>
          </a:xfrm>
        </p:spPr>
        <p:txBody>
          <a:bodyPr>
            <a:normAutofit/>
          </a:bodyPr>
          <a:lstStyle/>
          <a:p>
            <a:pPr marL="271463" indent="-271463" algn="just">
              <a:lnSpc>
                <a:spcPct val="150000"/>
              </a:lnSpc>
            </a:pPr>
            <a:endParaRPr lang="en-US" dirty="0">
              <a:ea typeface="Calibri" panose="020F0502020204030204" pitchFamily="34" charset="0"/>
              <a:cs typeface="Mangal" panose="02040503050203030202" pitchFamily="18" charset="0"/>
            </a:endParaRPr>
          </a:p>
          <a:p>
            <a:pPr marL="271463" indent="-271463" algn="just">
              <a:lnSpc>
                <a:spcPct val="150000"/>
              </a:lnSpc>
            </a:pPr>
            <a:r>
              <a:rPr lang="en-US" b="1" dirty="0">
                <a:solidFill>
                  <a:srgbClr val="FF0000"/>
                </a:solidFill>
                <a:ea typeface="Calibri" panose="020F0502020204030204" pitchFamily="34" charset="0"/>
                <a:cs typeface="Mangal" panose="02040503050203030202" pitchFamily="18" charset="0"/>
              </a:rPr>
              <a:t>Issue: Whether following charges will be included to compute the amount of Rs. 45 lacs?</a:t>
            </a:r>
          </a:p>
          <a:p>
            <a:pPr marL="477203" lvl="1" indent="-271463" algn="just">
              <a:lnSpc>
                <a:spcPct val="150000"/>
              </a:lnSpc>
            </a:pPr>
            <a:r>
              <a:rPr lang="en-US" sz="2000" b="1" dirty="0">
                <a:solidFill>
                  <a:srgbClr val="FF0000"/>
                </a:solidFill>
                <a:ea typeface="Calibri" panose="020F0502020204030204" pitchFamily="34" charset="0"/>
                <a:cs typeface="Mangal" panose="02040503050203030202" pitchFamily="18" charset="0"/>
              </a:rPr>
              <a:t>Legal &amp; Documentation Charges</a:t>
            </a:r>
          </a:p>
          <a:p>
            <a:pPr marL="477203" lvl="1" indent="-271463" algn="just">
              <a:lnSpc>
                <a:spcPct val="150000"/>
              </a:lnSpc>
            </a:pPr>
            <a:r>
              <a:rPr lang="en-US" sz="2000" b="1" dirty="0">
                <a:solidFill>
                  <a:srgbClr val="FF0000"/>
                </a:solidFill>
                <a:ea typeface="Calibri" panose="020F0502020204030204" pitchFamily="34" charset="0"/>
                <a:cs typeface="Mangal" panose="02040503050203030202" pitchFamily="18" charset="0"/>
              </a:rPr>
              <a:t>Infra Charges</a:t>
            </a:r>
          </a:p>
          <a:p>
            <a:pPr marL="477203" lvl="1" indent="-271463" algn="just">
              <a:lnSpc>
                <a:spcPct val="150000"/>
              </a:lnSpc>
            </a:pPr>
            <a:r>
              <a:rPr lang="en-US" sz="2000" b="1" dirty="0">
                <a:solidFill>
                  <a:srgbClr val="FF0000"/>
                </a:solidFill>
                <a:ea typeface="Calibri" panose="020F0502020204030204" pitchFamily="34" charset="0"/>
                <a:cs typeface="Mangal" panose="02040503050203030202" pitchFamily="18" charset="0"/>
              </a:rPr>
              <a:t>Maintenance charges</a:t>
            </a:r>
          </a:p>
          <a:p>
            <a:pPr marL="477203" lvl="1" indent="-271463" algn="just">
              <a:lnSpc>
                <a:spcPct val="150000"/>
              </a:lnSpc>
            </a:pPr>
            <a:endParaRPr lang="en-US" sz="2000" b="1" dirty="0">
              <a:solidFill>
                <a:srgbClr val="FF0000"/>
              </a:solidFill>
              <a:ea typeface="Calibri" panose="020F0502020204030204" pitchFamily="34" charset="0"/>
              <a:cs typeface="Mangal" panose="02040503050203030202" pitchFamily="18" charset="0"/>
            </a:endParaRPr>
          </a:p>
        </p:txBody>
      </p:sp>
      <p:sp>
        <p:nvSpPr>
          <p:cNvPr id="2" name="Slide Number Placeholder 3">
            <a:extLst>
              <a:ext uri="{FF2B5EF4-FFF2-40B4-BE49-F238E27FC236}">
                <a16:creationId xmlns:a16="http://schemas.microsoft.com/office/drawing/2014/main" id="{2DC3554B-A1D0-5ECE-F48A-C6D123EEB2BB}"/>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11</a:t>
            </a:fld>
            <a:endParaRPr lang="en-IN" dirty="0"/>
          </a:p>
        </p:txBody>
      </p:sp>
    </p:spTree>
    <p:extLst>
      <p:ext uri="{BB962C8B-B14F-4D97-AF65-F5344CB8AC3E}">
        <p14:creationId xmlns:p14="http://schemas.microsoft.com/office/powerpoint/2010/main" val="3867526201"/>
      </p:ext>
    </p:extLst>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B6F4-8B0F-4E98-8E2D-ADC7208DEAF7}"/>
              </a:ext>
            </a:extLst>
          </p:cNvPr>
          <p:cNvSpPr>
            <a:spLocks noGrp="1"/>
          </p:cNvSpPr>
          <p:nvPr>
            <p:ph type="title"/>
          </p:nvPr>
        </p:nvSpPr>
        <p:spPr>
          <a:xfrm>
            <a:off x="790832" y="211540"/>
            <a:ext cx="8645611" cy="541439"/>
          </a:xfrm>
        </p:spPr>
        <p:txBody>
          <a:bodyPr>
            <a:normAutofit/>
          </a:bodyPr>
          <a:lstStyle/>
          <a:p>
            <a:pPr marL="457200" indent="-457200">
              <a:buFont typeface="Wingdings" panose="05000000000000000000" pitchFamily="2" charset="2"/>
              <a:buChar char="q"/>
            </a:pPr>
            <a:r>
              <a:rPr lang="en-IN" sz="2800" b="1" dirty="0">
                <a:solidFill>
                  <a:schemeClr val="bg1"/>
                </a:solidFill>
              </a:rPr>
              <a:t>Redevelopment structure</a:t>
            </a:r>
          </a:p>
        </p:txBody>
      </p:sp>
      <p:sp>
        <p:nvSpPr>
          <p:cNvPr id="3" name="Content Placeholder 2">
            <a:extLst>
              <a:ext uri="{FF2B5EF4-FFF2-40B4-BE49-F238E27FC236}">
                <a16:creationId xmlns:a16="http://schemas.microsoft.com/office/drawing/2014/main" id="{F153266D-A9D4-49B6-8D71-9954E72E4DEA}"/>
              </a:ext>
            </a:extLst>
          </p:cNvPr>
          <p:cNvSpPr>
            <a:spLocks noGrp="1"/>
          </p:cNvSpPr>
          <p:nvPr>
            <p:ph idx="1"/>
          </p:nvPr>
        </p:nvSpPr>
        <p:spPr>
          <a:xfrm>
            <a:off x="358347" y="1244008"/>
            <a:ext cx="10960442" cy="5402451"/>
          </a:xfrm>
        </p:spPr>
        <p:txBody>
          <a:bodyPr>
            <a:normAutofit/>
          </a:bodyPr>
          <a:lstStyle/>
          <a:p>
            <a:pPr marL="271463" indent="-271463" algn="just">
              <a:lnSpc>
                <a:spcPct val="150000"/>
              </a:lnSpc>
            </a:pPr>
            <a:r>
              <a:rPr lang="en-US" sz="2300" dirty="0"/>
              <a:t>General Redevelopment Structure</a:t>
            </a:r>
          </a:p>
          <a:p>
            <a:pPr marL="271463" indent="-271463" algn="just">
              <a:lnSpc>
                <a:spcPct val="150000"/>
              </a:lnSpc>
            </a:pPr>
            <a:endParaRPr lang="en-US" sz="2300" dirty="0"/>
          </a:p>
          <a:p>
            <a:pPr marL="271463" indent="-271463" algn="just">
              <a:lnSpc>
                <a:spcPct val="150000"/>
              </a:lnSpc>
            </a:pPr>
            <a:endParaRPr lang="en-US" sz="2300" dirty="0"/>
          </a:p>
          <a:p>
            <a:pPr marL="271463" indent="-271463" algn="just">
              <a:lnSpc>
                <a:spcPct val="150000"/>
              </a:lnSpc>
            </a:pPr>
            <a:endParaRPr lang="en-US" sz="2300" dirty="0"/>
          </a:p>
          <a:p>
            <a:pPr marL="271463" indent="-271463" algn="just">
              <a:lnSpc>
                <a:spcPct val="150000"/>
              </a:lnSpc>
            </a:pPr>
            <a:endParaRPr lang="en-US" sz="2300" dirty="0"/>
          </a:p>
          <a:p>
            <a:pPr marL="271463" indent="-271463" algn="just">
              <a:lnSpc>
                <a:spcPct val="150000"/>
              </a:lnSpc>
            </a:pPr>
            <a:endParaRPr lang="en-US" sz="2300" dirty="0"/>
          </a:p>
          <a:p>
            <a:pPr marL="271463" indent="-271463" algn="just">
              <a:lnSpc>
                <a:spcPct val="150000"/>
              </a:lnSpc>
            </a:pPr>
            <a:endParaRPr lang="en-US" sz="2300" dirty="0"/>
          </a:p>
          <a:p>
            <a:pPr marL="271463" indent="-271463" algn="just">
              <a:lnSpc>
                <a:spcPct val="150000"/>
              </a:lnSpc>
            </a:pPr>
            <a:endParaRPr lang="en-US" sz="2300" dirty="0"/>
          </a:p>
          <a:p>
            <a:pPr marL="271463" indent="-271463" algn="just">
              <a:lnSpc>
                <a:spcPct val="150000"/>
              </a:lnSpc>
            </a:pPr>
            <a:endParaRPr lang="en-IN" sz="2300" dirty="0"/>
          </a:p>
        </p:txBody>
      </p:sp>
      <p:sp>
        <p:nvSpPr>
          <p:cNvPr id="4" name="Rectangle: Rounded Corners 3">
            <a:extLst>
              <a:ext uri="{FF2B5EF4-FFF2-40B4-BE49-F238E27FC236}">
                <a16:creationId xmlns:a16="http://schemas.microsoft.com/office/drawing/2014/main" id="{53956290-95B1-5610-5CF6-3B7E77329735}"/>
              </a:ext>
            </a:extLst>
          </p:cNvPr>
          <p:cNvSpPr/>
          <p:nvPr/>
        </p:nvSpPr>
        <p:spPr>
          <a:xfrm>
            <a:off x="790832" y="2417598"/>
            <a:ext cx="3052119"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Society / Landowner</a:t>
            </a:r>
            <a:endParaRPr lang="en-IN" dirty="0"/>
          </a:p>
        </p:txBody>
      </p:sp>
      <p:sp>
        <p:nvSpPr>
          <p:cNvPr id="7" name="Rectangle: Rounded Corners 6">
            <a:extLst>
              <a:ext uri="{FF2B5EF4-FFF2-40B4-BE49-F238E27FC236}">
                <a16:creationId xmlns:a16="http://schemas.microsoft.com/office/drawing/2014/main" id="{87FE18F1-6682-FBF1-048A-C7A26082F3C9}"/>
              </a:ext>
            </a:extLst>
          </p:cNvPr>
          <p:cNvSpPr/>
          <p:nvPr/>
        </p:nvSpPr>
        <p:spPr>
          <a:xfrm>
            <a:off x="7770010" y="2468517"/>
            <a:ext cx="2704069" cy="73419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Developer</a:t>
            </a:r>
            <a:endParaRPr lang="en-IN" dirty="0"/>
          </a:p>
        </p:txBody>
      </p:sp>
      <p:sp>
        <p:nvSpPr>
          <p:cNvPr id="8" name="Rectangle: Rounded Corners 7">
            <a:extLst>
              <a:ext uri="{FF2B5EF4-FFF2-40B4-BE49-F238E27FC236}">
                <a16:creationId xmlns:a16="http://schemas.microsoft.com/office/drawing/2014/main" id="{E8DE8DCA-D004-39B5-1A59-5041E5C534A7}"/>
              </a:ext>
            </a:extLst>
          </p:cNvPr>
          <p:cNvSpPr/>
          <p:nvPr/>
        </p:nvSpPr>
        <p:spPr>
          <a:xfrm>
            <a:off x="7730181" y="5051417"/>
            <a:ext cx="2704069" cy="73419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Outside Customers</a:t>
            </a:r>
            <a:endParaRPr lang="en-IN" dirty="0"/>
          </a:p>
        </p:txBody>
      </p:sp>
      <p:cxnSp>
        <p:nvCxnSpPr>
          <p:cNvPr id="10" name="Straight Arrow Connector 9">
            <a:extLst>
              <a:ext uri="{FF2B5EF4-FFF2-40B4-BE49-F238E27FC236}">
                <a16:creationId xmlns:a16="http://schemas.microsoft.com/office/drawing/2014/main" id="{844AA136-CFFB-DD97-159E-D728778F94D9}"/>
              </a:ext>
            </a:extLst>
          </p:cNvPr>
          <p:cNvCxnSpPr/>
          <p:nvPr/>
        </p:nvCxnSpPr>
        <p:spPr>
          <a:xfrm>
            <a:off x="4275667" y="2829697"/>
            <a:ext cx="3052119"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60C968A8-71BB-0F33-4808-E72334F6E6DB}"/>
              </a:ext>
            </a:extLst>
          </p:cNvPr>
          <p:cNvCxnSpPr>
            <a:cxnSpLocks/>
          </p:cNvCxnSpPr>
          <p:nvPr/>
        </p:nvCxnSpPr>
        <p:spPr>
          <a:xfrm flipH="1">
            <a:off x="4250725" y="3202715"/>
            <a:ext cx="3052119" cy="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Rectangle: Rounded Corners 14">
            <a:extLst>
              <a:ext uri="{FF2B5EF4-FFF2-40B4-BE49-F238E27FC236}">
                <a16:creationId xmlns:a16="http://schemas.microsoft.com/office/drawing/2014/main" id="{04D0F5F1-C6E6-210D-FC18-2970110D90EB}"/>
              </a:ext>
            </a:extLst>
          </p:cNvPr>
          <p:cNvSpPr/>
          <p:nvPr/>
        </p:nvSpPr>
        <p:spPr>
          <a:xfrm>
            <a:off x="4679559" y="2112645"/>
            <a:ext cx="2194447" cy="4520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DR / FSI</a:t>
            </a:r>
            <a:endParaRPr lang="en-IN" dirty="0"/>
          </a:p>
        </p:txBody>
      </p:sp>
      <p:sp>
        <p:nvSpPr>
          <p:cNvPr id="16" name="Rectangle: Rounded Corners 15">
            <a:extLst>
              <a:ext uri="{FF2B5EF4-FFF2-40B4-BE49-F238E27FC236}">
                <a16:creationId xmlns:a16="http://schemas.microsoft.com/office/drawing/2014/main" id="{30FCA017-D8F3-EE62-81A7-E55E1BAE1F2F}"/>
              </a:ext>
            </a:extLst>
          </p:cNvPr>
          <p:cNvSpPr/>
          <p:nvPr/>
        </p:nvSpPr>
        <p:spPr>
          <a:xfrm>
            <a:off x="4679560" y="3555959"/>
            <a:ext cx="2194447" cy="4520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Area + Cash</a:t>
            </a:r>
            <a:endParaRPr lang="en-IN" dirty="0"/>
          </a:p>
        </p:txBody>
      </p:sp>
      <p:cxnSp>
        <p:nvCxnSpPr>
          <p:cNvPr id="18" name="Straight Arrow Connector 17">
            <a:extLst>
              <a:ext uri="{FF2B5EF4-FFF2-40B4-BE49-F238E27FC236}">
                <a16:creationId xmlns:a16="http://schemas.microsoft.com/office/drawing/2014/main" id="{701CA77E-07EA-EB02-555B-B4A70B54F524}"/>
              </a:ext>
            </a:extLst>
          </p:cNvPr>
          <p:cNvCxnSpPr>
            <a:cxnSpLocks/>
          </p:cNvCxnSpPr>
          <p:nvPr/>
        </p:nvCxnSpPr>
        <p:spPr>
          <a:xfrm>
            <a:off x="9082215" y="3505206"/>
            <a:ext cx="0" cy="150854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E62934E2-9FC5-ACED-AAB6-28603FE4EAEF}"/>
              </a:ext>
            </a:extLst>
          </p:cNvPr>
          <p:cNvCxnSpPr>
            <a:cxnSpLocks/>
          </p:cNvCxnSpPr>
          <p:nvPr/>
        </p:nvCxnSpPr>
        <p:spPr>
          <a:xfrm flipV="1">
            <a:off x="9440179" y="3398082"/>
            <a:ext cx="0" cy="1508548"/>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5" name="Rectangle: Rounded Corners 24">
            <a:extLst>
              <a:ext uri="{FF2B5EF4-FFF2-40B4-BE49-F238E27FC236}">
                <a16:creationId xmlns:a16="http://schemas.microsoft.com/office/drawing/2014/main" id="{719100E8-A0B2-4EC7-1214-9715A948B9E1}"/>
              </a:ext>
            </a:extLst>
          </p:cNvPr>
          <p:cNvSpPr/>
          <p:nvPr/>
        </p:nvSpPr>
        <p:spPr>
          <a:xfrm>
            <a:off x="7302844" y="4259480"/>
            <a:ext cx="1626035" cy="4520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Sale of Flats</a:t>
            </a:r>
            <a:endParaRPr lang="en-IN" dirty="0"/>
          </a:p>
        </p:txBody>
      </p:sp>
      <p:sp>
        <p:nvSpPr>
          <p:cNvPr id="28" name="Rectangle: Rounded Corners 27">
            <a:extLst>
              <a:ext uri="{FF2B5EF4-FFF2-40B4-BE49-F238E27FC236}">
                <a16:creationId xmlns:a16="http://schemas.microsoft.com/office/drawing/2014/main" id="{B64EB105-E66A-3BC5-7A24-70A27EF95CD6}"/>
              </a:ext>
            </a:extLst>
          </p:cNvPr>
          <p:cNvSpPr/>
          <p:nvPr/>
        </p:nvSpPr>
        <p:spPr>
          <a:xfrm>
            <a:off x="9767342" y="3639004"/>
            <a:ext cx="1490828" cy="4520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Cash</a:t>
            </a:r>
            <a:endParaRPr lang="en-IN" dirty="0"/>
          </a:p>
        </p:txBody>
      </p:sp>
      <p:sp>
        <p:nvSpPr>
          <p:cNvPr id="6" name="Slide Number Placeholder 3">
            <a:extLst>
              <a:ext uri="{FF2B5EF4-FFF2-40B4-BE49-F238E27FC236}">
                <a16:creationId xmlns:a16="http://schemas.microsoft.com/office/drawing/2014/main" id="{17A39FA4-2B46-4A45-5CCE-BE7336A7C7A3}"/>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12</a:t>
            </a:fld>
            <a:endParaRPr lang="en-IN" dirty="0"/>
          </a:p>
        </p:txBody>
      </p:sp>
    </p:spTree>
    <p:extLst>
      <p:ext uri="{BB962C8B-B14F-4D97-AF65-F5344CB8AC3E}">
        <p14:creationId xmlns:p14="http://schemas.microsoft.com/office/powerpoint/2010/main" val="4192377080"/>
      </p:ext>
    </p:extLst>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B6F4-8B0F-4E98-8E2D-ADC7208DEAF7}"/>
              </a:ext>
            </a:extLst>
          </p:cNvPr>
          <p:cNvSpPr>
            <a:spLocks noGrp="1"/>
          </p:cNvSpPr>
          <p:nvPr>
            <p:ph type="title"/>
          </p:nvPr>
        </p:nvSpPr>
        <p:spPr>
          <a:xfrm>
            <a:off x="790832" y="211540"/>
            <a:ext cx="8645611" cy="541439"/>
          </a:xfrm>
        </p:spPr>
        <p:txBody>
          <a:bodyPr>
            <a:normAutofit/>
          </a:bodyPr>
          <a:lstStyle/>
          <a:p>
            <a:pPr marL="457200" indent="-457200">
              <a:buFont typeface="Wingdings" panose="05000000000000000000" pitchFamily="2" charset="2"/>
              <a:buChar char="q"/>
            </a:pPr>
            <a:r>
              <a:rPr lang="en-IN" sz="2800" b="1" dirty="0">
                <a:solidFill>
                  <a:schemeClr val="bg1"/>
                </a:solidFill>
              </a:rPr>
              <a:t>Supply of TDR / long term lease</a:t>
            </a:r>
          </a:p>
        </p:txBody>
      </p:sp>
      <p:sp>
        <p:nvSpPr>
          <p:cNvPr id="3" name="Content Placeholder 2">
            <a:extLst>
              <a:ext uri="{FF2B5EF4-FFF2-40B4-BE49-F238E27FC236}">
                <a16:creationId xmlns:a16="http://schemas.microsoft.com/office/drawing/2014/main" id="{F153266D-A9D4-49B6-8D71-9954E72E4DEA}"/>
              </a:ext>
            </a:extLst>
          </p:cNvPr>
          <p:cNvSpPr>
            <a:spLocks noGrp="1"/>
          </p:cNvSpPr>
          <p:nvPr>
            <p:ph idx="1"/>
          </p:nvPr>
        </p:nvSpPr>
        <p:spPr>
          <a:xfrm>
            <a:off x="358346" y="1286541"/>
            <a:ext cx="11379998" cy="5007934"/>
          </a:xfrm>
        </p:spPr>
        <p:txBody>
          <a:bodyPr>
            <a:noAutofit/>
          </a:bodyPr>
          <a:lstStyle/>
          <a:p>
            <a:pPr marL="271463" indent="-271463" algn="just"/>
            <a:r>
              <a:rPr lang="en-US" dirty="0"/>
              <a:t>The Entry No. 41A of Notification No. 12/2017 – CT (Rate) which has been added by Notification No. 4/2019 – CT (Rate) exempts supply of TDR from payment of tax used for construction of residential apartments subject to the conditions specified therein. </a:t>
            </a:r>
          </a:p>
          <a:p>
            <a:pPr marL="271463" indent="-271463" algn="just"/>
            <a:endParaRPr lang="en-IN" dirty="0">
              <a:effectLst/>
              <a:ea typeface="Aptos" panose="020B0004020202020204" pitchFamily="34" charset="0"/>
              <a:cs typeface="Mangal" panose="02040503050203030202" pitchFamily="18" charset="0"/>
            </a:endParaRPr>
          </a:p>
          <a:p>
            <a:pPr marL="271463" indent="-271463" algn="just"/>
            <a:r>
              <a:rPr lang="en-IN" dirty="0">
                <a:effectLst/>
                <a:ea typeface="Aptos" panose="020B0004020202020204" pitchFamily="34" charset="0"/>
                <a:cs typeface="Mangal" panose="02040503050203030202" pitchFamily="18" charset="0"/>
              </a:rPr>
              <a:t>Thus, on the date of receiving occupation certificate if any apartment is un-booked, GST is required to be computed on the following basis,</a:t>
            </a:r>
          </a:p>
          <a:p>
            <a:pPr marL="408940" indent="0" algn="just">
              <a:spcAft>
                <a:spcPts val="800"/>
              </a:spcAft>
              <a:buNone/>
            </a:pPr>
            <a:r>
              <a:rPr lang="en-IN" b="1" u="sng" dirty="0">
                <a:effectLst/>
                <a:ea typeface="Aptos" panose="020B0004020202020204" pitchFamily="34" charset="0"/>
                <a:cs typeface="Mangal" panose="02040503050203030202" pitchFamily="18" charset="0"/>
              </a:rPr>
              <a:t>Method A</a:t>
            </a:r>
            <a:endParaRPr lang="en-IN" dirty="0">
              <a:effectLst/>
              <a:ea typeface="Aptos" panose="020B0004020202020204" pitchFamily="34" charset="0"/>
              <a:cs typeface="Mangal" panose="02040503050203030202" pitchFamily="18" charset="0"/>
            </a:endParaRPr>
          </a:p>
          <a:p>
            <a:pPr marL="524510" indent="0" algn="just">
              <a:spcAft>
                <a:spcPts val="800"/>
              </a:spcAft>
              <a:buNone/>
            </a:pPr>
            <a:r>
              <a:rPr lang="en-IN" b="1" dirty="0">
                <a:effectLst/>
                <a:ea typeface="Aptos" panose="020B0004020202020204" pitchFamily="34" charset="0"/>
                <a:cs typeface="Mangal" panose="02040503050203030202" pitchFamily="18" charset="0"/>
              </a:rPr>
              <a:t>GST payable = Value of TDR x Carpet area of apartment remaining un-booked / Total carpet area of Residential apartment in project x 18%</a:t>
            </a:r>
            <a:endParaRPr lang="en-IN" dirty="0">
              <a:effectLst/>
              <a:ea typeface="Aptos" panose="020B0004020202020204" pitchFamily="34" charset="0"/>
              <a:cs typeface="Mangal" panose="02040503050203030202" pitchFamily="18" charset="0"/>
            </a:endParaRPr>
          </a:p>
          <a:p>
            <a:pPr marL="524510" indent="0" algn="just">
              <a:spcAft>
                <a:spcPts val="800"/>
              </a:spcAft>
              <a:buNone/>
            </a:pPr>
            <a:r>
              <a:rPr lang="en-IN" dirty="0">
                <a:effectLst/>
                <a:ea typeface="Aptos" panose="020B0004020202020204" pitchFamily="34" charset="0"/>
                <a:cs typeface="Mangal" panose="02040503050203030202" pitchFamily="18" charset="0"/>
              </a:rPr>
              <a:t>[The value of TDR shall equal to value of similar apartments sold nearest to the date of transfer of development rights].</a:t>
            </a:r>
          </a:p>
          <a:p>
            <a:pPr marL="408940" indent="0" algn="just">
              <a:spcAft>
                <a:spcPts val="800"/>
              </a:spcAft>
              <a:buNone/>
            </a:pPr>
            <a:endParaRPr lang="en-IN" dirty="0"/>
          </a:p>
        </p:txBody>
      </p:sp>
      <p:sp>
        <p:nvSpPr>
          <p:cNvPr id="4" name="Slide Number Placeholder 3">
            <a:extLst>
              <a:ext uri="{FF2B5EF4-FFF2-40B4-BE49-F238E27FC236}">
                <a16:creationId xmlns:a16="http://schemas.microsoft.com/office/drawing/2014/main" id="{9C33E16F-F2C7-0C64-C185-A9F638F11B88}"/>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13</a:t>
            </a:fld>
            <a:endParaRPr lang="en-IN" dirty="0"/>
          </a:p>
        </p:txBody>
      </p:sp>
    </p:spTree>
    <p:extLst>
      <p:ext uri="{BB962C8B-B14F-4D97-AF65-F5344CB8AC3E}">
        <p14:creationId xmlns:p14="http://schemas.microsoft.com/office/powerpoint/2010/main" val="3265834368"/>
      </p:ext>
    </p:extLst>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A1328-50F2-36BD-CC92-84E5B87D44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2235F5-7DD9-D7BA-38AD-5F848D5DD879}"/>
              </a:ext>
            </a:extLst>
          </p:cNvPr>
          <p:cNvSpPr>
            <a:spLocks noGrp="1"/>
          </p:cNvSpPr>
          <p:nvPr>
            <p:ph idx="1"/>
          </p:nvPr>
        </p:nvSpPr>
        <p:spPr>
          <a:xfrm>
            <a:off x="358346" y="1286541"/>
            <a:ext cx="11379998" cy="5007934"/>
          </a:xfrm>
        </p:spPr>
        <p:txBody>
          <a:bodyPr>
            <a:noAutofit/>
          </a:bodyPr>
          <a:lstStyle/>
          <a:p>
            <a:pPr marL="408940" indent="0" algn="just">
              <a:spcAft>
                <a:spcPts val="800"/>
              </a:spcAft>
              <a:buNone/>
            </a:pPr>
            <a:r>
              <a:rPr lang="en-IN" b="1" u="sng" dirty="0">
                <a:effectLst/>
                <a:ea typeface="Aptos" panose="020B0004020202020204" pitchFamily="34" charset="0"/>
                <a:cs typeface="Mangal" panose="02040503050203030202" pitchFamily="18" charset="0"/>
              </a:rPr>
              <a:t>Method B</a:t>
            </a:r>
            <a:endParaRPr lang="en-IN" dirty="0">
              <a:effectLst/>
              <a:ea typeface="Aptos" panose="020B0004020202020204" pitchFamily="34" charset="0"/>
              <a:cs typeface="Mangal" panose="02040503050203030202" pitchFamily="18" charset="0"/>
            </a:endParaRPr>
          </a:p>
          <a:p>
            <a:pPr marL="524510" indent="0" algn="just">
              <a:spcAft>
                <a:spcPts val="800"/>
              </a:spcAft>
              <a:buNone/>
            </a:pPr>
            <a:r>
              <a:rPr lang="en-IN" b="1" dirty="0">
                <a:effectLst/>
                <a:ea typeface="Aptos" panose="020B0004020202020204" pitchFamily="34" charset="0"/>
                <a:cs typeface="Mangal" panose="02040503050203030202" pitchFamily="18" charset="0"/>
              </a:rPr>
              <a:t>GST payable = Unsold apartments on the date of OC x Sale rate nearest to OC date x 5%</a:t>
            </a:r>
            <a:endParaRPr lang="en-IN" dirty="0">
              <a:effectLst/>
              <a:ea typeface="Aptos" panose="020B0004020202020204" pitchFamily="34" charset="0"/>
              <a:cs typeface="Mangal" panose="02040503050203030202" pitchFamily="18" charset="0"/>
            </a:endParaRPr>
          </a:p>
          <a:p>
            <a:pPr marL="524510" indent="0" algn="just">
              <a:spcAft>
                <a:spcPts val="800"/>
              </a:spcAft>
              <a:buNone/>
            </a:pPr>
            <a:r>
              <a:rPr lang="en-IN" dirty="0">
                <a:effectLst/>
                <a:ea typeface="Aptos" panose="020B0004020202020204" pitchFamily="34" charset="0"/>
                <a:cs typeface="Mangal" panose="02040503050203030202" pitchFamily="18" charset="0"/>
              </a:rPr>
              <a:t>[The value of the residential flats remaining unsold shall be equal to value of similar flats sold nearest to OC date].</a:t>
            </a:r>
          </a:p>
          <a:p>
            <a:pPr marL="0" indent="0" algn="just">
              <a:buNone/>
            </a:pPr>
            <a:r>
              <a:rPr lang="en-IN" dirty="0"/>
              <a:t>Whichever is less.</a:t>
            </a:r>
          </a:p>
        </p:txBody>
      </p:sp>
      <p:sp>
        <p:nvSpPr>
          <p:cNvPr id="6" name="Slide Number Placeholder 3">
            <a:extLst>
              <a:ext uri="{FF2B5EF4-FFF2-40B4-BE49-F238E27FC236}">
                <a16:creationId xmlns:a16="http://schemas.microsoft.com/office/drawing/2014/main" id="{675E5B01-6DDB-3E60-CAE8-8FCDEA48FA90}"/>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14</a:t>
            </a:fld>
            <a:endParaRPr lang="en-IN" dirty="0"/>
          </a:p>
        </p:txBody>
      </p:sp>
    </p:spTree>
    <p:extLst>
      <p:ext uri="{BB962C8B-B14F-4D97-AF65-F5344CB8AC3E}">
        <p14:creationId xmlns:p14="http://schemas.microsoft.com/office/powerpoint/2010/main" val="3746972564"/>
      </p:ext>
    </p:extLst>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BCDA6-F408-9C20-BDED-8F40B86B235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00C183-E51C-658C-5359-202C23123A7C}"/>
              </a:ext>
            </a:extLst>
          </p:cNvPr>
          <p:cNvSpPr>
            <a:spLocks noGrp="1"/>
          </p:cNvSpPr>
          <p:nvPr>
            <p:ph idx="1"/>
          </p:nvPr>
        </p:nvSpPr>
        <p:spPr>
          <a:xfrm>
            <a:off x="729049" y="193184"/>
            <a:ext cx="10367319" cy="6236819"/>
          </a:xfrm>
        </p:spPr>
        <p:txBody>
          <a:bodyPr/>
          <a:lstStyle/>
          <a:p>
            <a:pPr marL="400050" lvl="1" indent="0">
              <a:buNone/>
            </a:pPr>
            <a:r>
              <a:rPr lang="en-IN" sz="2000" b="1" dirty="0">
                <a:solidFill>
                  <a:schemeClr val="bg1"/>
                </a:solidFill>
              </a:rPr>
              <a:t>Example – </a:t>
            </a:r>
          </a:p>
          <a:p>
            <a:endParaRPr lang="en-IN" dirty="0"/>
          </a:p>
          <a:p>
            <a:pPr marL="0" indent="0">
              <a:buNone/>
            </a:pPr>
            <a:endParaRPr lang="en-IN" dirty="0">
              <a:highlight>
                <a:srgbClr val="FFFF00"/>
              </a:highlight>
            </a:endParaRPr>
          </a:p>
        </p:txBody>
      </p:sp>
      <p:graphicFrame>
        <p:nvGraphicFramePr>
          <p:cNvPr id="5" name="Table 5">
            <a:extLst>
              <a:ext uri="{FF2B5EF4-FFF2-40B4-BE49-F238E27FC236}">
                <a16:creationId xmlns:a16="http://schemas.microsoft.com/office/drawing/2014/main" id="{3501D9E6-D30C-C915-D41F-A123827C7339}"/>
              </a:ext>
            </a:extLst>
          </p:cNvPr>
          <p:cNvGraphicFramePr>
            <a:graphicFrameLocks noGrp="1"/>
          </p:cNvGraphicFramePr>
          <p:nvPr>
            <p:extLst>
              <p:ext uri="{D42A27DB-BD31-4B8C-83A1-F6EECF244321}">
                <p14:modId xmlns:p14="http://schemas.microsoft.com/office/powerpoint/2010/main" val="772202503"/>
              </p:ext>
            </p:extLst>
          </p:nvPr>
        </p:nvGraphicFramePr>
        <p:xfrm>
          <a:off x="540512" y="1151248"/>
          <a:ext cx="10922439" cy="5278755"/>
        </p:xfrm>
        <a:graphic>
          <a:graphicData uri="http://schemas.openxmlformats.org/drawingml/2006/table">
            <a:tbl>
              <a:tblPr firstRow="1" bandRow="1">
                <a:tableStyleId>{5C22544A-7EE6-4342-B048-85BDC9FD1C3A}</a:tableStyleId>
              </a:tblPr>
              <a:tblGrid>
                <a:gridCol w="1056583">
                  <a:extLst>
                    <a:ext uri="{9D8B030D-6E8A-4147-A177-3AD203B41FA5}">
                      <a16:colId xmlns:a16="http://schemas.microsoft.com/office/drawing/2014/main" val="1058761998"/>
                    </a:ext>
                  </a:extLst>
                </a:gridCol>
                <a:gridCol w="3793613">
                  <a:extLst>
                    <a:ext uri="{9D8B030D-6E8A-4147-A177-3AD203B41FA5}">
                      <a16:colId xmlns:a16="http://schemas.microsoft.com/office/drawing/2014/main" val="2716844494"/>
                    </a:ext>
                  </a:extLst>
                </a:gridCol>
                <a:gridCol w="3583172">
                  <a:extLst>
                    <a:ext uri="{9D8B030D-6E8A-4147-A177-3AD203B41FA5}">
                      <a16:colId xmlns:a16="http://schemas.microsoft.com/office/drawing/2014/main" val="1189869302"/>
                    </a:ext>
                  </a:extLst>
                </a:gridCol>
                <a:gridCol w="2489071">
                  <a:extLst>
                    <a:ext uri="{9D8B030D-6E8A-4147-A177-3AD203B41FA5}">
                      <a16:colId xmlns:a16="http://schemas.microsoft.com/office/drawing/2014/main" val="2889093059"/>
                    </a:ext>
                  </a:extLst>
                </a:gridCol>
              </a:tblGrid>
              <a:tr h="370840">
                <a:tc>
                  <a:txBody>
                    <a:bodyPr/>
                    <a:lstStyle/>
                    <a:p>
                      <a:pPr>
                        <a:lnSpc>
                          <a:spcPct val="150000"/>
                        </a:lnSpc>
                      </a:pPr>
                      <a:r>
                        <a:rPr lang="en-IN" sz="1600" dirty="0">
                          <a:solidFill>
                            <a:schemeClr val="tx1"/>
                          </a:solidFill>
                        </a:rPr>
                        <a:t>Sr. No.</a:t>
                      </a:r>
                    </a:p>
                  </a:txBody>
                  <a:tcPr/>
                </a:tc>
                <a:tc>
                  <a:txBody>
                    <a:bodyPr/>
                    <a:lstStyle/>
                    <a:p>
                      <a:pPr>
                        <a:lnSpc>
                          <a:spcPct val="150000"/>
                        </a:lnSpc>
                      </a:pPr>
                      <a:r>
                        <a:rPr lang="en-IN" sz="1600" dirty="0">
                          <a:solidFill>
                            <a:schemeClr val="tx1"/>
                          </a:solidFill>
                        </a:rPr>
                        <a:t>Particulars</a:t>
                      </a:r>
                    </a:p>
                  </a:txBody>
                  <a:tcPr/>
                </a:tc>
                <a:tc>
                  <a:txBody>
                    <a:bodyPr/>
                    <a:lstStyle/>
                    <a:p>
                      <a:pPr>
                        <a:lnSpc>
                          <a:spcPct val="150000"/>
                        </a:lnSpc>
                      </a:pPr>
                      <a:r>
                        <a:rPr lang="en-US" sz="1600" dirty="0">
                          <a:solidFill>
                            <a:schemeClr val="tx1"/>
                          </a:solidFill>
                        </a:rPr>
                        <a:t>M</a:t>
                      </a:r>
                      <a:r>
                        <a:rPr lang="en-IN" sz="1600" dirty="0" err="1">
                          <a:solidFill>
                            <a:schemeClr val="tx1"/>
                          </a:solidFill>
                        </a:rPr>
                        <a:t>ethod</a:t>
                      </a:r>
                      <a:r>
                        <a:rPr lang="en-IN" sz="1600" dirty="0">
                          <a:solidFill>
                            <a:schemeClr val="tx1"/>
                          </a:solidFill>
                        </a:rPr>
                        <a:t> 1</a:t>
                      </a:r>
                    </a:p>
                  </a:txBody>
                  <a:tcPr/>
                </a:tc>
                <a:tc>
                  <a:txBody>
                    <a:bodyPr/>
                    <a:lstStyle/>
                    <a:p>
                      <a:pPr>
                        <a:lnSpc>
                          <a:spcPct val="150000"/>
                        </a:lnSpc>
                      </a:pPr>
                      <a:r>
                        <a:rPr lang="en-US" sz="1600" dirty="0">
                          <a:solidFill>
                            <a:schemeClr val="tx1"/>
                          </a:solidFill>
                        </a:rPr>
                        <a:t>Method 2</a:t>
                      </a:r>
                      <a:endParaRPr lang="en-IN" sz="1600" dirty="0">
                        <a:solidFill>
                          <a:schemeClr val="tx1"/>
                        </a:solidFill>
                      </a:endParaRPr>
                    </a:p>
                  </a:txBody>
                  <a:tcPr/>
                </a:tc>
                <a:extLst>
                  <a:ext uri="{0D108BD9-81ED-4DB2-BD59-A6C34878D82A}">
                    <a16:rowId xmlns:a16="http://schemas.microsoft.com/office/drawing/2014/main" val="3843230335"/>
                  </a:ext>
                </a:extLst>
              </a:tr>
              <a:tr h="370840">
                <a:tc>
                  <a:txBody>
                    <a:bodyPr/>
                    <a:lstStyle/>
                    <a:p>
                      <a:pPr>
                        <a:lnSpc>
                          <a:spcPct val="150000"/>
                        </a:lnSpc>
                      </a:pPr>
                      <a:r>
                        <a:rPr lang="en-US" sz="1600" dirty="0"/>
                        <a:t>1</a:t>
                      </a:r>
                      <a:endParaRPr lang="en-IN" sz="1600" dirty="0"/>
                    </a:p>
                  </a:txBody>
                  <a:tcPr/>
                </a:tc>
                <a:tc>
                  <a:txBody>
                    <a:bodyPr/>
                    <a:lstStyle/>
                    <a:p>
                      <a:pPr>
                        <a:lnSpc>
                          <a:spcPct val="150000"/>
                        </a:lnSpc>
                      </a:pPr>
                      <a:r>
                        <a:rPr lang="en-IN" sz="1600" dirty="0"/>
                        <a:t>TDR/FSI granted by Landowner</a:t>
                      </a:r>
                    </a:p>
                  </a:txBody>
                  <a:tcPr/>
                </a:tc>
                <a:tc>
                  <a:txBody>
                    <a:bodyPr/>
                    <a:lstStyle/>
                    <a:p>
                      <a:pPr>
                        <a:lnSpc>
                          <a:spcPct val="150000"/>
                        </a:lnSpc>
                      </a:pPr>
                      <a:r>
                        <a:rPr lang="en-IN" sz="1600" dirty="0"/>
                        <a:t>1 lac sq. ft.</a:t>
                      </a:r>
                    </a:p>
                  </a:txBody>
                  <a:tcPr/>
                </a:tc>
                <a:tc>
                  <a:txBody>
                    <a:bodyPr/>
                    <a:lstStyle/>
                    <a:p>
                      <a:pPr>
                        <a:lnSpc>
                          <a:spcPct val="150000"/>
                        </a:lnSpc>
                      </a:pPr>
                      <a:endParaRPr lang="en-IN" sz="1600" dirty="0"/>
                    </a:p>
                  </a:txBody>
                  <a:tcPr/>
                </a:tc>
                <a:extLst>
                  <a:ext uri="{0D108BD9-81ED-4DB2-BD59-A6C34878D82A}">
                    <a16:rowId xmlns:a16="http://schemas.microsoft.com/office/drawing/2014/main" val="1983184540"/>
                  </a:ext>
                </a:extLst>
              </a:tr>
              <a:tr h="370840">
                <a:tc>
                  <a:txBody>
                    <a:bodyPr/>
                    <a:lstStyle/>
                    <a:p>
                      <a:pPr>
                        <a:lnSpc>
                          <a:spcPct val="150000"/>
                        </a:lnSpc>
                      </a:pPr>
                      <a:endParaRPr lang="en-IN" sz="1600" b="1" u="sng" dirty="0"/>
                    </a:p>
                  </a:txBody>
                  <a:tcPr/>
                </a:tc>
                <a:tc>
                  <a:txBody>
                    <a:bodyPr/>
                    <a:lstStyle/>
                    <a:p>
                      <a:pPr>
                        <a:lnSpc>
                          <a:spcPct val="150000"/>
                        </a:lnSpc>
                      </a:pPr>
                      <a:r>
                        <a:rPr lang="en-US" sz="1600" b="1" u="sng" dirty="0"/>
                        <a:t>Consideration</a:t>
                      </a:r>
                      <a:endParaRPr lang="en-IN" sz="1600" b="1" u="sng" dirty="0"/>
                    </a:p>
                  </a:txBody>
                  <a:tcPr/>
                </a:tc>
                <a:tc>
                  <a:txBody>
                    <a:bodyPr/>
                    <a:lstStyle/>
                    <a:p>
                      <a:pPr>
                        <a:lnSpc>
                          <a:spcPct val="150000"/>
                        </a:lnSpc>
                      </a:pPr>
                      <a:endParaRPr lang="en-IN" sz="1600" dirty="0"/>
                    </a:p>
                  </a:txBody>
                  <a:tcPr/>
                </a:tc>
                <a:tc>
                  <a:txBody>
                    <a:bodyPr/>
                    <a:lstStyle/>
                    <a:p>
                      <a:pPr>
                        <a:lnSpc>
                          <a:spcPct val="150000"/>
                        </a:lnSpc>
                      </a:pPr>
                      <a:endParaRPr lang="en-IN" sz="1600" dirty="0"/>
                    </a:p>
                  </a:txBody>
                  <a:tcPr/>
                </a:tc>
                <a:extLst>
                  <a:ext uri="{0D108BD9-81ED-4DB2-BD59-A6C34878D82A}">
                    <a16:rowId xmlns:a16="http://schemas.microsoft.com/office/drawing/2014/main" val="3181495641"/>
                  </a:ext>
                </a:extLst>
              </a:tr>
              <a:tr h="370840">
                <a:tc>
                  <a:txBody>
                    <a:bodyPr/>
                    <a:lstStyle/>
                    <a:p>
                      <a:pPr>
                        <a:lnSpc>
                          <a:spcPct val="150000"/>
                        </a:lnSpc>
                      </a:pPr>
                      <a:r>
                        <a:rPr lang="en-US" sz="1600" b="0" u="none" dirty="0"/>
                        <a:t>2</a:t>
                      </a:r>
                      <a:endParaRPr lang="en-IN" sz="1600" b="0" u="none" dirty="0"/>
                    </a:p>
                  </a:txBody>
                  <a:tcPr/>
                </a:tc>
                <a:tc>
                  <a:txBody>
                    <a:bodyPr/>
                    <a:lstStyle/>
                    <a:p>
                      <a:pPr>
                        <a:lnSpc>
                          <a:spcPct val="150000"/>
                        </a:lnSpc>
                      </a:pPr>
                      <a:r>
                        <a:rPr lang="en-US" sz="1600" b="0" u="none" dirty="0"/>
                        <a:t>Area Share</a:t>
                      </a:r>
                      <a:endParaRPr lang="en-IN" sz="1600" b="0" u="none"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N" sz="1600" dirty="0"/>
                        <a:t>20,000 sq. ft.</a:t>
                      </a:r>
                    </a:p>
                  </a:txBody>
                  <a:tcPr/>
                </a:tc>
                <a:tc>
                  <a:txBody>
                    <a:bodyPr/>
                    <a:lstStyle/>
                    <a:p>
                      <a:pPr>
                        <a:lnSpc>
                          <a:spcPct val="150000"/>
                        </a:lnSpc>
                      </a:pPr>
                      <a:endParaRPr lang="en-IN" sz="1600" b="0" u="none" dirty="0"/>
                    </a:p>
                  </a:txBody>
                  <a:tcPr/>
                </a:tc>
                <a:extLst>
                  <a:ext uri="{0D108BD9-81ED-4DB2-BD59-A6C34878D82A}">
                    <a16:rowId xmlns:a16="http://schemas.microsoft.com/office/drawing/2014/main" val="3198960403"/>
                  </a:ext>
                </a:extLst>
              </a:tr>
              <a:tr h="370840">
                <a:tc>
                  <a:txBody>
                    <a:bodyPr/>
                    <a:lstStyle/>
                    <a:p>
                      <a:pPr>
                        <a:lnSpc>
                          <a:spcPct val="150000"/>
                        </a:lnSpc>
                      </a:pPr>
                      <a:r>
                        <a:rPr lang="en-US" sz="1600" b="0" u="none" dirty="0"/>
                        <a:t>3</a:t>
                      </a:r>
                      <a:endParaRPr lang="en-IN" sz="1600" b="0" u="none" dirty="0"/>
                    </a:p>
                  </a:txBody>
                  <a:tcPr/>
                </a:tc>
                <a:tc>
                  <a:txBody>
                    <a:bodyPr/>
                    <a:lstStyle/>
                    <a:p>
                      <a:pPr>
                        <a:lnSpc>
                          <a:spcPct val="150000"/>
                        </a:lnSpc>
                      </a:pPr>
                      <a:r>
                        <a:rPr lang="en-US" sz="1600" b="0" u="none" dirty="0"/>
                        <a:t>Revenue Share</a:t>
                      </a:r>
                      <a:endParaRPr lang="en-IN" sz="1600" b="0" u="none" dirty="0"/>
                    </a:p>
                  </a:txBody>
                  <a:tcPr/>
                </a:tc>
                <a:tc>
                  <a:txBody>
                    <a:bodyPr/>
                    <a:lstStyle/>
                    <a:p>
                      <a:pPr>
                        <a:lnSpc>
                          <a:spcPct val="150000"/>
                        </a:lnSpc>
                      </a:pPr>
                      <a:r>
                        <a:rPr lang="en-US" sz="1600" b="0" u="none" dirty="0"/>
                        <a:t>Rs. 5 crores</a:t>
                      </a:r>
                      <a:endParaRPr lang="en-IN" sz="1600" b="0" u="none" dirty="0"/>
                    </a:p>
                  </a:txBody>
                  <a:tcPr/>
                </a:tc>
                <a:tc>
                  <a:txBody>
                    <a:bodyPr/>
                    <a:lstStyle/>
                    <a:p>
                      <a:pPr>
                        <a:lnSpc>
                          <a:spcPct val="150000"/>
                        </a:lnSpc>
                      </a:pPr>
                      <a:endParaRPr lang="en-IN" sz="1600" b="0" u="none" dirty="0"/>
                    </a:p>
                  </a:txBody>
                  <a:tcPr/>
                </a:tc>
                <a:extLst>
                  <a:ext uri="{0D108BD9-81ED-4DB2-BD59-A6C34878D82A}">
                    <a16:rowId xmlns:a16="http://schemas.microsoft.com/office/drawing/2014/main" val="3027519950"/>
                  </a:ext>
                </a:extLst>
              </a:tr>
              <a:tr h="370840">
                <a:tc>
                  <a:txBody>
                    <a:bodyPr/>
                    <a:lstStyle/>
                    <a:p>
                      <a:pPr>
                        <a:lnSpc>
                          <a:spcPct val="150000"/>
                        </a:lnSpc>
                      </a:pPr>
                      <a:r>
                        <a:rPr lang="en-US" sz="1600" b="0" u="none" dirty="0"/>
                        <a:t>4</a:t>
                      </a:r>
                      <a:endParaRPr lang="en-IN" sz="1600" b="0" u="none" dirty="0"/>
                    </a:p>
                  </a:txBody>
                  <a:tcPr/>
                </a:tc>
                <a:tc>
                  <a:txBody>
                    <a:bodyPr/>
                    <a:lstStyle/>
                    <a:p>
                      <a:pPr>
                        <a:lnSpc>
                          <a:spcPct val="150000"/>
                        </a:lnSpc>
                      </a:pPr>
                      <a:r>
                        <a:rPr lang="en-US" sz="1600" b="0" u="none" dirty="0"/>
                        <a:t>Sale Rate nearest to DR</a:t>
                      </a:r>
                      <a:endParaRPr lang="en-IN" sz="1600" b="0" u="none" dirty="0"/>
                    </a:p>
                  </a:txBody>
                  <a:tcPr/>
                </a:tc>
                <a:tc>
                  <a:txBody>
                    <a:bodyPr/>
                    <a:lstStyle/>
                    <a:p>
                      <a:pPr>
                        <a:lnSpc>
                          <a:spcPct val="150000"/>
                        </a:lnSpc>
                      </a:pPr>
                      <a:r>
                        <a:rPr lang="en-US" sz="1600" b="0" u="none" dirty="0"/>
                        <a:t>Rs. 25,000</a:t>
                      </a:r>
                      <a:endParaRPr lang="en-IN" sz="1600" b="0" u="none" dirty="0"/>
                    </a:p>
                  </a:txBody>
                  <a:tcPr/>
                </a:tc>
                <a:tc>
                  <a:txBody>
                    <a:bodyPr/>
                    <a:lstStyle/>
                    <a:p>
                      <a:pPr>
                        <a:lnSpc>
                          <a:spcPct val="150000"/>
                        </a:lnSpc>
                      </a:pPr>
                      <a:endParaRPr lang="en-IN" sz="1600" b="0" u="none" dirty="0"/>
                    </a:p>
                  </a:txBody>
                  <a:tcPr/>
                </a:tc>
                <a:extLst>
                  <a:ext uri="{0D108BD9-81ED-4DB2-BD59-A6C34878D82A}">
                    <a16:rowId xmlns:a16="http://schemas.microsoft.com/office/drawing/2014/main" val="1205339551"/>
                  </a:ext>
                </a:extLst>
              </a:tr>
              <a:tr h="370840">
                <a:tc>
                  <a:txBody>
                    <a:bodyPr/>
                    <a:lstStyle/>
                    <a:p>
                      <a:pPr>
                        <a:lnSpc>
                          <a:spcPct val="150000"/>
                        </a:lnSpc>
                      </a:pPr>
                      <a:r>
                        <a:rPr lang="en-US" sz="1600" b="0" u="none" dirty="0"/>
                        <a:t>5</a:t>
                      </a:r>
                      <a:endParaRPr lang="en-IN" sz="1600" b="0" u="none"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Sale Rate nearest to OC</a:t>
                      </a:r>
                      <a:endParaRPr lang="en-IN" sz="1600" dirty="0"/>
                    </a:p>
                  </a:txBody>
                  <a:tcPr/>
                </a:tc>
                <a:tc>
                  <a:txBody>
                    <a:bodyPr/>
                    <a:lstStyle/>
                    <a:p>
                      <a:pPr>
                        <a:lnSpc>
                          <a:spcPct val="150000"/>
                        </a:lnSpc>
                      </a:pPr>
                      <a:endParaRPr lang="en-IN" sz="1600" b="0" u="none" dirty="0"/>
                    </a:p>
                  </a:txBody>
                  <a:tcPr/>
                </a:tc>
                <a:tc>
                  <a:txBody>
                    <a:bodyPr/>
                    <a:lstStyle/>
                    <a:p>
                      <a:pPr>
                        <a:lnSpc>
                          <a:spcPct val="150000"/>
                        </a:lnSpc>
                      </a:pPr>
                      <a:r>
                        <a:rPr lang="en-US" sz="1600" b="0" u="none" dirty="0"/>
                        <a:t>Rs. 35,000</a:t>
                      </a:r>
                      <a:endParaRPr lang="en-IN" sz="1600" b="0" u="none" dirty="0"/>
                    </a:p>
                  </a:txBody>
                  <a:tcPr/>
                </a:tc>
                <a:extLst>
                  <a:ext uri="{0D108BD9-81ED-4DB2-BD59-A6C34878D82A}">
                    <a16:rowId xmlns:a16="http://schemas.microsoft.com/office/drawing/2014/main" val="970937237"/>
                  </a:ext>
                </a:extLst>
              </a:tr>
              <a:tr h="370840">
                <a:tc>
                  <a:txBody>
                    <a:bodyPr/>
                    <a:lstStyle/>
                    <a:p>
                      <a:pPr>
                        <a:lnSpc>
                          <a:spcPct val="150000"/>
                        </a:lnSpc>
                      </a:pPr>
                      <a:r>
                        <a:rPr lang="en-US" sz="1600" b="0" u="none" dirty="0"/>
                        <a:t>6</a:t>
                      </a:r>
                      <a:endParaRPr lang="en-IN" sz="1600" b="0" u="none"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Unsold Area</a:t>
                      </a:r>
                      <a:endParaRPr lang="en-IN" sz="1600" dirty="0"/>
                    </a:p>
                  </a:txBody>
                  <a:tcPr/>
                </a:tc>
                <a:tc>
                  <a:txBody>
                    <a:bodyPr/>
                    <a:lstStyle/>
                    <a:p>
                      <a:pPr>
                        <a:lnSpc>
                          <a:spcPct val="150000"/>
                        </a:lnSpc>
                      </a:pPr>
                      <a:r>
                        <a:rPr lang="en-US" sz="1600" b="0" u="none" dirty="0"/>
                        <a:t>30% (30,000 / 1,00,000)</a:t>
                      </a:r>
                      <a:endParaRPr lang="en-IN" sz="1600" b="0" u="none" dirty="0"/>
                    </a:p>
                  </a:txBody>
                  <a:tcPr/>
                </a:tc>
                <a:tc>
                  <a:txBody>
                    <a:bodyPr/>
                    <a:lstStyle/>
                    <a:p>
                      <a:pPr>
                        <a:lnSpc>
                          <a:spcPct val="150000"/>
                        </a:lnSpc>
                      </a:pPr>
                      <a:r>
                        <a:rPr lang="en-US" sz="1600" b="0" u="none" dirty="0"/>
                        <a:t>30% (30,000 / 1,00,000)</a:t>
                      </a:r>
                      <a:endParaRPr lang="en-IN" sz="1600" b="0" u="none" dirty="0"/>
                    </a:p>
                  </a:txBody>
                  <a:tcPr/>
                </a:tc>
                <a:extLst>
                  <a:ext uri="{0D108BD9-81ED-4DB2-BD59-A6C34878D82A}">
                    <a16:rowId xmlns:a16="http://schemas.microsoft.com/office/drawing/2014/main" val="1018486736"/>
                  </a:ext>
                </a:extLst>
              </a:tr>
              <a:tr h="370840">
                <a:tc>
                  <a:txBody>
                    <a:bodyPr/>
                    <a:lstStyle/>
                    <a:p>
                      <a:pPr>
                        <a:lnSpc>
                          <a:spcPct val="150000"/>
                        </a:lnSpc>
                      </a:pPr>
                      <a:r>
                        <a:rPr lang="en-US" sz="1600" b="0" u="none" dirty="0"/>
                        <a:t>7</a:t>
                      </a:r>
                      <a:endParaRPr lang="en-IN" sz="1600" b="0" u="none"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Taxable Value</a:t>
                      </a:r>
                      <a:endParaRPr lang="en-IN" sz="1600" dirty="0"/>
                    </a:p>
                  </a:txBody>
                  <a:tcPr/>
                </a:tc>
                <a:tc>
                  <a:txBody>
                    <a:bodyPr/>
                    <a:lstStyle/>
                    <a:p>
                      <a:pPr>
                        <a:lnSpc>
                          <a:spcPct val="150000"/>
                        </a:lnSpc>
                      </a:pPr>
                      <a:r>
                        <a:rPr lang="en-US" sz="1600" b="1" u="none" dirty="0"/>
                        <a:t>Rs. 16.5 crores</a:t>
                      </a:r>
                    </a:p>
                    <a:p>
                      <a:pPr>
                        <a:lnSpc>
                          <a:spcPct val="150000"/>
                        </a:lnSpc>
                      </a:pPr>
                      <a:r>
                        <a:rPr lang="en-US" sz="1600" b="0" u="none" dirty="0">
                          <a:solidFill>
                            <a:srgbClr val="00B0F0"/>
                          </a:solidFill>
                        </a:rPr>
                        <a:t>[(20,000 x 25,000) + 5 Cr] x 30%</a:t>
                      </a:r>
                      <a:endParaRPr lang="en-IN" sz="1600" b="0" u="none" dirty="0">
                        <a:solidFill>
                          <a:srgbClr val="00B0F0"/>
                        </a:solidFill>
                      </a:endParaRPr>
                    </a:p>
                  </a:txBody>
                  <a:tcPr/>
                </a:tc>
                <a:tc>
                  <a:txBody>
                    <a:bodyPr/>
                    <a:lstStyle/>
                    <a:p>
                      <a:pPr>
                        <a:lnSpc>
                          <a:spcPct val="150000"/>
                        </a:lnSpc>
                      </a:pPr>
                      <a:r>
                        <a:rPr lang="en-US" sz="1600" b="1" u="none" dirty="0"/>
                        <a:t>Rs. 105 crores</a:t>
                      </a:r>
                    </a:p>
                    <a:p>
                      <a:pPr>
                        <a:lnSpc>
                          <a:spcPct val="150000"/>
                        </a:lnSpc>
                      </a:pPr>
                      <a:r>
                        <a:rPr lang="en-US" sz="1600" b="0" u="none" dirty="0">
                          <a:solidFill>
                            <a:srgbClr val="00B0F0"/>
                          </a:solidFill>
                        </a:rPr>
                        <a:t>(30,000 x 35,000)</a:t>
                      </a:r>
                      <a:endParaRPr lang="en-IN" sz="1600" b="0" u="none" dirty="0">
                        <a:solidFill>
                          <a:srgbClr val="00B0F0"/>
                        </a:solidFill>
                      </a:endParaRPr>
                    </a:p>
                  </a:txBody>
                  <a:tcPr/>
                </a:tc>
                <a:extLst>
                  <a:ext uri="{0D108BD9-81ED-4DB2-BD59-A6C34878D82A}">
                    <a16:rowId xmlns:a16="http://schemas.microsoft.com/office/drawing/2014/main" val="2693138515"/>
                  </a:ext>
                </a:extLst>
              </a:tr>
              <a:tr h="370840">
                <a:tc>
                  <a:txBody>
                    <a:bodyPr/>
                    <a:lstStyle/>
                    <a:p>
                      <a:pPr>
                        <a:lnSpc>
                          <a:spcPct val="150000"/>
                        </a:lnSpc>
                      </a:pPr>
                      <a:r>
                        <a:rPr lang="en-US" sz="1600" b="0" u="none" dirty="0"/>
                        <a:t>8</a:t>
                      </a:r>
                      <a:endParaRPr lang="en-IN" sz="1600" b="0" u="none"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dirty="0"/>
                        <a:t>GST</a:t>
                      </a:r>
                      <a:endParaRPr lang="en-IN" sz="1600" dirty="0"/>
                    </a:p>
                  </a:txBody>
                  <a:tcPr/>
                </a:tc>
                <a:tc>
                  <a:txBody>
                    <a:bodyPr/>
                    <a:lstStyle/>
                    <a:p>
                      <a:pPr>
                        <a:lnSpc>
                          <a:spcPct val="150000"/>
                        </a:lnSpc>
                      </a:pPr>
                      <a:r>
                        <a:rPr lang="en-US" sz="1600" b="1" u="none" dirty="0"/>
                        <a:t>Rs. 2.97 Cr. </a:t>
                      </a:r>
                    </a:p>
                    <a:p>
                      <a:pPr>
                        <a:lnSpc>
                          <a:spcPct val="150000"/>
                        </a:lnSpc>
                      </a:pPr>
                      <a:r>
                        <a:rPr lang="en-US" sz="1600" b="0" u="none" dirty="0">
                          <a:solidFill>
                            <a:srgbClr val="00B0F0"/>
                          </a:solidFill>
                        </a:rPr>
                        <a:t>(16.5 Cr. x 18%)</a:t>
                      </a:r>
                      <a:endParaRPr lang="en-IN" sz="1600" b="0" u="none" dirty="0">
                        <a:solidFill>
                          <a:srgbClr val="00B0F0"/>
                        </a:solidFill>
                      </a:endParaRPr>
                    </a:p>
                  </a:txBody>
                  <a:tcPr/>
                </a:tc>
                <a:tc>
                  <a:txBody>
                    <a:bodyPr/>
                    <a:lstStyle/>
                    <a:p>
                      <a:pPr>
                        <a:lnSpc>
                          <a:spcPct val="150000"/>
                        </a:lnSpc>
                      </a:pPr>
                      <a:r>
                        <a:rPr lang="en-US" sz="1600" b="1" u="none" dirty="0"/>
                        <a:t>Rs. 5.25 Cr </a:t>
                      </a:r>
                    </a:p>
                    <a:p>
                      <a:pPr>
                        <a:lnSpc>
                          <a:spcPct val="150000"/>
                        </a:lnSpc>
                      </a:pPr>
                      <a:r>
                        <a:rPr lang="en-US" sz="1600" b="0" u="none" dirty="0">
                          <a:solidFill>
                            <a:srgbClr val="00B0F0"/>
                          </a:solidFill>
                        </a:rPr>
                        <a:t>(Rs. 105 Cr x 5%)</a:t>
                      </a:r>
                      <a:endParaRPr lang="en-IN" sz="1600" b="0" u="none" dirty="0">
                        <a:solidFill>
                          <a:srgbClr val="00B0F0"/>
                        </a:solidFill>
                      </a:endParaRPr>
                    </a:p>
                  </a:txBody>
                  <a:tcPr/>
                </a:tc>
                <a:extLst>
                  <a:ext uri="{0D108BD9-81ED-4DB2-BD59-A6C34878D82A}">
                    <a16:rowId xmlns:a16="http://schemas.microsoft.com/office/drawing/2014/main" val="2677737498"/>
                  </a:ext>
                </a:extLst>
              </a:tr>
              <a:tr h="370840">
                <a:tc>
                  <a:txBody>
                    <a:bodyPr/>
                    <a:lstStyle/>
                    <a:p>
                      <a:pPr>
                        <a:lnSpc>
                          <a:spcPct val="150000"/>
                        </a:lnSpc>
                      </a:pPr>
                      <a:r>
                        <a:rPr lang="en-US" sz="1600" b="0" u="none" dirty="0"/>
                        <a:t>9</a:t>
                      </a:r>
                      <a:endParaRPr lang="en-IN" sz="1600" b="0" u="none"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N" sz="1600" b="1" dirty="0"/>
                        <a:t>GST payable (whichever is lower)</a:t>
                      </a: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1" u="none" dirty="0"/>
                        <a:t>Rs. 2,97,00,000</a:t>
                      </a:r>
                    </a:p>
                  </a:txBody>
                  <a:tcPr/>
                </a:tc>
                <a:tc>
                  <a:txBody>
                    <a:bodyPr/>
                    <a:lstStyle/>
                    <a:p>
                      <a:pPr>
                        <a:lnSpc>
                          <a:spcPct val="150000"/>
                        </a:lnSpc>
                      </a:pPr>
                      <a:endParaRPr lang="en-IN" sz="1600" b="0" u="none" dirty="0"/>
                    </a:p>
                  </a:txBody>
                  <a:tcPr/>
                </a:tc>
                <a:extLst>
                  <a:ext uri="{0D108BD9-81ED-4DB2-BD59-A6C34878D82A}">
                    <a16:rowId xmlns:a16="http://schemas.microsoft.com/office/drawing/2014/main" val="3014347256"/>
                  </a:ext>
                </a:extLst>
              </a:tr>
            </a:tbl>
          </a:graphicData>
        </a:graphic>
      </p:graphicFrame>
      <p:sp>
        <p:nvSpPr>
          <p:cNvPr id="2" name="Slide Number Placeholder 3">
            <a:extLst>
              <a:ext uri="{FF2B5EF4-FFF2-40B4-BE49-F238E27FC236}">
                <a16:creationId xmlns:a16="http://schemas.microsoft.com/office/drawing/2014/main" id="{0CDEF385-DB63-6A37-B7B1-E9C55D5BF791}"/>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15</a:t>
            </a:fld>
            <a:endParaRPr lang="en-IN" dirty="0"/>
          </a:p>
        </p:txBody>
      </p:sp>
    </p:spTree>
    <p:extLst>
      <p:ext uri="{BB962C8B-B14F-4D97-AF65-F5344CB8AC3E}">
        <p14:creationId xmlns:p14="http://schemas.microsoft.com/office/powerpoint/2010/main" val="2298147345"/>
      </p:ext>
    </p:extLst>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EC660-AD6B-2B03-9319-44B35CA34B7E}"/>
              </a:ext>
            </a:extLst>
          </p:cNvPr>
          <p:cNvSpPr>
            <a:spLocks noGrp="1"/>
          </p:cNvSpPr>
          <p:nvPr>
            <p:ph type="title"/>
          </p:nvPr>
        </p:nvSpPr>
        <p:spPr>
          <a:xfrm>
            <a:off x="593124" y="188142"/>
            <a:ext cx="8806249" cy="541439"/>
          </a:xfrm>
        </p:spPr>
        <p:txBody>
          <a:bodyPr>
            <a:normAutofit/>
          </a:bodyPr>
          <a:lstStyle/>
          <a:p>
            <a:pPr marL="457200" indent="-457200">
              <a:buFont typeface="Wingdings" panose="05000000000000000000" pitchFamily="2" charset="2"/>
              <a:buChar char="q"/>
            </a:pPr>
            <a:r>
              <a:rPr lang="en-IN" sz="2800" b="1" dirty="0">
                <a:solidFill>
                  <a:schemeClr val="bg1"/>
                </a:solidFill>
              </a:rPr>
              <a:t>Reverse Charge on TDR / long term lease</a:t>
            </a:r>
          </a:p>
        </p:txBody>
      </p:sp>
      <p:sp>
        <p:nvSpPr>
          <p:cNvPr id="3" name="Content Placeholder 2">
            <a:extLst>
              <a:ext uri="{FF2B5EF4-FFF2-40B4-BE49-F238E27FC236}">
                <a16:creationId xmlns:a16="http://schemas.microsoft.com/office/drawing/2014/main" id="{4604028C-2BFF-426D-AF14-20FCB6785823}"/>
              </a:ext>
            </a:extLst>
          </p:cNvPr>
          <p:cNvSpPr>
            <a:spLocks noGrp="1"/>
          </p:cNvSpPr>
          <p:nvPr>
            <p:ph idx="1"/>
          </p:nvPr>
        </p:nvSpPr>
        <p:spPr>
          <a:xfrm>
            <a:off x="407773" y="1446027"/>
            <a:ext cx="10935730" cy="5137333"/>
          </a:xfrm>
        </p:spPr>
        <p:txBody>
          <a:bodyPr>
            <a:noAutofit/>
          </a:bodyPr>
          <a:lstStyle/>
          <a:p>
            <a:pPr marL="271463" indent="-271463" algn="just">
              <a:lnSpc>
                <a:spcPct val="150000"/>
              </a:lnSpc>
            </a:pPr>
            <a:r>
              <a:rPr lang="en-US" sz="1800" dirty="0"/>
              <a:t>Notification No. 13/2017-CT (R) has been amended by Notification No. 05/2019-CT (R) to provide for payment of tax on reverse charge basis of following supplies,</a:t>
            </a:r>
          </a:p>
          <a:p>
            <a:pPr marL="0" indent="0" algn="just">
              <a:lnSpc>
                <a:spcPct val="150000"/>
              </a:lnSpc>
              <a:buNone/>
            </a:pPr>
            <a:endParaRPr lang="en-US" sz="1800" dirty="0"/>
          </a:p>
          <a:p>
            <a:pPr marL="0" indent="0" algn="just">
              <a:lnSpc>
                <a:spcPct val="150000"/>
              </a:lnSpc>
              <a:buNone/>
            </a:pPr>
            <a:endParaRPr lang="en-US" sz="1800" dirty="0"/>
          </a:p>
          <a:p>
            <a:pPr marL="0" indent="0" algn="just">
              <a:lnSpc>
                <a:spcPct val="150000"/>
              </a:lnSpc>
              <a:buNone/>
            </a:pPr>
            <a:endParaRPr lang="en-US" sz="1800" dirty="0"/>
          </a:p>
          <a:p>
            <a:pPr marL="0" indent="0" algn="just">
              <a:lnSpc>
                <a:spcPct val="150000"/>
              </a:lnSpc>
              <a:buNone/>
            </a:pPr>
            <a:endParaRPr lang="en-US" sz="1800" dirty="0"/>
          </a:p>
          <a:p>
            <a:pPr marL="0" indent="0" algn="just">
              <a:lnSpc>
                <a:spcPct val="150000"/>
              </a:lnSpc>
              <a:buNone/>
            </a:pPr>
            <a:endParaRPr lang="en-US" sz="1800" dirty="0"/>
          </a:p>
          <a:p>
            <a:pPr marL="0" indent="0" algn="just">
              <a:lnSpc>
                <a:spcPct val="150000"/>
              </a:lnSpc>
              <a:buNone/>
            </a:pPr>
            <a:endParaRPr lang="en-US" sz="1800" dirty="0"/>
          </a:p>
          <a:p>
            <a:pPr marL="0" indent="0" algn="just">
              <a:lnSpc>
                <a:spcPct val="150000"/>
              </a:lnSpc>
              <a:buNone/>
            </a:pPr>
            <a:endParaRPr lang="en-US" sz="1800" dirty="0"/>
          </a:p>
          <a:p>
            <a:pPr marL="0" indent="0" algn="just">
              <a:lnSpc>
                <a:spcPct val="150000"/>
              </a:lnSpc>
              <a:buNone/>
            </a:pPr>
            <a:endParaRPr lang="en-US" sz="1800" dirty="0"/>
          </a:p>
          <a:p>
            <a:pPr marL="0" indent="0" algn="just">
              <a:lnSpc>
                <a:spcPct val="150000"/>
              </a:lnSpc>
              <a:buNone/>
            </a:pPr>
            <a:endParaRPr lang="en-US" sz="1800" dirty="0"/>
          </a:p>
          <a:p>
            <a:pPr marL="0" indent="0" algn="just">
              <a:lnSpc>
                <a:spcPct val="150000"/>
              </a:lnSpc>
              <a:buNone/>
            </a:pPr>
            <a:endParaRPr lang="en-US" sz="1800" b="1" dirty="0"/>
          </a:p>
          <a:p>
            <a:pPr marL="0" indent="0" algn="just">
              <a:lnSpc>
                <a:spcPct val="150000"/>
              </a:lnSpc>
              <a:buNone/>
            </a:pPr>
            <a:endParaRPr lang="en-US" dirty="0"/>
          </a:p>
        </p:txBody>
      </p:sp>
      <p:graphicFrame>
        <p:nvGraphicFramePr>
          <p:cNvPr id="16" name="Table 15">
            <a:extLst>
              <a:ext uri="{FF2B5EF4-FFF2-40B4-BE49-F238E27FC236}">
                <a16:creationId xmlns:a16="http://schemas.microsoft.com/office/drawing/2014/main" id="{AA34DF68-0B3E-498B-856E-F735B4D73C18}"/>
              </a:ext>
            </a:extLst>
          </p:cNvPr>
          <p:cNvGraphicFramePr>
            <a:graphicFrameLocks noGrp="1"/>
          </p:cNvGraphicFramePr>
          <p:nvPr>
            <p:extLst>
              <p:ext uri="{D42A27DB-BD31-4B8C-83A1-F6EECF244321}">
                <p14:modId xmlns:p14="http://schemas.microsoft.com/office/powerpoint/2010/main" val="85218797"/>
              </p:ext>
            </p:extLst>
          </p:nvPr>
        </p:nvGraphicFramePr>
        <p:xfrm>
          <a:off x="848497" y="2644243"/>
          <a:ext cx="10240901" cy="3749025"/>
        </p:xfrm>
        <a:graphic>
          <a:graphicData uri="http://schemas.openxmlformats.org/drawingml/2006/table">
            <a:tbl>
              <a:tblPr firstRow="1" bandRow="1">
                <a:tableStyleId>{5C22544A-7EE6-4342-B048-85BDC9FD1C3A}</a:tableStyleId>
              </a:tblPr>
              <a:tblGrid>
                <a:gridCol w="874480">
                  <a:extLst>
                    <a:ext uri="{9D8B030D-6E8A-4147-A177-3AD203B41FA5}">
                      <a16:colId xmlns:a16="http://schemas.microsoft.com/office/drawing/2014/main" val="2683687913"/>
                    </a:ext>
                  </a:extLst>
                </a:gridCol>
                <a:gridCol w="5882921">
                  <a:extLst>
                    <a:ext uri="{9D8B030D-6E8A-4147-A177-3AD203B41FA5}">
                      <a16:colId xmlns:a16="http://schemas.microsoft.com/office/drawing/2014/main" val="2374156467"/>
                    </a:ext>
                  </a:extLst>
                </a:gridCol>
                <a:gridCol w="1810916">
                  <a:extLst>
                    <a:ext uri="{9D8B030D-6E8A-4147-A177-3AD203B41FA5}">
                      <a16:colId xmlns:a16="http://schemas.microsoft.com/office/drawing/2014/main" val="3180797034"/>
                    </a:ext>
                  </a:extLst>
                </a:gridCol>
                <a:gridCol w="1672584">
                  <a:extLst>
                    <a:ext uri="{9D8B030D-6E8A-4147-A177-3AD203B41FA5}">
                      <a16:colId xmlns:a16="http://schemas.microsoft.com/office/drawing/2014/main" val="678968339"/>
                    </a:ext>
                  </a:extLst>
                </a:gridCol>
              </a:tblGrid>
              <a:tr h="663960">
                <a:tc>
                  <a:txBody>
                    <a:bodyPr/>
                    <a:lstStyle/>
                    <a:p>
                      <a:r>
                        <a:rPr lang="en-IN" sz="1800" i="1" dirty="0">
                          <a:solidFill>
                            <a:schemeClr val="tx1"/>
                          </a:solidFill>
                        </a:rPr>
                        <a:t>Sr. No.</a:t>
                      </a:r>
                      <a:endParaRPr lang="en-IN" sz="1800" i="1" dirty="0">
                        <a:solidFill>
                          <a:schemeClr val="tx1"/>
                        </a:solidFill>
                        <a:latin typeface="Palatino Linotype" panose="02040502050505030304" pitchFamily="18" charset="0"/>
                      </a:endParaRPr>
                    </a:p>
                  </a:txBody>
                  <a:tcPr/>
                </a:tc>
                <a:tc>
                  <a:txBody>
                    <a:bodyPr/>
                    <a:lstStyle/>
                    <a:p>
                      <a:r>
                        <a:rPr lang="en-IN" sz="1800" i="1" dirty="0">
                          <a:solidFill>
                            <a:schemeClr val="tx1"/>
                          </a:solidFill>
                        </a:rPr>
                        <a:t>Category of supply of services</a:t>
                      </a:r>
                      <a:endParaRPr lang="en-IN" sz="1800" i="1" dirty="0">
                        <a:solidFill>
                          <a:schemeClr val="tx1"/>
                        </a:solidFill>
                        <a:latin typeface="Palatino Linotype" panose="02040502050505030304" pitchFamily="18" charset="0"/>
                      </a:endParaRPr>
                    </a:p>
                  </a:txBody>
                  <a:tcPr/>
                </a:tc>
                <a:tc>
                  <a:txBody>
                    <a:bodyPr/>
                    <a:lstStyle/>
                    <a:p>
                      <a:r>
                        <a:rPr lang="en-IN" sz="1800" i="1" dirty="0">
                          <a:solidFill>
                            <a:schemeClr val="tx1"/>
                          </a:solidFill>
                        </a:rPr>
                        <a:t>Supplier of Service</a:t>
                      </a:r>
                      <a:endParaRPr lang="en-IN" sz="1800" i="1" dirty="0">
                        <a:solidFill>
                          <a:schemeClr val="tx1"/>
                        </a:solidFill>
                        <a:latin typeface="Palatino Linotype" panose="02040502050505030304" pitchFamily="18" charset="0"/>
                      </a:endParaRPr>
                    </a:p>
                  </a:txBody>
                  <a:tcPr/>
                </a:tc>
                <a:tc>
                  <a:txBody>
                    <a:bodyPr/>
                    <a:lstStyle/>
                    <a:p>
                      <a:r>
                        <a:rPr lang="en-IN" sz="1800" i="1" dirty="0">
                          <a:solidFill>
                            <a:schemeClr val="tx1"/>
                          </a:solidFill>
                        </a:rPr>
                        <a:t>Recipient of Service</a:t>
                      </a:r>
                      <a:endParaRPr lang="en-IN" sz="1800" i="1" dirty="0">
                        <a:solidFill>
                          <a:schemeClr val="tx1"/>
                        </a:solidFill>
                        <a:latin typeface="Palatino Linotype" panose="02040502050505030304" pitchFamily="18" charset="0"/>
                      </a:endParaRPr>
                    </a:p>
                  </a:txBody>
                  <a:tcPr/>
                </a:tc>
                <a:extLst>
                  <a:ext uri="{0D108BD9-81ED-4DB2-BD59-A6C34878D82A}">
                    <a16:rowId xmlns:a16="http://schemas.microsoft.com/office/drawing/2014/main" val="1959675400"/>
                  </a:ext>
                </a:extLst>
              </a:tr>
              <a:tr h="1233069">
                <a:tc>
                  <a:txBody>
                    <a:bodyPr/>
                    <a:lstStyle/>
                    <a:p>
                      <a:pPr algn="just"/>
                      <a:r>
                        <a:rPr lang="en-IN" sz="1800" i="1" dirty="0"/>
                        <a:t>5B</a:t>
                      </a:r>
                      <a:endParaRPr lang="en-IN" sz="1800" i="1" dirty="0">
                        <a:latin typeface="Palatino Linotype" panose="02040502050505030304" pitchFamily="18" charset="0"/>
                      </a:endParaRPr>
                    </a:p>
                  </a:txBody>
                  <a:tcPr/>
                </a:tc>
                <a:tc>
                  <a:txBody>
                    <a:bodyPr/>
                    <a:lstStyle/>
                    <a:p>
                      <a:pPr algn="just"/>
                      <a:r>
                        <a:rPr lang="en-US" sz="1800" i="1" dirty="0"/>
                        <a:t>Services supplied by any person by way of transfer of development rights or Floor Space Index (FSI) (including additional FSI) </a:t>
                      </a:r>
                      <a:r>
                        <a:rPr kumimoji="0" lang="en-US" sz="1800" i="1" kern="1200" dirty="0">
                          <a:solidFill>
                            <a:schemeClr val="dk1"/>
                          </a:solidFill>
                          <a:latin typeface="+mn-lt"/>
                          <a:ea typeface="+mn-ea"/>
                          <a:cs typeface="+mn-cs"/>
                        </a:rPr>
                        <a:t>for construction of a project by a promoter</a:t>
                      </a:r>
                      <a:endParaRPr kumimoji="0" lang="en-IN" sz="1800" i="1" kern="1200" dirty="0">
                        <a:solidFill>
                          <a:schemeClr val="dk1"/>
                        </a:solidFill>
                        <a:latin typeface="+mn-lt"/>
                        <a:ea typeface="+mn-ea"/>
                        <a:cs typeface="+mn-cs"/>
                      </a:endParaRPr>
                    </a:p>
                  </a:txBody>
                  <a:tcPr/>
                </a:tc>
                <a:tc>
                  <a:txBody>
                    <a:bodyPr/>
                    <a:lstStyle/>
                    <a:p>
                      <a:pPr algn="just"/>
                      <a:r>
                        <a:rPr lang="en-IN" sz="1800" i="1" dirty="0"/>
                        <a:t>Any person</a:t>
                      </a:r>
                      <a:endParaRPr lang="en-IN" sz="1800" i="1" dirty="0">
                        <a:latin typeface="Palatino Linotype" panose="02040502050505030304" pitchFamily="18" charset="0"/>
                      </a:endParaRPr>
                    </a:p>
                  </a:txBody>
                  <a:tcPr/>
                </a:tc>
                <a:tc>
                  <a:txBody>
                    <a:bodyPr/>
                    <a:lstStyle/>
                    <a:p>
                      <a:pPr algn="just"/>
                      <a:r>
                        <a:rPr lang="en-IN" sz="1800" i="1" dirty="0"/>
                        <a:t>Promotor</a:t>
                      </a:r>
                      <a:endParaRPr lang="en-IN" sz="1800" i="1" dirty="0">
                        <a:latin typeface="Palatino Linotype" panose="02040502050505030304" pitchFamily="18" charset="0"/>
                      </a:endParaRPr>
                    </a:p>
                  </a:txBody>
                  <a:tcPr/>
                </a:tc>
                <a:extLst>
                  <a:ext uri="{0D108BD9-81ED-4DB2-BD59-A6C34878D82A}">
                    <a16:rowId xmlns:a16="http://schemas.microsoft.com/office/drawing/2014/main" val="2682390475"/>
                  </a:ext>
                </a:extLst>
              </a:tr>
              <a:tr h="1851996">
                <a:tc>
                  <a:txBody>
                    <a:bodyPr/>
                    <a:lstStyle/>
                    <a:p>
                      <a:pPr algn="just"/>
                      <a:r>
                        <a:rPr lang="en-IN" sz="1800" i="1" dirty="0"/>
                        <a:t>5C</a:t>
                      </a:r>
                      <a:endParaRPr lang="en-IN" sz="1800" i="1" dirty="0">
                        <a:latin typeface="Palatino Linotype" panose="02040502050505030304" pitchFamily="18" charset="0"/>
                      </a:endParaRPr>
                    </a:p>
                  </a:txBody>
                  <a:tcPr/>
                </a:tc>
                <a:tc>
                  <a:txBody>
                    <a:bodyPr/>
                    <a:lstStyle/>
                    <a:p>
                      <a:pPr algn="just"/>
                      <a:r>
                        <a:rPr lang="en-US" sz="1800" i="1" dirty="0"/>
                        <a:t>Long term lease of land (30 years or more) by any person against consideration in the form of upfront amount (called as premium, salami, cost, price, development </a:t>
                      </a:r>
                      <a:r>
                        <a:rPr kumimoji="0" lang="en-US" sz="1800" i="1" kern="1200" dirty="0">
                          <a:solidFill>
                            <a:schemeClr val="dk1"/>
                          </a:solidFill>
                          <a:latin typeface="+mn-lt"/>
                          <a:ea typeface="+mn-ea"/>
                          <a:cs typeface="+mn-cs"/>
                        </a:rPr>
                        <a:t>charges or by any other name) and/or periodic rent for construction of a project by a promoter. </a:t>
                      </a:r>
                      <a:endParaRPr kumimoji="0" lang="en-IN" sz="1800" i="1" kern="1200" dirty="0">
                        <a:solidFill>
                          <a:schemeClr val="dk1"/>
                        </a:solidFill>
                        <a:latin typeface="+mn-lt"/>
                        <a:ea typeface="+mn-ea"/>
                        <a:cs typeface="+mn-cs"/>
                      </a:endParaRPr>
                    </a:p>
                  </a:txBody>
                  <a:tcPr/>
                </a:tc>
                <a:tc>
                  <a:txBody>
                    <a:bodyPr/>
                    <a:lstStyle/>
                    <a:p>
                      <a:pPr algn="just"/>
                      <a:r>
                        <a:rPr lang="en-IN" sz="1800" i="1" dirty="0"/>
                        <a:t>Any person</a:t>
                      </a:r>
                      <a:endParaRPr lang="en-IN" sz="1800" i="1" dirty="0">
                        <a:latin typeface="Palatino Linotype" panose="02040502050505030304" pitchFamily="18" charset="0"/>
                      </a:endParaRPr>
                    </a:p>
                  </a:txBody>
                  <a:tcPr/>
                </a:tc>
                <a:tc>
                  <a:txBody>
                    <a:bodyPr/>
                    <a:lstStyle/>
                    <a:p>
                      <a:pPr algn="just"/>
                      <a:r>
                        <a:rPr lang="en-IN" sz="1800" i="1" dirty="0"/>
                        <a:t>Promotor</a:t>
                      </a:r>
                      <a:endParaRPr lang="en-IN" sz="1800" i="1" dirty="0">
                        <a:latin typeface="Palatino Linotype" panose="02040502050505030304" pitchFamily="18" charset="0"/>
                      </a:endParaRPr>
                    </a:p>
                  </a:txBody>
                  <a:tcPr/>
                </a:tc>
                <a:extLst>
                  <a:ext uri="{0D108BD9-81ED-4DB2-BD59-A6C34878D82A}">
                    <a16:rowId xmlns:a16="http://schemas.microsoft.com/office/drawing/2014/main" val="1464456030"/>
                  </a:ext>
                </a:extLst>
              </a:tr>
            </a:tbl>
          </a:graphicData>
        </a:graphic>
      </p:graphicFrame>
      <p:sp>
        <p:nvSpPr>
          <p:cNvPr id="5" name="Slide Number Placeholder 3">
            <a:extLst>
              <a:ext uri="{FF2B5EF4-FFF2-40B4-BE49-F238E27FC236}">
                <a16:creationId xmlns:a16="http://schemas.microsoft.com/office/drawing/2014/main" id="{310E5448-5B88-F8F3-6920-F126260EB317}"/>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16</a:t>
            </a:fld>
            <a:endParaRPr lang="en-IN" dirty="0"/>
          </a:p>
        </p:txBody>
      </p:sp>
    </p:spTree>
    <p:extLst>
      <p:ext uri="{BB962C8B-B14F-4D97-AF65-F5344CB8AC3E}">
        <p14:creationId xmlns:p14="http://schemas.microsoft.com/office/powerpoint/2010/main" val="583385913"/>
      </p:ext>
    </p:extLst>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B63D0-8A9E-B25C-4EE4-E7E5430E13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397131-2770-39E0-19D3-8391A7028A75}"/>
              </a:ext>
            </a:extLst>
          </p:cNvPr>
          <p:cNvSpPr>
            <a:spLocks noGrp="1"/>
          </p:cNvSpPr>
          <p:nvPr>
            <p:ph idx="1"/>
          </p:nvPr>
        </p:nvSpPr>
        <p:spPr>
          <a:xfrm>
            <a:off x="412955" y="370703"/>
            <a:ext cx="10757553" cy="6103249"/>
          </a:xfrm>
        </p:spPr>
        <p:txBody>
          <a:bodyPr>
            <a:normAutofit lnSpcReduction="10000"/>
          </a:bodyPr>
          <a:lstStyle/>
          <a:p>
            <a:pPr marL="857250" lvl="3" indent="0" algn="just">
              <a:lnSpc>
                <a:spcPct val="115000"/>
              </a:lnSpc>
              <a:buSzPct val="100000"/>
              <a:buNone/>
            </a:pPr>
            <a:r>
              <a:rPr lang="en-US" sz="2000" b="1" kern="100" dirty="0">
                <a:solidFill>
                  <a:schemeClr val="bg1"/>
                </a:solidFill>
                <a:latin typeface="Palatino Linotype" panose="02040502050505030304" pitchFamily="18" charset="0"/>
                <a:ea typeface="Aptos" panose="020B0004020202020204" pitchFamily="34" charset="0"/>
                <a:cs typeface="Times New Roman" panose="02020603050405020304" pitchFamily="18" charset="0"/>
              </a:rPr>
              <a:t>LANDMARK JUDGMENTS</a:t>
            </a:r>
          </a:p>
          <a:p>
            <a:pPr marL="0" lvl="1" indent="0" algn="just">
              <a:lnSpc>
                <a:spcPct val="115000"/>
              </a:lnSpc>
              <a:buSzPct val="100000"/>
              <a:buNone/>
            </a:pPr>
            <a:endParaRPr lang="en-US" sz="2000" b="1" kern="100" dirty="0">
              <a:solidFill>
                <a:srgbClr val="FF0000"/>
              </a:solidFill>
              <a:ea typeface="Aptos" panose="020B0004020202020204" pitchFamily="34" charset="0"/>
              <a:cs typeface="Times New Roman" panose="02020603050405020304" pitchFamily="18" charset="0"/>
            </a:endParaRPr>
          </a:p>
          <a:p>
            <a:pPr marL="450850" lvl="5" indent="-450850" algn="just">
              <a:lnSpc>
                <a:spcPct val="115000"/>
              </a:lnSpc>
              <a:buNone/>
            </a:pPr>
            <a:r>
              <a:rPr lang="en-US" sz="2000" i="1" kern="100" dirty="0">
                <a:solidFill>
                  <a:schemeClr val="tx1"/>
                </a:solidFill>
                <a:cs typeface="Times New Roman" panose="02020603050405020304" pitchFamily="18" charset="0"/>
              </a:rPr>
              <a:t>	</a:t>
            </a:r>
          </a:p>
          <a:p>
            <a:pPr marL="342900" lvl="4" indent="-342900" algn="just">
              <a:lnSpc>
                <a:spcPct val="115000"/>
              </a:lnSpc>
              <a:buClr>
                <a:schemeClr val="accent1"/>
              </a:buClr>
              <a:buSzPct val="100000"/>
            </a:pPr>
            <a:r>
              <a:rPr lang="en-US" sz="2000" b="1" kern="100" dirty="0">
                <a:ea typeface="Aptos" panose="020B0004020202020204" pitchFamily="34" charset="0"/>
                <a:cs typeface="Times New Roman" panose="02020603050405020304" pitchFamily="18" charset="0"/>
              </a:rPr>
              <a:t>M/s </a:t>
            </a:r>
            <a:r>
              <a:rPr lang="en-US" sz="2000" b="1" kern="100" dirty="0" err="1">
                <a:ea typeface="Aptos" panose="020B0004020202020204" pitchFamily="34" charset="0"/>
                <a:cs typeface="Times New Roman" panose="02020603050405020304" pitchFamily="18" charset="0"/>
              </a:rPr>
              <a:t>Prahitha</a:t>
            </a:r>
            <a:r>
              <a:rPr lang="en-US" sz="2000" b="1" kern="100" dirty="0">
                <a:ea typeface="Aptos" panose="020B0004020202020204" pitchFamily="34" charset="0"/>
                <a:cs typeface="Times New Roman" panose="02020603050405020304" pitchFamily="18" charset="0"/>
              </a:rPr>
              <a:t> Construction Pvt. Ltd. 2024 (83) GSTL 129 (Telangana)</a:t>
            </a:r>
          </a:p>
          <a:p>
            <a:pPr marL="0" lvl="4" indent="0" algn="just">
              <a:lnSpc>
                <a:spcPct val="115000"/>
              </a:lnSpc>
              <a:buClr>
                <a:schemeClr val="accent1"/>
              </a:buClr>
              <a:buSzPct val="100000"/>
              <a:buNone/>
            </a:pPr>
            <a:r>
              <a:rPr lang="en-US" sz="2000" i="1" kern="100" dirty="0">
                <a:cs typeface="Times New Roman" panose="02020603050405020304" pitchFamily="18" charset="0"/>
              </a:rPr>
              <a:t>	39. …..Thus, as has been held earlier, under no circumstances can the execution of the JDA or the 	mere transfer of development rights nor any of the clauses of the JDA indicate an automatic 	transfer of ownership or title rights over any portion of land belonging to the landowner in </a:t>
            </a:r>
            <a:r>
              <a:rPr lang="en-US" sz="2000" i="1" kern="100" dirty="0" err="1">
                <a:cs typeface="Times New Roman" panose="02020603050405020304" pitchFamily="18" charset="0"/>
              </a:rPr>
              <a:t>favour</a:t>
            </a:r>
            <a:r>
              <a:rPr lang="en-US" sz="2000" i="1" kern="100" dirty="0">
                <a:cs typeface="Times New Roman" panose="02020603050405020304" pitchFamily="18" charset="0"/>
              </a:rPr>
              <a:t> 	of the petitioner/developer. In the absence of any cogent and substantial material to establish right, 	title and ownership being created in </a:t>
            </a:r>
            <a:r>
              <a:rPr lang="en-US" sz="2000" i="1" kern="100" dirty="0" err="1">
                <a:cs typeface="Times New Roman" panose="02020603050405020304" pitchFamily="18" charset="0"/>
              </a:rPr>
              <a:t>favour</a:t>
            </a:r>
            <a:r>
              <a:rPr lang="en-US" sz="2000" i="1" kern="100" dirty="0">
                <a:cs typeface="Times New Roman" panose="02020603050405020304" pitchFamily="18" charset="0"/>
              </a:rPr>
              <a:t> of the petitioner/developer, </a:t>
            </a:r>
            <a:r>
              <a:rPr lang="en-US" sz="2000" b="1" i="1" kern="100" dirty="0">
                <a:solidFill>
                  <a:srgbClr val="FF0000"/>
                </a:solidFill>
                <a:cs typeface="Times New Roman" panose="02020603050405020304" pitchFamily="18" charset="0"/>
              </a:rPr>
              <a:t>the transfer of development 	rights as it stands is amenable to GST and cannot be brought within the purview of Entry 5 of 	Schedule-III of the GST Act</a:t>
            </a:r>
            <a:r>
              <a:rPr lang="en-US" sz="2000" i="1" kern="100" dirty="0">
                <a:cs typeface="Times New Roman" panose="02020603050405020304" pitchFamily="18" charset="0"/>
              </a:rPr>
              <a:t>.</a:t>
            </a:r>
            <a:endParaRPr lang="en-US" sz="2000" b="1" dirty="0">
              <a:ea typeface="Aptos" panose="020B0004020202020204" pitchFamily="34" charset="0"/>
              <a:cs typeface="Times New Roman" panose="02020603050405020304" pitchFamily="18" charset="0"/>
            </a:endParaRPr>
          </a:p>
          <a:p>
            <a:pPr marL="342900" lvl="4" indent="-342900" algn="just">
              <a:lnSpc>
                <a:spcPct val="115000"/>
              </a:lnSpc>
              <a:buClr>
                <a:schemeClr val="accent1"/>
              </a:buClr>
              <a:buSzPct val="100000"/>
            </a:pPr>
            <a:endParaRPr lang="en-US" sz="2000" b="1" dirty="0">
              <a:ea typeface="Aptos" panose="020B0004020202020204" pitchFamily="34" charset="0"/>
              <a:cs typeface="Times New Roman" panose="02020603050405020304" pitchFamily="18" charset="0"/>
            </a:endParaRPr>
          </a:p>
          <a:p>
            <a:pPr marL="342900" lvl="4" indent="-342900" algn="just">
              <a:lnSpc>
                <a:spcPct val="115000"/>
              </a:lnSpc>
              <a:buClr>
                <a:schemeClr val="accent1"/>
              </a:buClr>
              <a:buSzPct val="100000"/>
            </a:pPr>
            <a:r>
              <a:rPr lang="en-US" sz="2000" b="1" dirty="0">
                <a:ea typeface="Aptos" panose="020B0004020202020204" pitchFamily="34" charset="0"/>
                <a:cs typeface="Times New Roman" panose="02020603050405020304" pitchFamily="18" charset="0"/>
              </a:rPr>
              <a:t>M/s Shashi Ranjan Constructions Private Limited 2025 (5) TMI 633 – Patna High Court</a:t>
            </a:r>
          </a:p>
          <a:p>
            <a:pPr marL="566103" lvl="5" indent="0" algn="just">
              <a:lnSpc>
                <a:spcPct val="115000"/>
              </a:lnSpc>
              <a:buNone/>
            </a:pPr>
            <a:r>
              <a:rPr lang="en-IN" sz="2000" i="1" dirty="0">
                <a:solidFill>
                  <a:schemeClr val="tx1"/>
                </a:solidFill>
                <a:ea typeface="Aptos" panose="020B0004020202020204" pitchFamily="34" charset="0"/>
                <a:cs typeface="Times New Roman" panose="02020603050405020304" pitchFamily="18" charset="0"/>
              </a:rPr>
              <a:t>33. …..</a:t>
            </a:r>
            <a:r>
              <a:rPr lang="en-IN" sz="2000" b="1" i="1" dirty="0">
                <a:solidFill>
                  <a:srgbClr val="FF0000"/>
                </a:solidFill>
                <a:ea typeface="Aptos" panose="020B0004020202020204" pitchFamily="34" charset="0"/>
                <a:cs typeface="Times New Roman" panose="02020603050405020304" pitchFamily="18" charset="0"/>
              </a:rPr>
              <a:t>It is held that the transfer of development rights as it stands is amenable to GST and cannot be brought within the purview of sale of land </a:t>
            </a:r>
            <a:r>
              <a:rPr lang="en-IN" sz="2000" i="1" dirty="0">
                <a:solidFill>
                  <a:schemeClr val="tx1"/>
                </a:solidFill>
                <a:ea typeface="Aptos" panose="020B0004020202020204" pitchFamily="34" charset="0"/>
                <a:cs typeface="Times New Roman" panose="02020603050405020304" pitchFamily="18" charset="0"/>
              </a:rPr>
              <a:t>subject to clause (b) of Paragraph 5 of Schedule II, sale of building (as per Entry 5 of Schedule-III of the GST Act).</a:t>
            </a:r>
            <a:endParaRPr lang="en-US" sz="2000" i="1" kern="100" dirty="0">
              <a:solidFill>
                <a:schemeClr val="tx1"/>
              </a:solidFill>
              <a:ea typeface="Aptos" panose="020B0004020202020204" pitchFamily="34" charset="0"/>
              <a:cs typeface="Times New Roman" panose="02020603050405020304" pitchFamily="18" charset="0"/>
            </a:endParaRPr>
          </a:p>
          <a:p>
            <a:pPr marL="6350" lvl="5" indent="-6350" algn="just">
              <a:lnSpc>
                <a:spcPct val="115000"/>
              </a:lnSpc>
              <a:buNone/>
            </a:pPr>
            <a:endParaRPr lang="en-US" sz="1800" kern="100" dirty="0">
              <a:solidFill>
                <a:schemeClr val="tx1"/>
              </a:solidFill>
              <a:latin typeface="Palatino Linotype" panose="0204050205050503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4F34B2F-5EC7-3C76-EB80-0CAF25057440}"/>
              </a:ext>
            </a:extLst>
          </p:cNvPr>
          <p:cNvSpPr>
            <a:spLocks noGrp="1"/>
          </p:cNvSpPr>
          <p:nvPr>
            <p:ph type="sldNum" sz="quarter" idx="12"/>
          </p:nvPr>
        </p:nvSpPr>
        <p:spPr/>
        <p:txBody>
          <a:bodyPr/>
          <a:lstStyle/>
          <a:p>
            <a:fld id="{0AF90783-203F-4A0B-94C9-A1FF1C2A050D}" type="slidenum">
              <a:rPr lang="en-IN" smtClean="0"/>
              <a:t>17</a:t>
            </a:fld>
            <a:endParaRPr lang="en-IN"/>
          </a:p>
        </p:txBody>
      </p:sp>
    </p:spTree>
    <p:extLst>
      <p:ext uri="{BB962C8B-B14F-4D97-AF65-F5344CB8AC3E}">
        <p14:creationId xmlns:p14="http://schemas.microsoft.com/office/powerpoint/2010/main" val="2130510818"/>
      </p:ext>
    </p:extLst>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BC6A0-6298-2347-F388-06A554B9C0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06C6F-8048-3453-3326-087269498665}"/>
              </a:ext>
            </a:extLst>
          </p:cNvPr>
          <p:cNvSpPr>
            <a:spLocks noGrp="1"/>
          </p:cNvSpPr>
          <p:nvPr>
            <p:ph type="title"/>
          </p:nvPr>
        </p:nvSpPr>
        <p:spPr>
          <a:xfrm>
            <a:off x="540512" y="274639"/>
            <a:ext cx="8908288" cy="541439"/>
          </a:xfrm>
        </p:spPr>
        <p:txBody>
          <a:bodyPr>
            <a:normAutofit/>
          </a:bodyPr>
          <a:lstStyle/>
          <a:p>
            <a:pPr marL="457200" indent="-457200">
              <a:buFont typeface="Wingdings" panose="05000000000000000000" pitchFamily="2" charset="2"/>
              <a:buChar char="q"/>
            </a:pPr>
            <a:r>
              <a:rPr lang="en-IN" sz="2800" b="1" dirty="0">
                <a:solidFill>
                  <a:schemeClr val="bg1"/>
                </a:solidFill>
              </a:rPr>
              <a:t>Time of payment – Notification No. 6/2019</a:t>
            </a:r>
          </a:p>
        </p:txBody>
      </p:sp>
      <p:sp>
        <p:nvSpPr>
          <p:cNvPr id="3" name="Content Placeholder 2">
            <a:extLst>
              <a:ext uri="{FF2B5EF4-FFF2-40B4-BE49-F238E27FC236}">
                <a16:creationId xmlns:a16="http://schemas.microsoft.com/office/drawing/2014/main" id="{1E6D22A3-9D30-90D1-1417-E3E1F1893FD1}"/>
              </a:ext>
            </a:extLst>
          </p:cNvPr>
          <p:cNvSpPr>
            <a:spLocks noGrp="1"/>
          </p:cNvSpPr>
          <p:nvPr>
            <p:ph idx="1"/>
          </p:nvPr>
        </p:nvSpPr>
        <p:spPr>
          <a:xfrm>
            <a:off x="540512" y="1222744"/>
            <a:ext cx="10765920" cy="5423716"/>
          </a:xfrm>
        </p:spPr>
        <p:txBody>
          <a:bodyPr>
            <a:normAutofit/>
          </a:bodyPr>
          <a:lstStyle/>
          <a:p>
            <a:pPr marL="271463" indent="-271463" algn="just">
              <a:lnSpc>
                <a:spcPct val="150000"/>
              </a:lnSpc>
            </a:pPr>
            <a:r>
              <a:rPr lang="en-US" sz="2000" dirty="0"/>
              <a:t>As per Notification No. 6/2019-CT (Rate) dated 29-03-2019, the time of supply is deferred to date of OC in following scenarios,</a:t>
            </a:r>
            <a:endParaRPr lang="en-IN" sz="2000" dirty="0"/>
          </a:p>
        </p:txBody>
      </p:sp>
      <p:graphicFrame>
        <p:nvGraphicFramePr>
          <p:cNvPr id="4" name="Table 3">
            <a:extLst>
              <a:ext uri="{FF2B5EF4-FFF2-40B4-BE49-F238E27FC236}">
                <a16:creationId xmlns:a16="http://schemas.microsoft.com/office/drawing/2014/main" id="{6540AB6C-C4F1-B1B1-72A2-F1E13B964F48}"/>
              </a:ext>
            </a:extLst>
          </p:cNvPr>
          <p:cNvGraphicFramePr>
            <a:graphicFrameLocks noGrp="1"/>
          </p:cNvGraphicFramePr>
          <p:nvPr/>
        </p:nvGraphicFramePr>
        <p:xfrm>
          <a:off x="688766" y="2263722"/>
          <a:ext cx="10469412" cy="3798048"/>
        </p:xfrm>
        <a:graphic>
          <a:graphicData uri="http://schemas.openxmlformats.org/drawingml/2006/table">
            <a:tbl>
              <a:tblPr firstRow="1" bandRow="1">
                <a:tableStyleId>{5C22544A-7EE6-4342-B048-85BDC9FD1C3A}</a:tableStyleId>
              </a:tblPr>
              <a:tblGrid>
                <a:gridCol w="1154765">
                  <a:extLst>
                    <a:ext uri="{9D8B030D-6E8A-4147-A177-3AD203B41FA5}">
                      <a16:colId xmlns:a16="http://schemas.microsoft.com/office/drawing/2014/main" val="1946090787"/>
                    </a:ext>
                  </a:extLst>
                </a:gridCol>
                <a:gridCol w="2341260">
                  <a:extLst>
                    <a:ext uri="{9D8B030D-6E8A-4147-A177-3AD203B41FA5}">
                      <a16:colId xmlns:a16="http://schemas.microsoft.com/office/drawing/2014/main" val="2128487693"/>
                    </a:ext>
                  </a:extLst>
                </a:gridCol>
                <a:gridCol w="3908910">
                  <a:extLst>
                    <a:ext uri="{9D8B030D-6E8A-4147-A177-3AD203B41FA5}">
                      <a16:colId xmlns:a16="http://schemas.microsoft.com/office/drawing/2014/main" val="358079482"/>
                    </a:ext>
                  </a:extLst>
                </a:gridCol>
                <a:gridCol w="3064477">
                  <a:extLst>
                    <a:ext uri="{9D8B030D-6E8A-4147-A177-3AD203B41FA5}">
                      <a16:colId xmlns:a16="http://schemas.microsoft.com/office/drawing/2014/main" val="206287792"/>
                    </a:ext>
                  </a:extLst>
                </a:gridCol>
              </a:tblGrid>
              <a:tr h="411950">
                <a:tc>
                  <a:txBody>
                    <a:bodyPr/>
                    <a:lstStyle/>
                    <a:p>
                      <a:r>
                        <a:rPr lang="en-US" dirty="0">
                          <a:solidFill>
                            <a:schemeClr val="tx1"/>
                          </a:solidFill>
                        </a:rPr>
                        <a:t>Scenario</a:t>
                      </a:r>
                      <a:endParaRPr lang="en-IN" dirty="0">
                        <a:solidFill>
                          <a:schemeClr val="tx1"/>
                        </a:solidFill>
                      </a:endParaRPr>
                    </a:p>
                  </a:txBody>
                  <a:tcPr/>
                </a:tc>
                <a:tc>
                  <a:txBody>
                    <a:bodyPr/>
                    <a:lstStyle/>
                    <a:p>
                      <a:r>
                        <a:rPr lang="en-US" dirty="0">
                          <a:solidFill>
                            <a:schemeClr val="tx1"/>
                          </a:solidFill>
                        </a:rPr>
                        <a:t>Nature of Supply</a:t>
                      </a:r>
                      <a:endParaRPr lang="en-IN" dirty="0">
                        <a:solidFill>
                          <a:schemeClr val="tx1"/>
                        </a:solidFill>
                      </a:endParaRPr>
                    </a:p>
                  </a:txBody>
                  <a:tcPr/>
                </a:tc>
                <a:tc>
                  <a:txBody>
                    <a:bodyPr/>
                    <a:lstStyle/>
                    <a:p>
                      <a:r>
                        <a:rPr lang="en-US" dirty="0">
                          <a:solidFill>
                            <a:schemeClr val="tx1"/>
                          </a:solidFill>
                        </a:rPr>
                        <a:t>Consideration</a:t>
                      </a:r>
                      <a:endParaRPr lang="en-IN" dirty="0">
                        <a:solidFill>
                          <a:schemeClr val="tx1"/>
                        </a:solidFill>
                      </a:endParaRPr>
                    </a:p>
                  </a:txBody>
                  <a:tcPr/>
                </a:tc>
                <a:tc>
                  <a:txBody>
                    <a:bodyPr/>
                    <a:lstStyle/>
                    <a:p>
                      <a:r>
                        <a:rPr lang="en-US" dirty="0">
                          <a:solidFill>
                            <a:schemeClr val="tx1"/>
                          </a:solidFill>
                        </a:rPr>
                        <a:t>Time of Supply</a:t>
                      </a:r>
                      <a:endParaRPr lang="en-IN" dirty="0">
                        <a:solidFill>
                          <a:schemeClr val="tx1"/>
                        </a:solidFill>
                      </a:endParaRPr>
                    </a:p>
                  </a:txBody>
                  <a:tcPr/>
                </a:tc>
                <a:extLst>
                  <a:ext uri="{0D108BD9-81ED-4DB2-BD59-A6C34878D82A}">
                    <a16:rowId xmlns:a16="http://schemas.microsoft.com/office/drawing/2014/main" val="2790566502"/>
                  </a:ext>
                </a:extLst>
              </a:tr>
              <a:tr h="720912">
                <a:tc>
                  <a:txBody>
                    <a:bodyPr/>
                    <a:lstStyle/>
                    <a:p>
                      <a:pPr algn="just"/>
                      <a:r>
                        <a:rPr lang="en-US" dirty="0"/>
                        <a:t>1</a:t>
                      </a: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Supply of DR</a:t>
                      </a: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a:t>Construction service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a:t>(Residential / Commercial)</a:t>
                      </a: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Date of OC</a:t>
                      </a:r>
                      <a:endParaRPr lang="en-IN" dirty="0"/>
                    </a:p>
                  </a:txBody>
                  <a:tcPr/>
                </a:tc>
                <a:extLst>
                  <a:ext uri="{0D108BD9-81ED-4DB2-BD59-A6C34878D82A}">
                    <a16:rowId xmlns:a16="http://schemas.microsoft.com/office/drawing/2014/main" val="3041029255"/>
                  </a:ext>
                </a:extLst>
              </a:tr>
              <a:tr h="1029874">
                <a:tc>
                  <a:txBody>
                    <a:bodyPr/>
                    <a:lstStyle/>
                    <a:p>
                      <a:pPr algn="just"/>
                      <a:r>
                        <a:rPr lang="en-US" dirty="0"/>
                        <a:t>2</a:t>
                      </a: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Supply of DR / Long term lease</a:t>
                      </a:r>
                      <a:endParaRPr lang="en-IN" dirty="0"/>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Cash consideration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(Residential Project)</a:t>
                      </a: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Date of OC</a:t>
                      </a:r>
                      <a:endParaRPr lang="en-IN" dirty="0"/>
                    </a:p>
                  </a:txBody>
                  <a:tcPr/>
                </a:tc>
                <a:extLst>
                  <a:ext uri="{0D108BD9-81ED-4DB2-BD59-A6C34878D82A}">
                    <a16:rowId xmlns:a16="http://schemas.microsoft.com/office/drawing/2014/main" val="2029421902"/>
                  </a:ext>
                </a:extLst>
              </a:tr>
              <a:tr h="720912">
                <a:tc>
                  <a:txBody>
                    <a:bodyPr/>
                    <a:lstStyle/>
                    <a:p>
                      <a:pPr algn="just"/>
                      <a:r>
                        <a:rPr lang="en-US" dirty="0"/>
                        <a:t>3</a:t>
                      </a: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Supply of DR / Long term lease</a:t>
                      </a: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Cash consideration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(Commercial Project)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Date of agreement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dirty="0"/>
                    </a:p>
                  </a:txBody>
                  <a:tcPr/>
                </a:tc>
                <a:extLst>
                  <a:ext uri="{0D108BD9-81ED-4DB2-BD59-A6C34878D82A}">
                    <a16:rowId xmlns:a16="http://schemas.microsoft.com/office/drawing/2014/main" val="2633572857"/>
                  </a:ext>
                </a:extLst>
              </a:tr>
              <a:tr h="720912">
                <a:tc>
                  <a:txBody>
                    <a:bodyPr/>
                    <a:lstStyle/>
                    <a:p>
                      <a:pPr algn="just"/>
                      <a:r>
                        <a:rPr lang="en-US" dirty="0"/>
                        <a:t>4</a:t>
                      </a: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Construction Service</a:t>
                      </a: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Consideration in the form of DR / FSI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IN"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Date of OC</a:t>
                      </a:r>
                      <a:endParaRPr lang="en-IN" dirty="0"/>
                    </a:p>
                  </a:txBody>
                  <a:tcPr/>
                </a:tc>
                <a:extLst>
                  <a:ext uri="{0D108BD9-81ED-4DB2-BD59-A6C34878D82A}">
                    <a16:rowId xmlns:a16="http://schemas.microsoft.com/office/drawing/2014/main" val="911408248"/>
                  </a:ext>
                </a:extLst>
              </a:tr>
            </a:tbl>
          </a:graphicData>
        </a:graphic>
      </p:graphicFrame>
      <p:sp>
        <p:nvSpPr>
          <p:cNvPr id="6" name="Slide Number Placeholder 3">
            <a:extLst>
              <a:ext uri="{FF2B5EF4-FFF2-40B4-BE49-F238E27FC236}">
                <a16:creationId xmlns:a16="http://schemas.microsoft.com/office/drawing/2014/main" id="{B085887F-223C-53C2-E9D4-396DFF71CFD4}"/>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18</a:t>
            </a:fld>
            <a:endParaRPr lang="en-IN" dirty="0"/>
          </a:p>
        </p:txBody>
      </p:sp>
    </p:spTree>
    <p:extLst>
      <p:ext uri="{BB962C8B-B14F-4D97-AF65-F5344CB8AC3E}">
        <p14:creationId xmlns:p14="http://schemas.microsoft.com/office/powerpoint/2010/main" val="540204467"/>
      </p:ext>
    </p:extLst>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6B5E-D87B-51E4-DAD4-991BE655CC3D}"/>
              </a:ext>
            </a:extLst>
          </p:cNvPr>
          <p:cNvSpPr>
            <a:spLocks noGrp="1"/>
          </p:cNvSpPr>
          <p:nvPr>
            <p:ph type="title"/>
          </p:nvPr>
        </p:nvSpPr>
        <p:spPr>
          <a:xfrm>
            <a:off x="1227317" y="295275"/>
            <a:ext cx="8756822" cy="541439"/>
          </a:xfrm>
        </p:spPr>
        <p:txBody>
          <a:bodyPr>
            <a:normAutofit/>
          </a:bodyPr>
          <a:lstStyle/>
          <a:p>
            <a:pPr marL="457200" indent="-457200">
              <a:buFont typeface="Wingdings" panose="05000000000000000000" pitchFamily="2" charset="2"/>
              <a:buChar char="q"/>
            </a:pPr>
            <a:r>
              <a:rPr lang="en-US" sz="2800" b="1" dirty="0">
                <a:solidFill>
                  <a:schemeClr val="bg1"/>
                </a:solidFill>
              </a:rPr>
              <a:t>I</a:t>
            </a:r>
            <a:r>
              <a:rPr lang="en-IN" sz="2800" b="1" dirty="0" err="1">
                <a:solidFill>
                  <a:schemeClr val="bg1"/>
                </a:solidFill>
              </a:rPr>
              <a:t>ssues</a:t>
            </a:r>
            <a:r>
              <a:rPr lang="en-IN" sz="2800" b="1" dirty="0">
                <a:solidFill>
                  <a:schemeClr val="bg1"/>
                </a:solidFill>
              </a:rPr>
              <a:t> in Redevelopment &amp; Other practical issues</a:t>
            </a:r>
          </a:p>
        </p:txBody>
      </p:sp>
      <p:sp>
        <p:nvSpPr>
          <p:cNvPr id="3" name="Content Placeholder 2">
            <a:extLst>
              <a:ext uri="{FF2B5EF4-FFF2-40B4-BE49-F238E27FC236}">
                <a16:creationId xmlns:a16="http://schemas.microsoft.com/office/drawing/2014/main" id="{4604028C-2BFF-426D-AF14-20FCB6785823}"/>
              </a:ext>
            </a:extLst>
          </p:cNvPr>
          <p:cNvSpPr>
            <a:spLocks noGrp="1"/>
          </p:cNvSpPr>
          <p:nvPr>
            <p:ph idx="1"/>
          </p:nvPr>
        </p:nvSpPr>
        <p:spPr>
          <a:xfrm>
            <a:off x="457200" y="1275906"/>
            <a:ext cx="10738022" cy="5370555"/>
          </a:xfrm>
        </p:spPr>
        <p:txBody>
          <a:bodyPr>
            <a:normAutofit lnSpcReduction="10000"/>
          </a:bodyPr>
          <a:lstStyle/>
          <a:p>
            <a:pPr marL="0" indent="0" algn="just">
              <a:lnSpc>
                <a:spcPct val="150000"/>
              </a:lnSpc>
              <a:buNone/>
            </a:pPr>
            <a:r>
              <a:rPr lang="en-US" sz="2000" dirty="0">
                <a:solidFill>
                  <a:srgbClr val="FF0000"/>
                </a:solidFill>
              </a:rPr>
              <a:t>1) GST not being paid on area developed for society or landowner on the basis of Vasantha Greens judgement.</a:t>
            </a:r>
          </a:p>
          <a:p>
            <a:pPr algn="just">
              <a:lnSpc>
                <a:spcPct val="150000"/>
              </a:lnSpc>
            </a:pPr>
            <a:endParaRPr lang="en-US" sz="2000" dirty="0">
              <a:solidFill>
                <a:srgbClr val="FF0000"/>
              </a:solidFill>
            </a:endParaRPr>
          </a:p>
          <a:p>
            <a:pPr marL="0" indent="0" algn="just">
              <a:lnSpc>
                <a:spcPct val="150000"/>
              </a:lnSpc>
              <a:buNone/>
            </a:pPr>
            <a:r>
              <a:rPr lang="en-US" sz="2000" dirty="0">
                <a:solidFill>
                  <a:srgbClr val="FF0000"/>
                </a:solidFill>
              </a:rPr>
              <a:t>2) Value of flats given to society being different on frivolous grounds.</a:t>
            </a:r>
          </a:p>
          <a:p>
            <a:pPr marL="0" indent="0" algn="just">
              <a:lnSpc>
                <a:spcPct val="150000"/>
              </a:lnSpc>
              <a:buNone/>
            </a:pPr>
            <a:endParaRPr lang="en-US" sz="2000" dirty="0">
              <a:solidFill>
                <a:srgbClr val="FF0000"/>
              </a:solidFill>
            </a:endParaRPr>
          </a:p>
          <a:p>
            <a:pPr marL="0" indent="0" algn="just">
              <a:lnSpc>
                <a:spcPct val="150000"/>
              </a:lnSpc>
              <a:buNone/>
            </a:pPr>
            <a:r>
              <a:rPr lang="en-US" sz="2000" dirty="0">
                <a:solidFill>
                  <a:srgbClr val="FF0000"/>
                </a:solidFill>
              </a:rPr>
              <a:t>3) Under reporting of First Sale price. </a:t>
            </a:r>
          </a:p>
          <a:p>
            <a:pPr marL="0" indent="0" algn="just">
              <a:lnSpc>
                <a:spcPct val="150000"/>
              </a:lnSpc>
              <a:buNone/>
            </a:pPr>
            <a:endParaRPr lang="en-US" sz="2000" dirty="0"/>
          </a:p>
          <a:p>
            <a:pPr marL="0" indent="0" algn="just">
              <a:lnSpc>
                <a:spcPct val="150000"/>
              </a:lnSpc>
              <a:buNone/>
            </a:pPr>
            <a:r>
              <a:rPr lang="en-US" sz="2000" dirty="0">
                <a:solidFill>
                  <a:srgbClr val="FF0000"/>
                </a:solidFill>
              </a:rPr>
              <a:t>4) A builder has purchased the land under conveyance deed instead of DR. The builder will construct and give area share to the landowner and will sale remaining flats to third party buyers. Whether Notification No. 6/2019-CT (Rate) will apply for deferring time of supply to OC date? </a:t>
            </a:r>
            <a:endParaRPr lang="en-US" sz="2000" dirty="0"/>
          </a:p>
          <a:p>
            <a:pPr marL="0" indent="0" algn="just">
              <a:lnSpc>
                <a:spcPct val="150000"/>
              </a:lnSpc>
              <a:buNone/>
            </a:pPr>
            <a:endParaRPr lang="en-US" sz="2000" b="1" dirty="0">
              <a:solidFill>
                <a:schemeClr val="accent1"/>
              </a:solidFill>
            </a:endParaRPr>
          </a:p>
          <a:p>
            <a:pPr marL="0" lvl="1" indent="0" algn="just">
              <a:lnSpc>
                <a:spcPct val="150000"/>
              </a:lnSpc>
              <a:buNone/>
            </a:pPr>
            <a:endParaRPr lang="en-US" sz="2000"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0D19BBD1-0BAA-4A00-83BB-200A88F767D1}"/>
              </a:ext>
            </a:extLst>
          </p:cNvPr>
          <p:cNvSpPr txBox="1">
            <a:spLocks/>
          </p:cNvSpPr>
          <p:nvPr/>
        </p:nvSpPr>
        <p:spPr>
          <a:xfrm>
            <a:off x="9393837" y="5785851"/>
            <a:ext cx="1180604" cy="884254"/>
          </a:xfrm>
          <a:prstGeom prst="rect">
            <a:avLst/>
          </a:prstGeom>
        </p:spPr>
        <p:txBody>
          <a:bodyPr/>
          <a:lstStyle>
            <a:defPPr>
              <a:defRPr lang="en-US"/>
            </a:defPPr>
            <a:lvl1pPr algn="l" rtl="0" fontAlgn="base">
              <a:spcBef>
                <a:spcPct val="0"/>
              </a:spcBef>
              <a:spcAft>
                <a:spcPct val="0"/>
              </a:spcAft>
              <a:defRPr i="1" u="sng" kern="1200">
                <a:solidFill>
                  <a:schemeClr val="tx1"/>
                </a:solidFill>
                <a:latin typeface="Garamond" pitchFamily="18" charset="0"/>
                <a:ea typeface="+mn-ea"/>
                <a:cs typeface="+mn-cs"/>
              </a:defRPr>
            </a:lvl1pPr>
            <a:lvl2pPr marL="457200" algn="l" rtl="0" fontAlgn="base">
              <a:spcBef>
                <a:spcPct val="0"/>
              </a:spcBef>
              <a:spcAft>
                <a:spcPct val="0"/>
              </a:spcAft>
              <a:defRPr i="1" u="sng" kern="1200">
                <a:solidFill>
                  <a:schemeClr val="tx1"/>
                </a:solidFill>
                <a:latin typeface="Garamond" pitchFamily="18" charset="0"/>
                <a:ea typeface="+mn-ea"/>
                <a:cs typeface="+mn-cs"/>
              </a:defRPr>
            </a:lvl2pPr>
            <a:lvl3pPr marL="914400" algn="l" rtl="0" fontAlgn="base">
              <a:spcBef>
                <a:spcPct val="0"/>
              </a:spcBef>
              <a:spcAft>
                <a:spcPct val="0"/>
              </a:spcAft>
              <a:defRPr i="1" u="sng" kern="1200">
                <a:solidFill>
                  <a:schemeClr val="tx1"/>
                </a:solidFill>
                <a:latin typeface="Garamond" pitchFamily="18" charset="0"/>
                <a:ea typeface="+mn-ea"/>
                <a:cs typeface="+mn-cs"/>
              </a:defRPr>
            </a:lvl3pPr>
            <a:lvl4pPr marL="1371600" algn="l" rtl="0" fontAlgn="base">
              <a:spcBef>
                <a:spcPct val="0"/>
              </a:spcBef>
              <a:spcAft>
                <a:spcPct val="0"/>
              </a:spcAft>
              <a:defRPr i="1" u="sng" kern="1200">
                <a:solidFill>
                  <a:schemeClr val="tx1"/>
                </a:solidFill>
                <a:latin typeface="Garamond" pitchFamily="18" charset="0"/>
                <a:ea typeface="+mn-ea"/>
                <a:cs typeface="+mn-cs"/>
              </a:defRPr>
            </a:lvl4pPr>
            <a:lvl5pPr marL="1828800" algn="l" rtl="0" fontAlgn="base">
              <a:spcBef>
                <a:spcPct val="0"/>
              </a:spcBef>
              <a:spcAft>
                <a:spcPct val="0"/>
              </a:spcAft>
              <a:defRPr i="1" u="sng" kern="1200">
                <a:solidFill>
                  <a:schemeClr val="tx1"/>
                </a:solidFill>
                <a:latin typeface="Garamond" pitchFamily="18" charset="0"/>
                <a:ea typeface="+mn-ea"/>
                <a:cs typeface="+mn-cs"/>
              </a:defRPr>
            </a:lvl5pPr>
            <a:lvl6pPr marL="2286000" algn="l" defTabSz="914400" rtl="0" eaLnBrk="1" latinLnBrk="0" hangingPunct="1">
              <a:defRPr i="1" u="sng" kern="1200">
                <a:solidFill>
                  <a:schemeClr val="tx1"/>
                </a:solidFill>
                <a:latin typeface="Garamond" pitchFamily="18" charset="0"/>
                <a:ea typeface="+mn-ea"/>
                <a:cs typeface="+mn-cs"/>
              </a:defRPr>
            </a:lvl6pPr>
            <a:lvl7pPr marL="2743200" algn="l" defTabSz="914400" rtl="0" eaLnBrk="1" latinLnBrk="0" hangingPunct="1">
              <a:defRPr i="1" u="sng" kern="1200">
                <a:solidFill>
                  <a:schemeClr val="tx1"/>
                </a:solidFill>
                <a:latin typeface="Garamond" pitchFamily="18" charset="0"/>
                <a:ea typeface="+mn-ea"/>
                <a:cs typeface="+mn-cs"/>
              </a:defRPr>
            </a:lvl7pPr>
            <a:lvl8pPr marL="3200400" algn="l" defTabSz="914400" rtl="0" eaLnBrk="1" latinLnBrk="0" hangingPunct="1">
              <a:defRPr i="1" u="sng" kern="1200">
                <a:solidFill>
                  <a:schemeClr val="tx1"/>
                </a:solidFill>
                <a:latin typeface="Garamond" pitchFamily="18" charset="0"/>
                <a:ea typeface="+mn-ea"/>
                <a:cs typeface="+mn-cs"/>
              </a:defRPr>
            </a:lvl8pPr>
            <a:lvl9pPr marL="3657600" algn="l" defTabSz="914400" rtl="0" eaLnBrk="1" latinLnBrk="0" hangingPunct="1">
              <a:defRPr i="1" u="sng" kern="1200">
                <a:solidFill>
                  <a:schemeClr val="tx1"/>
                </a:solidFill>
                <a:latin typeface="Garamond" pitchFamily="18" charset="0"/>
                <a:ea typeface="+mn-ea"/>
                <a:cs typeface="+mn-cs"/>
              </a:defRPr>
            </a:lvl9pPr>
          </a:lstStyle>
          <a:p>
            <a:pPr algn="ctr"/>
            <a:fld id="{ADB63EE2-3D19-409D-AECE-488E9653ABB8}" type="slidenum">
              <a:rPr lang="en-US" b="1" i="0" u="none">
                <a:solidFill>
                  <a:schemeClr val="bg1"/>
                </a:solidFill>
              </a:rPr>
              <a:pPr algn="ctr"/>
              <a:t>19</a:t>
            </a:fld>
            <a:endParaRPr lang="en-US" b="1" i="0" u="none" dirty="0">
              <a:solidFill>
                <a:schemeClr val="bg1"/>
              </a:solidFill>
            </a:endParaRPr>
          </a:p>
        </p:txBody>
      </p:sp>
      <p:sp>
        <p:nvSpPr>
          <p:cNvPr id="6" name="Slide Number Placeholder 3">
            <a:extLst>
              <a:ext uri="{FF2B5EF4-FFF2-40B4-BE49-F238E27FC236}">
                <a16:creationId xmlns:a16="http://schemas.microsoft.com/office/drawing/2014/main" id="{B327EBCC-8D6A-F995-6E60-31E4A349CAFF}"/>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19</a:t>
            </a:fld>
            <a:endParaRPr lang="en-IN" dirty="0"/>
          </a:p>
        </p:txBody>
      </p:sp>
    </p:spTree>
    <p:extLst>
      <p:ext uri="{BB962C8B-B14F-4D97-AF65-F5344CB8AC3E}">
        <p14:creationId xmlns:p14="http://schemas.microsoft.com/office/powerpoint/2010/main" val="1584205361"/>
      </p:ext>
    </p:extLst>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280C-2CDE-4A96-ABE1-283738B1FD83}"/>
              </a:ext>
            </a:extLst>
          </p:cNvPr>
          <p:cNvSpPr>
            <a:spLocks noGrp="1"/>
          </p:cNvSpPr>
          <p:nvPr>
            <p:ph type="title"/>
          </p:nvPr>
        </p:nvSpPr>
        <p:spPr>
          <a:xfrm>
            <a:off x="753762" y="134912"/>
            <a:ext cx="8695038" cy="599607"/>
          </a:xfrm>
        </p:spPr>
        <p:txBody>
          <a:bodyPr>
            <a:normAutofit/>
          </a:bodyPr>
          <a:lstStyle/>
          <a:p>
            <a:r>
              <a:rPr lang="en-GB" sz="2500" b="1" dirty="0">
                <a:solidFill>
                  <a:schemeClr val="bg1"/>
                </a:solidFill>
              </a:rPr>
              <a:t>REAL ESTATE &amp; Works Contract – TOPICS</a:t>
            </a:r>
            <a:endParaRPr lang="en-IN" sz="2500" b="1" dirty="0">
              <a:solidFill>
                <a:schemeClr val="bg1"/>
              </a:solidFill>
            </a:endParaRPr>
          </a:p>
        </p:txBody>
      </p:sp>
      <p:sp>
        <p:nvSpPr>
          <p:cNvPr id="3" name="Content Placeholder 2">
            <a:extLst>
              <a:ext uri="{FF2B5EF4-FFF2-40B4-BE49-F238E27FC236}">
                <a16:creationId xmlns:a16="http://schemas.microsoft.com/office/drawing/2014/main" id="{4604028C-2BFF-426D-AF14-20FCB6785823}"/>
              </a:ext>
            </a:extLst>
          </p:cNvPr>
          <p:cNvSpPr>
            <a:spLocks noGrp="1"/>
          </p:cNvSpPr>
          <p:nvPr>
            <p:ph idx="1"/>
          </p:nvPr>
        </p:nvSpPr>
        <p:spPr>
          <a:xfrm>
            <a:off x="540512" y="1313411"/>
            <a:ext cx="10494072" cy="5160542"/>
          </a:xfrm>
        </p:spPr>
        <p:txBody>
          <a:bodyPr>
            <a:normAutofit fontScale="85000" lnSpcReduction="10000"/>
          </a:bodyPr>
          <a:lstStyle/>
          <a:p>
            <a:pPr marL="457200" indent="-457200" algn="just">
              <a:lnSpc>
                <a:spcPct val="120000"/>
              </a:lnSpc>
              <a:buSzPct val="100000"/>
              <a:buAutoNum type="arabicParenR"/>
            </a:pPr>
            <a:r>
              <a:rPr lang="en-GB" sz="1900" b="1" dirty="0">
                <a:effectLst/>
              </a:rPr>
              <a:t>Before &amp; After 01-04-2019</a:t>
            </a:r>
          </a:p>
          <a:p>
            <a:pPr marL="457200" indent="-457200" algn="just">
              <a:lnSpc>
                <a:spcPct val="120000"/>
              </a:lnSpc>
              <a:buSzPct val="100000"/>
              <a:buAutoNum type="arabicParenR"/>
            </a:pPr>
            <a:r>
              <a:rPr lang="en-GB" sz="1900" b="1" dirty="0">
                <a:effectLst/>
              </a:rPr>
              <a:t>Option of Ongoing Project</a:t>
            </a:r>
          </a:p>
          <a:p>
            <a:pPr marL="457200" indent="-457200" algn="just">
              <a:lnSpc>
                <a:spcPct val="120000"/>
              </a:lnSpc>
              <a:buSzPct val="100000"/>
              <a:buAutoNum type="arabicParenR"/>
            </a:pPr>
            <a:r>
              <a:rPr lang="en-GB" sz="1900" b="1" dirty="0"/>
              <a:t>Redevelopment Structure</a:t>
            </a:r>
          </a:p>
          <a:p>
            <a:pPr marL="457200" indent="-457200" algn="just">
              <a:lnSpc>
                <a:spcPct val="120000"/>
              </a:lnSpc>
              <a:buSzPct val="100000"/>
              <a:buFont typeface="Wingdings"/>
              <a:buAutoNum type="arabicParenR"/>
            </a:pPr>
            <a:r>
              <a:rPr lang="en-GB" sz="1900" b="1" dirty="0"/>
              <a:t>Supply of TDR/Long Term Lease</a:t>
            </a:r>
          </a:p>
          <a:p>
            <a:pPr marL="457200" indent="-457200" algn="just">
              <a:lnSpc>
                <a:spcPct val="120000"/>
              </a:lnSpc>
              <a:buSzPct val="100000"/>
              <a:buFont typeface="Wingdings"/>
              <a:buAutoNum type="arabicParenR"/>
            </a:pPr>
            <a:r>
              <a:rPr lang="en-GB" sz="1900" b="1" dirty="0">
                <a:effectLst/>
              </a:rPr>
              <a:t>Reverse Charge on TD</a:t>
            </a:r>
            <a:r>
              <a:rPr lang="en-GB" sz="1900" b="1" dirty="0"/>
              <a:t>R/Long Term Lease</a:t>
            </a:r>
          </a:p>
          <a:p>
            <a:pPr marL="457200" indent="-457200" algn="just">
              <a:lnSpc>
                <a:spcPct val="120000"/>
              </a:lnSpc>
              <a:buSzPct val="100000"/>
              <a:buFont typeface="Wingdings"/>
              <a:buAutoNum type="arabicParenR"/>
            </a:pPr>
            <a:r>
              <a:rPr lang="en-GB" sz="1900" b="1" dirty="0"/>
              <a:t>Time of Payment – Notification No. 6/2019</a:t>
            </a:r>
          </a:p>
          <a:p>
            <a:pPr marL="457200" indent="-457200" algn="just">
              <a:lnSpc>
                <a:spcPct val="120000"/>
              </a:lnSpc>
              <a:buSzPct val="100000"/>
              <a:buFont typeface="Wingdings"/>
              <a:buAutoNum type="arabicParenR"/>
            </a:pPr>
            <a:r>
              <a:rPr lang="en-GB" sz="1900" b="1" dirty="0"/>
              <a:t>Issues in Redevelopment &amp; Other Practical Issues</a:t>
            </a:r>
            <a:endParaRPr lang="en-GB" sz="1900" b="1" dirty="0">
              <a:effectLst/>
            </a:endParaRPr>
          </a:p>
          <a:p>
            <a:pPr marL="457200" indent="-457200" algn="just">
              <a:lnSpc>
                <a:spcPct val="120000"/>
              </a:lnSpc>
              <a:buSzPct val="100000"/>
              <a:buFont typeface="Wingdings"/>
              <a:buAutoNum type="arabicParenR"/>
            </a:pPr>
            <a:r>
              <a:rPr lang="en-GB" sz="1900" b="1" dirty="0">
                <a:effectLst/>
              </a:rPr>
              <a:t>Corporate Guarantee</a:t>
            </a:r>
          </a:p>
          <a:p>
            <a:pPr marL="457200" indent="-457200" algn="just">
              <a:lnSpc>
                <a:spcPct val="120000"/>
              </a:lnSpc>
              <a:buSzPct val="100000"/>
              <a:buFont typeface="Wingdings"/>
              <a:buAutoNum type="arabicParenR"/>
            </a:pPr>
            <a:r>
              <a:rPr lang="en-GB" sz="1900" b="1" dirty="0">
                <a:effectLst/>
              </a:rPr>
              <a:t>Co</a:t>
            </a:r>
            <a:r>
              <a:rPr lang="en-GB" sz="1900" b="1" dirty="0"/>
              <a:t>mpliance to Conditions for New Rate</a:t>
            </a:r>
          </a:p>
          <a:p>
            <a:pPr marL="457200" indent="-457200" algn="just">
              <a:lnSpc>
                <a:spcPct val="120000"/>
              </a:lnSpc>
              <a:buSzPct val="100000"/>
              <a:buFont typeface="Wingdings"/>
              <a:buAutoNum type="arabicParenR"/>
            </a:pPr>
            <a:r>
              <a:rPr lang="en-GB" sz="1900" b="1" dirty="0"/>
              <a:t>Reversal of Credit</a:t>
            </a:r>
          </a:p>
          <a:p>
            <a:pPr marL="457200" indent="-457200" algn="just">
              <a:lnSpc>
                <a:spcPct val="120000"/>
              </a:lnSpc>
              <a:buSzPct val="100000"/>
              <a:buFont typeface="Wingdings"/>
              <a:buAutoNum type="arabicParenR"/>
            </a:pPr>
            <a:r>
              <a:rPr lang="en-GB" sz="1900" b="1" dirty="0">
                <a:effectLst/>
              </a:rPr>
              <a:t>Activit</a:t>
            </a:r>
            <a:r>
              <a:rPr lang="en-GB" sz="1900" b="1" dirty="0"/>
              <a:t>y of Plotted Development</a:t>
            </a:r>
          </a:p>
          <a:p>
            <a:pPr marL="457200" indent="-457200" algn="just">
              <a:lnSpc>
                <a:spcPct val="120000"/>
              </a:lnSpc>
              <a:buSzPct val="100000"/>
              <a:buFont typeface="Wingdings"/>
              <a:buAutoNum type="arabicParenR"/>
            </a:pPr>
            <a:r>
              <a:rPr lang="en-GB" sz="1900" b="1" dirty="0">
                <a:effectLst/>
              </a:rPr>
              <a:t>Cancellation of Apartment</a:t>
            </a:r>
          </a:p>
          <a:p>
            <a:pPr marL="457200" indent="-457200" algn="just">
              <a:lnSpc>
                <a:spcPct val="120000"/>
              </a:lnSpc>
              <a:buSzPct val="100000"/>
              <a:buFont typeface="Wingdings"/>
              <a:buAutoNum type="arabicParenR"/>
            </a:pPr>
            <a:r>
              <a:rPr lang="en-GB" sz="1900" b="1" dirty="0">
                <a:effectLst/>
              </a:rPr>
              <a:t>Taxability of Other Charges </a:t>
            </a:r>
          </a:p>
          <a:p>
            <a:pPr marL="457200" indent="-457200" algn="just">
              <a:lnSpc>
                <a:spcPct val="150000"/>
              </a:lnSpc>
              <a:buSzPct val="100000"/>
              <a:buAutoNum type="arabicParenR"/>
            </a:pPr>
            <a:endParaRPr lang="en-GB" sz="1800" b="1" dirty="0">
              <a:effectLst/>
            </a:endParaRPr>
          </a:p>
          <a:p>
            <a:pPr marL="457200" indent="-457200" algn="just">
              <a:lnSpc>
                <a:spcPct val="150000"/>
              </a:lnSpc>
              <a:buSzPct val="100000"/>
              <a:buAutoNum type="arabicParenR"/>
            </a:pPr>
            <a:endParaRPr lang="en-GB" sz="1800" b="1" dirty="0">
              <a:effectLst/>
            </a:endParaRPr>
          </a:p>
        </p:txBody>
      </p:sp>
      <p:sp>
        <p:nvSpPr>
          <p:cNvPr id="4" name="Slide Number Placeholder 3">
            <a:extLst>
              <a:ext uri="{FF2B5EF4-FFF2-40B4-BE49-F238E27FC236}">
                <a16:creationId xmlns:a16="http://schemas.microsoft.com/office/drawing/2014/main" id="{04844DCC-033F-C258-86E5-BB1AD7002D70}"/>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2</a:t>
            </a:fld>
            <a:endParaRPr lang="en-IN" dirty="0"/>
          </a:p>
        </p:txBody>
      </p:sp>
    </p:spTree>
    <p:extLst>
      <p:ext uri="{BB962C8B-B14F-4D97-AF65-F5344CB8AC3E}">
        <p14:creationId xmlns:p14="http://schemas.microsoft.com/office/powerpoint/2010/main" val="3447308479"/>
      </p:ext>
    </p:extLst>
  </p:cSld>
  <p:clrMapOvr>
    <a:masterClrMapping/>
  </p:clrMapOvr>
  <p:transition>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E3B41-8D94-687C-CD6B-A7350E0967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B4CB64-4BAA-055C-48EB-D2C24DE75640}"/>
              </a:ext>
            </a:extLst>
          </p:cNvPr>
          <p:cNvSpPr>
            <a:spLocks noGrp="1"/>
          </p:cNvSpPr>
          <p:nvPr>
            <p:ph idx="1"/>
          </p:nvPr>
        </p:nvSpPr>
        <p:spPr>
          <a:xfrm>
            <a:off x="540512" y="1594884"/>
            <a:ext cx="10654710" cy="5051578"/>
          </a:xfrm>
        </p:spPr>
        <p:txBody>
          <a:bodyPr>
            <a:normAutofit/>
          </a:bodyPr>
          <a:lstStyle/>
          <a:p>
            <a:pPr marL="0" indent="0" algn="just">
              <a:lnSpc>
                <a:spcPct val="150000"/>
              </a:lnSpc>
              <a:buNone/>
            </a:pPr>
            <a:r>
              <a:rPr lang="en-GB" dirty="0">
                <a:effectLst/>
                <a:ea typeface="Aptos" panose="020B0004020202020204" pitchFamily="34" charset="0"/>
                <a:cs typeface="Mangal" panose="02040503050203030202" pitchFamily="18" charset="0"/>
              </a:rPr>
              <a:t>Relevant extract of Notification No. </a:t>
            </a:r>
            <a:r>
              <a:rPr lang="en-GB" dirty="0">
                <a:ea typeface="Aptos" panose="020B0004020202020204" pitchFamily="34" charset="0"/>
                <a:cs typeface="Mangal" panose="02040503050203030202" pitchFamily="18" charset="0"/>
              </a:rPr>
              <a:t>6/2019</a:t>
            </a:r>
            <a:r>
              <a:rPr lang="en-GB" dirty="0">
                <a:effectLst/>
                <a:ea typeface="Aptos" panose="020B0004020202020204" pitchFamily="34" charset="0"/>
                <a:cs typeface="Mangal" panose="02040503050203030202" pitchFamily="18" charset="0"/>
              </a:rPr>
              <a:t>-CT (Rate) dated 29-03-2019</a:t>
            </a:r>
            <a:r>
              <a:rPr lang="en-GB" dirty="0">
                <a:ea typeface="Aptos" panose="020B0004020202020204" pitchFamily="34" charset="0"/>
                <a:cs typeface="Mangal" panose="02040503050203030202" pitchFamily="18" charset="0"/>
              </a:rPr>
              <a:t> reads as follows,</a:t>
            </a:r>
            <a:endParaRPr lang="en-US" b="1" dirty="0">
              <a:solidFill>
                <a:schemeClr val="accent1"/>
              </a:solidFill>
            </a:endParaRPr>
          </a:p>
          <a:p>
            <a:pPr marL="154305" lvl="2" indent="0" algn="just">
              <a:lnSpc>
                <a:spcPct val="150000"/>
              </a:lnSpc>
              <a:buNone/>
            </a:pPr>
            <a:r>
              <a:rPr lang="en-US" sz="2000" i="1" dirty="0"/>
              <a:t>G.S.R......(E).- In exercise of the powers conferred by section 148 of the Central Goods and Services Tax Act, 2017 (12 of 2017), , the Central Government, on the recommendations of the Council, hereby notifies the following classes of registered persons, namely:- </a:t>
            </a:r>
          </a:p>
          <a:p>
            <a:pPr marL="154305" lvl="2" indent="0" algn="just">
              <a:lnSpc>
                <a:spcPct val="150000"/>
              </a:lnSpc>
              <a:buNone/>
            </a:pPr>
            <a:r>
              <a:rPr lang="en-US" sz="2000" i="1" dirty="0"/>
              <a:t>(i) </a:t>
            </a:r>
            <a:r>
              <a:rPr lang="en-US" sz="2000" b="1" i="1" u="sng" dirty="0"/>
              <a:t>a promoter who receives development rights or Floor Space Index (FSI) (including additional FSI) on or after 1st April, 2019 </a:t>
            </a:r>
            <a:r>
              <a:rPr lang="en-US" sz="2000" i="1" dirty="0"/>
              <a:t>for construction of a project against consideration payable or paid by him, wholly or partly, in the form of construction service of commercial or residential apartments in the project or in any other form including in cash;</a:t>
            </a:r>
          </a:p>
          <a:p>
            <a:pPr marL="154305" lvl="2" indent="0" algn="just">
              <a:lnSpc>
                <a:spcPct val="150000"/>
              </a:lnSpc>
              <a:buNone/>
            </a:pPr>
            <a:endParaRPr lang="en-US" sz="1832" i="1" dirty="0">
              <a:latin typeface="Palatino Linotype" panose="02040502050505030304" pitchFamily="18" charset="0"/>
            </a:endParaRPr>
          </a:p>
          <a:p>
            <a:pPr marL="154305" lvl="2" indent="0" algn="just">
              <a:lnSpc>
                <a:spcPct val="150000"/>
              </a:lnSpc>
              <a:buNone/>
            </a:pPr>
            <a:endParaRPr lang="en-US" sz="1832" i="1"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DA4C03A2-F8F8-087A-3168-0A4464B9E41C}"/>
              </a:ext>
            </a:extLst>
          </p:cNvPr>
          <p:cNvSpPr txBox="1">
            <a:spLocks/>
          </p:cNvSpPr>
          <p:nvPr/>
        </p:nvSpPr>
        <p:spPr>
          <a:xfrm>
            <a:off x="9393837" y="5785851"/>
            <a:ext cx="1180604" cy="884254"/>
          </a:xfrm>
          <a:prstGeom prst="rect">
            <a:avLst/>
          </a:prstGeom>
        </p:spPr>
        <p:txBody>
          <a:bodyPr/>
          <a:lstStyle>
            <a:defPPr>
              <a:defRPr lang="en-US"/>
            </a:defPPr>
            <a:lvl1pPr algn="l" rtl="0" fontAlgn="base">
              <a:spcBef>
                <a:spcPct val="0"/>
              </a:spcBef>
              <a:spcAft>
                <a:spcPct val="0"/>
              </a:spcAft>
              <a:defRPr i="1" u="sng" kern="1200">
                <a:solidFill>
                  <a:schemeClr val="tx1"/>
                </a:solidFill>
                <a:latin typeface="Garamond" pitchFamily="18" charset="0"/>
                <a:ea typeface="+mn-ea"/>
                <a:cs typeface="+mn-cs"/>
              </a:defRPr>
            </a:lvl1pPr>
            <a:lvl2pPr marL="457200" algn="l" rtl="0" fontAlgn="base">
              <a:spcBef>
                <a:spcPct val="0"/>
              </a:spcBef>
              <a:spcAft>
                <a:spcPct val="0"/>
              </a:spcAft>
              <a:defRPr i="1" u="sng" kern="1200">
                <a:solidFill>
                  <a:schemeClr val="tx1"/>
                </a:solidFill>
                <a:latin typeface="Garamond" pitchFamily="18" charset="0"/>
                <a:ea typeface="+mn-ea"/>
                <a:cs typeface="+mn-cs"/>
              </a:defRPr>
            </a:lvl2pPr>
            <a:lvl3pPr marL="914400" algn="l" rtl="0" fontAlgn="base">
              <a:spcBef>
                <a:spcPct val="0"/>
              </a:spcBef>
              <a:spcAft>
                <a:spcPct val="0"/>
              </a:spcAft>
              <a:defRPr i="1" u="sng" kern="1200">
                <a:solidFill>
                  <a:schemeClr val="tx1"/>
                </a:solidFill>
                <a:latin typeface="Garamond" pitchFamily="18" charset="0"/>
                <a:ea typeface="+mn-ea"/>
                <a:cs typeface="+mn-cs"/>
              </a:defRPr>
            </a:lvl3pPr>
            <a:lvl4pPr marL="1371600" algn="l" rtl="0" fontAlgn="base">
              <a:spcBef>
                <a:spcPct val="0"/>
              </a:spcBef>
              <a:spcAft>
                <a:spcPct val="0"/>
              </a:spcAft>
              <a:defRPr i="1" u="sng" kern="1200">
                <a:solidFill>
                  <a:schemeClr val="tx1"/>
                </a:solidFill>
                <a:latin typeface="Garamond" pitchFamily="18" charset="0"/>
                <a:ea typeface="+mn-ea"/>
                <a:cs typeface="+mn-cs"/>
              </a:defRPr>
            </a:lvl4pPr>
            <a:lvl5pPr marL="1828800" algn="l" rtl="0" fontAlgn="base">
              <a:spcBef>
                <a:spcPct val="0"/>
              </a:spcBef>
              <a:spcAft>
                <a:spcPct val="0"/>
              </a:spcAft>
              <a:defRPr i="1" u="sng" kern="1200">
                <a:solidFill>
                  <a:schemeClr val="tx1"/>
                </a:solidFill>
                <a:latin typeface="Garamond" pitchFamily="18" charset="0"/>
                <a:ea typeface="+mn-ea"/>
                <a:cs typeface="+mn-cs"/>
              </a:defRPr>
            </a:lvl5pPr>
            <a:lvl6pPr marL="2286000" algn="l" defTabSz="914400" rtl="0" eaLnBrk="1" latinLnBrk="0" hangingPunct="1">
              <a:defRPr i="1" u="sng" kern="1200">
                <a:solidFill>
                  <a:schemeClr val="tx1"/>
                </a:solidFill>
                <a:latin typeface="Garamond" pitchFamily="18" charset="0"/>
                <a:ea typeface="+mn-ea"/>
                <a:cs typeface="+mn-cs"/>
              </a:defRPr>
            </a:lvl6pPr>
            <a:lvl7pPr marL="2743200" algn="l" defTabSz="914400" rtl="0" eaLnBrk="1" latinLnBrk="0" hangingPunct="1">
              <a:defRPr i="1" u="sng" kern="1200">
                <a:solidFill>
                  <a:schemeClr val="tx1"/>
                </a:solidFill>
                <a:latin typeface="Garamond" pitchFamily="18" charset="0"/>
                <a:ea typeface="+mn-ea"/>
                <a:cs typeface="+mn-cs"/>
              </a:defRPr>
            </a:lvl7pPr>
            <a:lvl8pPr marL="3200400" algn="l" defTabSz="914400" rtl="0" eaLnBrk="1" latinLnBrk="0" hangingPunct="1">
              <a:defRPr i="1" u="sng" kern="1200">
                <a:solidFill>
                  <a:schemeClr val="tx1"/>
                </a:solidFill>
                <a:latin typeface="Garamond" pitchFamily="18" charset="0"/>
                <a:ea typeface="+mn-ea"/>
                <a:cs typeface="+mn-cs"/>
              </a:defRPr>
            </a:lvl8pPr>
            <a:lvl9pPr marL="3657600" algn="l" defTabSz="914400" rtl="0" eaLnBrk="1" latinLnBrk="0" hangingPunct="1">
              <a:defRPr i="1" u="sng" kern="1200">
                <a:solidFill>
                  <a:schemeClr val="tx1"/>
                </a:solidFill>
                <a:latin typeface="Garamond" pitchFamily="18" charset="0"/>
                <a:ea typeface="+mn-ea"/>
                <a:cs typeface="+mn-cs"/>
              </a:defRPr>
            </a:lvl9pPr>
          </a:lstStyle>
          <a:p>
            <a:pPr algn="ctr"/>
            <a:fld id="{ADB63EE2-3D19-409D-AECE-488E9653ABB8}" type="slidenum">
              <a:rPr lang="en-US" b="1" i="0" u="none">
                <a:solidFill>
                  <a:schemeClr val="bg1"/>
                </a:solidFill>
              </a:rPr>
              <a:pPr algn="ctr"/>
              <a:t>20</a:t>
            </a:fld>
            <a:endParaRPr lang="en-US" b="1" i="0" u="none" dirty="0">
              <a:solidFill>
                <a:schemeClr val="bg1"/>
              </a:solidFill>
            </a:endParaRPr>
          </a:p>
        </p:txBody>
      </p:sp>
      <p:sp>
        <p:nvSpPr>
          <p:cNvPr id="2" name="Slide Number Placeholder 3">
            <a:extLst>
              <a:ext uri="{FF2B5EF4-FFF2-40B4-BE49-F238E27FC236}">
                <a16:creationId xmlns:a16="http://schemas.microsoft.com/office/drawing/2014/main" id="{BBA8983B-8D0E-BF4C-5C98-E6EE33DF0393}"/>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20</a:t>
            </a:fld>
            <a:endParaRPr lang="en-IN" dirty="0"/>
          </a:p>
        </p:txBody>
      </p:sp>
    </p:spTree>
    <p:extLst>
      <p:ext uri="{BB962C8B-B14F-4D97-AF65-F5344CB8AC3E}">
        <p14:creationId xmlns:p14="http://schemas.microsoft.com/office/powerpoint/2010/main" val="1219606375"/>
      </p:ext>
    </p:extLst>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F7806-6BA3-B780-FA81-7D517BCFC7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310F83-6601-B945-1682-D4CBCFA400CD}"/>
              </a:ext>
            </a:extLst>
          </p:cNvPr>
          <p:cNvSpPr>
            <a:spLocks noGrp="1"/>
          </p:cNvSpPr>
          <p:nvPr>
            <p:ph idx="1"/>
          </p:nvPr>
        </p:nvSpPr>
        <p:spPr>
          <a:xfrm>
            <a:off x="399011" y="1265274"/>
            <a:ext cx="10916829" cy="5381188"/>
          </a:xfrm>
        </p:spPr>
        <p:txBody>
          <a:bodyPr>
            <a:noAutofit/>
          </a:bodyPr>
          <a:lstStyle/>
          <a:p>
            <a:pPr marL="0" indent="0" algn="just">
              <a:lnSpc>
                <a:spcPct val="150000"/>
              </a:lnSpc>
              <a:buNone/>
            </a:pPr>
            <a:r>
              <a:rPr lang="en-US" sz="1800" b="1" dirty="0">
                <a:solidFill>
                  <a:srgbClr val="FF0000"/>
                </a:solidFill>
              </a:rPr>
              <a:t>5) GST liability under RCM on royalty paid to District Collector ?</a:t>
            </a:r>
          </a:p>
          <a:p>
            <a:pPr algn="just">
              <a:lnSpc>
                <a:spcPct val="150000"/>
              </a:lnSpc>
            </a:pPr>
            <a:r>
              <a:rPr lang="en-US" sz="1800" dirty="0"/>
              <a:t>The Hon’ble Supreme Court in its decision in the case of </a:t>
            </a:r>
            <a:r>
              <a:rPr lang="en-US" sz="1800" b="1" dirty="0"/>
              <a:t>M/s Mineral Area Development Authority 2024 (7) TMI 1390 - Supreme Court (LB) </a:t>
            </a:r>
            <a:r>
              <a:rPr lang="en-US" sz="1800" dirty="0"/>
              <a:t>has held that royalty is not in the nature of tax and it’s a contractual consideration paid by the mining lessee to the lessor for enjoyment of mineral rights.</a:t>
            </a:r>
          </a:p>
          <a:p>
            <a:pPr algn="just">
              <a:lnSpc>
                <a:spcPct val="150000"/>
              </a:lnSpc>
            </a:pPr>
            <a:endParaRPr lang="en-US" sz="1800" b="1" u="sng" dirty="0"/>
          </a:p>
          <a:p>
            <a:pPr algn="just">
              <a:lnSpc>
                <a:spcPct val="150000"/>
              </a:lnSpc>
            </a:pPr>
            <a:r>
              <a:rPr lang="en-US" sz="1800" dirty="0"/>
              <a:t>The royalty challan consist of following charges,</a:t>
            </a:r>
          </a:p>
          <a:p>
            <a:pPr algn="just">
              <a:lnSpc>
                <a:spcPct val="150000"/>
              </a:lnSpc>
            </a:pPr>
            <a:endParaRPr lang="en-US" sz="1800" b="1" u="sng" dirty="0"/>
          </a:p>
          <a:p>
            <a:pPr algn="just">
              <a:lnSpc>
                <a:spcPct val="150000"/>
              </a:lnSpc>
            </a:pPr>
            <a:endParaRPr lang="en-US" sz="1800" dirty="0"/>
          </a:p>
          <a:p>
            <a:pPr marL="0" indent="0" algn="just" fontAlgn="base">
              <a:lnSpc>
                <a:spcPct val="150000"/>
              </a:lnSpc>
              <a:buNone/>
            </a:pPr>
            <a:r>
              <a:rPr lang="en-US" sz="1800" dirty="0"/>
              <a:t> </a:t>
            </a:r>
          </a:p>
          <a:p>
            <a:pPr marL="0" lvl="1" indent="0" algn="just">
              <a:lnSpc>
                <a:spcPct val="150000"/>
              </a:lnSpc>
              <a:buNone/>
            </a:pPr>
            <a:endParaRPr lang="en-US" dirty="0"/>
          </a:p>
        </p:txBody>
      </p:sp>
      <p:sp>
        <p:nvSpPr>
          <p:cNvPr id="5" name="Slide Number Placeholder 4">
            <a:extLst>
              <a:ext uri="{FF2B5EF4-FFF2-40B4-BE49-F238E27FC236}">
                <a16:creationId xmlns:a16="http://schemas.microsoft.com/office/drawing/2014/main" id="{62A52049-6CB7-DC32-8182-79EB320804F4}"/>
              </a:ext>
            </a:extLst>
          </p:cNvPr>
          <p:cNvSpPr txBox="1">
            <a:spLocks/>
          </p:cNvSpPr>
          <p:nvPr/>
        </p:nvSpPr>
        <p:spPr>
          <a:xfrm>
            <a:off x="9393837" y="5785851"/>
            <a:ext cx="1180604" cy="884254"/>
          </a:xfrm>
          <a:prstGeom prst="rect">
            <a:avLst/>
          </a:prstGeom>
        </p:spPr>
        <p:txBody>
          <a:bodyPr/>
          <a:lstStyle>
            <a:defPPr>
              <a:defRPr lang="en-US"/>
            </a:defPPr>
            <a:lvl1pPr algn="l" rtl="0" fontAlgn="base">
              <a:spcBef>
                <a:spcPct val="0"/>
              </a:spcBef>
              <a:spcAft>
                <a:spcPct val="0"/>
              </a:spcAft>
              <a:defRPr i="1" u="sng" kern="1200">
                <a:solidFill>
                  <a:schemeClr val="tx1"/>
                </a:solidFill>
                <a:latin typeface="Garamond" pitchFamily="18" charset="0"/>
                <a:ea typeface="+mn-ea"/>
                <a:cs typeface="+mn-cs"/>
              </a:defRPr>
            </a:lvl1pPr>
            <a:lvl2pPr marL="457200" algn="l" rtl="0" fontAlgn="base">
              <a:spcBef>
                <a:spcPct val="0"/>
              </a:spcBef>
              <a:spcAft>
                <a:spcPct val="0"/>
              </a:spcAft>
              <a:defRPr i="1" u="sng" kern="1200">
                <a:solidFill>
                  <a:schemeClr val="tx1"/>
                </a:solidFill>
                <a:latin typeface="Garamond" pitchFamily="18" charset="0"/>
                <a:ea typeface="+mn-ea"/>
                <a:cs typeface="+mn-cs"/>
              </a:defRPr>
            </a:lvl2pPr>
            <a:lvl3pPr marL="914400" algn="l" rtl="0" fontAlgn="base">
              <a:spcBef>
                <a:spcPct val="0"/>
              </a:spcBef>
              <a:spcAft>
                <a:spcPct val="0"/>
              </a:spcAft>
              <a:defRPr i="1" u="sng" kern="1200">
                <a:solidFill>
                  <a:schemeClr val="tx1"/>
                </a:solidFill>
                <a:latin typeface="Garamond" pitchFamily="18" charset="0"/>
                <a:ea typeface="+mn-ea"/>
                <a:cs typeface="+mn-cs"/>
              </a:defRPr>
            </a:lvl3pPr>
            <a:lvl4pPr marL="1371600" algn="l" rtl="0" fontAlgn="base">
              <a:spcBef>
                <a:spcPct val="0"/>
              </a:spcBef>
              <a:spcAft>
                <a:spcPct val="0"/>
              </a:spcAft>
              <a:defRPr i="1" u="sng" kern="1200">
                <a:solidFill>
                  <a:schemeClr val="tx1"/>
                </a:solidFill>
                <a:latin typeface="Garamond" pitchFamily="18" charset="0"/>
                <a:ea typeface="+mn-ea"/>
                <a:cs typeface="+mn-cs"/>
              </a:defRPr>
            </a:lvl4pPr>
            <a:lvl5pPr marL="1828800" algn="l" rtl="0" fontAlgn="base">
              <a:spcBef>
                <a:spcPct val="0"/>
              </a:spcBef>
              <a:spcAft>
                <a:spcPct val="0"/>
              </a:spcAft>
              <a:defRPr i="1" u="sng" kern="1200">
                <a:solidFill>
                  <a:schemeClr val="tx1"/>
                </a:solidFill>
                <a:latin typeface="Garamond" pitchFamily="18" charset="0"/>
                <a:ea typeface="+mn-ea"/>
                <a:cs typeface="+mn-cs"/>
              </a:defRPr>
            </a:lvl5pPr>
            <a:lvl6pPr marL="2286000" algn="l" defTabSz="914400" rtl="0" eaLnBrk="1" latinLnBrk="0" hangingPunct="1">
              <a:defRPr i="1" u="sng" kern="1200">
                <a:solidFill>
                  <a:schemeClr val="tx1"/>
                </a:solidFill>
                <a:latin typeface="Garamond" pitchFamily="18" charset="0"/>
                <a:ea typeface="+mn-ea"/>
                <a:cs typeface="+mn-cs"/>
              </a:defRPr>
            </a:lvl6pPr>
            <a:lvl7pPr marL="2743200" algn="l" defTabSz="914400" rtl="0" eaLnBrk="1" latinLnBrk="0" hangingPunct="1">
              <a:defRPr i="1" u="sng" kern="1200">
                <a:solidFill>
                  <a:schemeClr val="tx1"/>
                </a:solidFill>
                <a:latin typeface="Garamond" pitchFamily="18" charset="0"/>
                <a:ea typeface="+mn-ea"/>
                <a:cs typeface="+mn-cs"/>
              </a:defRPr>
            </a:lvl7pPr>
            <a:lvl8pPr marL="3200400" algn="l" defTabSz="914400" rtl="0" eaLnBrk="1" latinLnBrk="0" hangingPunct="1">
              <a:defRPr i="1" u="sng" kern="1200">
                <a:solidFill>
                  <a:schemeClr val="tx1"/>
                </a:solidFill>
                <a:latin typeface="Garamond" pitchFamily="18" charset="0"/>
                <a:ea typeface="+mn-ea"/>
                <a:cs typeface="+mn-cs"/>
              </a:defRPr>
            </a:lvl8pPr>
            <a:lvl9pPr marL="3657600" algn="l" defTabSz="914400" rtl="0" eaLnBrk="1" latinLnBrk="0" hangingPunct="1">
              <a:defRPr i="1" u="sng" kern="1200">
                <a:solidFill>
                  <a:schemeClr val="tx1"/>
                </a:solidFill>
                <a:latin typeface="Garamond" pitchFamily="18" charset="0"/>
                <a:ea typeface="+mn-ea"/>
                <a:cs typeface="+mn-cs"/>
              </a:defRPr>
            </a:lvl9pPr>
          </a:lstStyle>
          <a:p>
            <a:pPr algn="ctr"/>
            <a:endParaRPr lang="en-US" b="1" i="0" u="none" dirty="0">
              <a:solidFill>
                <a:schemeClr val="bg1"/>
              </a:solidFill>
            </a:endParaRPr>
          </a:p>
        </p:txBody>
      </p:sp>
      <p:graphicFrame>
        <p:nvGraphicFramePr>
          <p:cNvPr id="2" name="Table 1">
            <a:extLst>
              <a:ext uri="{FF2B5EF4-FFF2-40B4-BE49-F238E27FC236}">
                <a16:creationId xmlns:a16="http://schemas.microsoft.com/office/drawing/2014/main" id="{CAD0811C-7F66-6DA2-6EFE-906CA67BA639}"/>
              </a:ext>
            </a:extLst>
          </p:cNvPr>
          <p:cNvGraphicFramePr>
            <a:graphicFrameLocks noGrp="1"/>
          </p:cNvGraphicFramePr>
          <p:nvPr>
            <p:extLst>
              <p:ext uri="{D42A27DB-BD31-4B8C-83A1-F6EECF244321}">
                <p14:modId xmlns:p14="http://schemas.microsoft.com/office/powerpoint/2010/main" val="294104339"/>
              </p:ext>
            </p:extLst>
          </p:nvPr>
        </p:nvGraphicFramePr>
        <p:xfrm>
          <a:off x="876160" y="4426324"/>
          <a:ext cx="9841911" cy="2021840"/>
        </p:xfrm>
        <a:graphic>
          <a:graphicData uri="http://schemas.openxmlformats.org/drawingml/2006/table">
            <a:tbl>
              <a:tblPr firstRow="1" bandRow="1">
                <a:tableStyleId>{5C22544A-7EE6-4342-B048-85BDC9FD1C3A}</a:tableStyleId>
              </a:tblPr>
              <a:tblGrid>
                <a:gridCol w="2475787">
                  <a:extLst>
                    <a:ext uri="{9D8B030D-6E8A-4147-A177-3AD203B41FA5}">
                      <a16:colId xmlns:a16="http://schemas.microsoft.com/office/drawing/2014/main" val="4263243013"/>
                    </a:ext>
                  </a:extLst>
                </a:gridCol>
                <a:gridCol w="7366124">
                  <a:extLst>
                    <a:ext uri="{9D8B030D-6E8A-4147-A177-3AD203B41FA5}">
                      <a16:colId xmlns:a16="http://schemas.microsoft.com/office/drawing/2014/main" val="3638377268"/>
                    </a:ext>
                  </a:extLst>
                </a:gridCol>
              </a:tblGrid>
              <a:tr h="370840">
                <a:tc>
                  <a:txBody>
                    <a:bodyPr/>
                    <a:lstStyle/>
                    <a:p>
                      <a:r>
                        <a:rPr lang="en-US" sz="1800" b="1" dirty="0">
                          <a:solidFill>
                            <a:schemeClr val="tx1"/>
                          </a:solidFill>
                        </a:rPr>
                        <a:t>Nature of Charges</a:t>
                      </a:r>
                    </a:p>
                  </a:txBody>
                  <a:tcPr/>
                </a:tc>
                <a:tc>
                  <a:txBody>
                    <a:bodyPr/>
                    <a:lstStyle/>
                    <a:p>
                      <a:r>
                        <a:rPr lang="en-US" sz="1800" b="1" dirty="0">
                          <a:solidFill>
                            <a:schemeClr val="tx1"/>
                          </a:solidFill>
                        </a:rPr>
                        <a:t>GST Applicability</a:t>
                      </a:r>
                    </a:p>
                  </a:txBody>
                  <a:tcPr/>
                </a:tc>
                <a:extLst>
                  <a:ext uri="{0D108BD9-81ED-4DB2-BD59-A6C34878D82A}">
                    <a16:rowId xmlns:a16="http://schemas.microsoft.com/office/drawing/2014/main" val="2868648812"/>
                  </a:ext>
                </a:extLst>
              </a:tr>
              <a:tr h="370840">
                <a:tc>
                  <a:txBody>
                    <a:bodyPr/>
                    <a:lstStyle/>
                    <a:p>
                      <a:r>
                        <a:rPr lang="en-US" sz="1800" dirty="0"/>
                        <a:t>Royalty Charges</a:t>
                      </a:r>
                    </a:p>
                  </a:txBody>
                  <a:tcPr/>
                </a:tc>
                <a:tc>
                  <a:txBody>
                    <a:bodyPr/>
                    <a:lstStyle/>
                    <a:p>
                      <a:r>
                        <a:rPr kumimoji="0" lang="en-US" sz="1800" kern="1200" dirty="0">
                          <a:solidFill>
                            <a:schemeClr val="dk1"/>
                          </a:solidFill>
                          <a:latin typeface="+mn-lt"/>
                          <a:ea typeface="+mn-ea"/>
                          <a:cs typeface="+mn-cs"/>
                        </a:rPr>
                        <a:t>GST under reverse charge is payable [M/s Lakhwinder Singh Stone Crusher 2024 (11) TMI 376 – </a:t>
                      </a:r>
                      <a:r>
                        <a:rPr kumimoji="0" lang="en-US" sz="1800" kern="1200">
                          <a:solidFill>
                            <a:schemeClr val="dk1"/>
                          </a:solidFill>
                          <a:latin typeface="+mn-lt"/>
                          <a:ea typeface="+mn-ea"/>
                          <a:cs typeface="+mn-cs"/>
                        </a:rPr>
                        <a:t>Himachal Pradesh High Court]</a:t>
                      </a:r>
                      <a:endParaRPr lang="en-US" sz="1800" dirty="0">
                        <a:highlight>
                          <a:srgbClr val="FFFF00"/>
                        </a:highlight>
                      </a:endParaRPr>
                    </a:p>
                  </a:txBody>
                  <a:tcPr/>
                </a:tc>
                <a:extLst>
                  <a:ext uri="{0D108BD9-81ED-4DB2-BD59-A6C34878D82A}">
                    <a16:rowId xmlns:a16="http://schemas.microsoft.com/office/drawing/2014/main" val="2318801821"/>
                  </a:ext>
                </a:extLst>
              </a:tr>
              <a:tr h="370840">
                <a:tc>
                  <a:txBody>
                    <a:bodyPr/>
                    <a:lstStyle/>
                    <a:p>
                      <a:r>
                        <a:rPr kumimoji="0" lang="en-US" sz="1800" b="0" u="none" kern="1200" dirty="0">
                          <a:solidFill>
                            <a:schemeClr val="dk1"/>
                          </a:solidFill>
                          <a:latin typeface="+mn-lt"/>
                          <a:ea typeface="+mn-ea"/>
                          <a:cs typeface="+mn-cs"/>
                        </a:rPr>
                        <a:t>DMF charges </a:t>
                      </a:r>
                      <a:endParaRPr lang="en-US" sz="1800" b="0" u="none" dirty="0"/>
                    </a:p>
                  </a:txBody>
                  <a:tcPr/>
                </a:tc>
                <a:tc>
                  <a:txBody>
                    <a:bodyPr/>
                    <a:lstStyle/>
                    <a:p>
                      <a:r>
                        <a:rPr kumimoji="0" lang="en-US" sz="1800" kern="1200" dirty="0">
                          <a:solidFill>
                            <a:schemeClr val="dk1"/>
                          </a:solidFill>
                          <a:latin typeface="+mn-lt"/>
                          <a:ea typeface="+mn-ea"/>
                          <a:cs typeface="+mn-cs"/>
                        </a:rPr>
                        <a:t>GST is not payable in view of Circular No. 206/18/2023-GST, dated 31-10-2023.</a:t>
                      </a:r>
                      <a:endParaRPr lang="en-US" sz="1800" dirty="0"/>
                    </a:p>
                  </a:txBody>
                  <a:tcPr/>
                </a:tc>
                <a:extLst>
                  <a:ext uri="{0D108BD9-81ED-4DB2-BD59-A6C34878D82A}">
                    <a16:rowId xmlns:a16="http://schemas.microsoft.com/office/drawing/2014/main" val="4032443190"/>
                  </a:ext>
                </a:extLst>
              </a:tr>
              <a:tr h="370840">
                <a:tc>
                  <a:txBody>
                    <a:bodyPr/>
                    <a:lstStyle/>
                    <a:p>
                      <a:r>
                        <a:rPr lang="en-US" sz="1800" dirty="0"/>
                        <a:t>SI Charges</a:t>
                      </a:r>
                    </a:p>
                  </a:txBody>
                  <a:tcPr/>
                </a:tc>
                <a:tc>
                  <a:txBody>
                    <a:bodyPr/>
                    <a:lstStyle/>
                    <a:p>
                      <a:r>
                        <a:rPr kumimoji="0" lang="en-US" sz="1800" kern="1200" dirty="0">
                          <a:solidFill>
                            <a:schemeClr val="dk1"/>
                          </a:solidFill>
                          <a:latin typeface="+mn-lt"/>
                          <a:ea typeface="+mn-ea"/>
                          <a:cs typeface="+mn-cs"/>
                        </a:rPr>
                        <a:t>No tax is payable as 18% GST has been charged on the invoice itself.</a:t>
                      </a:r>
                      <a:endParaRPr lang="en-US" sz="1800" dirty="0"/>
                    </a:p>
                  </a:txBody>
                  <a:tcPr/>
                </a:tc>
                <a:extLst>
                  <a:ext uri="{0D108BD9-81ED-4DB2-BD59-A6C34878D82A}">
                    <a16:rowId xmlns:a16="http://schemas.microsoft.com/office/drawing/2014/main" val="226539406"/>
                  </a:ext>
                </a:extLst>
              </a:tr>
            </a:tbl>
          </a:graphicData>
        </a:graphic>
      </p:graphicFrame>
      <p:sp>
        <p:nvSpPr>
          <p:cNvPr id="6" name="Slide Number Placeholder 3">
            <a:extLst>
              <a:ext uri="{FF2B5EF4-FFF2-40B4-BE49-F238E27FC236}">
                <a16:creationId xmlns:a16="http://schemas.microsoft.com/office/drawing/2014/main" id="{564EDFB4-A892-71DF-2FD4-42D1B1069DDE}"/>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21</a:t>
            </a:fld>
            <a:endParaRPr lang="en-IN" dirty="0"/>
          </a:p>
        </p:txBody>
      </p:sp>
    </p:spTree>
    <p:extLst>
      <p:ext uri="{BB962C8B-B14F-4D97-AF65-F5344CB8AC3E}">
        <p14:creationId xmlns:p14="http://schemas.microsoft.com/office/powerpoint/2010/main" val="3529728290"/>
      </p:ext>
    </p:extLst>
  </p:cSld>
  <p:clrMapOvr>
    <a:masterClrMapping/>
  </p:clrMapOvr>
  <p:transition>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68BB8-AF1D-8303-01A5-BD216F6DD0C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C784C0-8401-5A72-9159-D475FBB79C74}"/>
              </a:ext>
            </a:extLst>
          </p:cNvPr>
          <p:cNvSpPr>
            <a:spLocks noGrp="1"/>
          </p:cNvSpPr>
          <p:nvPr>
            <p:ph idx="1"/>
          </p:nvPr>
        </p:nvSpPr>
        <p:spPr>
          <a:xfrm>
            <a:off x="399011" y="1818167"/>
            <a:ext cx="10796211" cy="4828295"/>
          </a:xfrm>
        </p:spPr>
        <p:txBody>
          <a:bodyPr>
            <a:noAutofit/>
          </a:bodyPr>
          <a:lstStyle/>
          <a:p>
            <a:pPr algn="just" fontAlgn="base">
              <a:lnSpc>
                <a:spcPct val="150000"/>
              </a:lnSpc>
            </a:pPr>
            <a:r>
              <a:rPr lang="en-US" b="1" dirty="0">
                <a:solidFill>
                  <a:srgbClr val="FF0000"/>
                </a:solidFill>
              </a:rPr>
              <a:t>Can it be argued that it is covered under 12</a:t>
            </a:r>
            <a:r>
              <a:rPr lang="en-US" b="1" baseline="30000" dirty="0">
                <a:solidFill>
                  <a:srgbClr val="FF0000"/>
                </a:solidFill>
              </a:rPr>
              <a:t>th</a:t>
            </a:r>
            <a:r>
              <a:rPr lang="en-US" b="1" dirty="0">
                <a:solidFill>
                  <a:srgbClr val="FF0000"/>
                </a:solidFill>
              </a:rPr>
              <a:t> Schedule of Article 243W of the Constitution?</a:t>
            </a:r>
            <a:r>
              <a:rPr lang="en-US" dirty="0"/>
              <a:t> SC has held that such royalty is recovered under entry no. 53 of Union List (refer Seventh Schedule of Article 246). Therefore, it cannot be argued that the levy is covered by 12</a:t>
            </a:r>
            <a:r>
              <a:rPr lang="en-US" baseline="30000" dirty="0"/>
              <a:t>th</a:t>
            </a:r>
            <a:r>
              <a:rPr lang="en-US" dirty="0"/>
              <a:t> Schedule which is a State subject of legislation.</a:t>
            </a:r>
          </a:p>
          <a:p>
            <a:pPr marL="0" indent="0" algn="just">
              <a:lnSpc>
                <a:spcPct val="150000"/>
              </a:lnSpc>
              <a:buNone/>
            </a:pPr>
            <a:endParaRPr lang="en-US" sz="1800" b="1" dirty="0">
              <a:solidFill>
                <a:schemeClr val="accent1"/>
              </a:solidFill>
            </a:endParaRPr>
          </a:p>
          <a:p>
            <a:pPr marL="0" lvl="1" indent="0" algn="just">
              <a:lnSpc>
                <a:spcPct val="150000"/>
              </a:lnSpc>
              <a:buNone/>
            </a:pPr>
            <a:endParaRPr lang="en-US" dirty="0"/>
          </a:p>
        </p:txBody>
      </p:sp>
      <p:sp>
        <p:nvSpPr>
          <p:cNvPr id="5" name="Slide Number Placeholder 4">
            <a:extLst>
              <a:ext uri="{FF2B5EF4-FFF2-40B4-BE49-F238E27FC236}">
                <a16:creationId xmlns:a16="http://schemas.microsoft.com/office/drawing/2014/main" id="{FE8BC906-0050-BF3E-4144-7614E916D174}"/>
              </a:ext>
            </a:extLst>
          </p:cNvPr>
          <p:cNvSpPr txBox="1">
            <a:spLocks/>
          </p:cNvSpPr>
          <p:nvPr/>
        </p:nvSpPr>
        <p:spPr>
          <a:xfrm>
            <a:off x="9393837" y="5785851"/>
            <a:ext cx="1180604" cy="884254"/>
          </a:xfrm>
          <a:prstGeom prst="rect">
            <a:avLst/>
          </a:prstGeom>
        </p:spPr>
        <p:txBody>
          <a:bodyPr/>
          <a:lstStyle>
            <a:defPPr>
              <a:defRPr lang="en-US"/>
            </a:defPPr>
            <a:lvl1pPr algn="l" rtl="0" fontAlgn="base">
              <a:spcBef>
                <a:spcPct val="0"/>
              </a:spcBef>
              <a:spcAft>
                <a:spcPct val="0"/>
              </a:spcAft>
              <a:defRPr i="1" u="sng" kern="1200">
                <a:solidFill>
                  <a:schemeClr val="tx1"/>
                </a:solidFill>
                <a:latin typeface="Garamond" pitchFamily="18" charset="0"/>
                <a:ea typeface="+mn-ea"/>
                <a:cs typeface="+mn-cs"/>
              </a:defRPr>
            </a:lvl1pPr>
            <a:lvl2pPr marL="457200" algn="l" rtl="0" fontAlgn="base">
              <a:spcBef>
                <a:spcPct val="0"/>
              </a:spcBef>
              <a:spcAft>
                <a:spcPct val="0"/>
              </a:spcAft>
              <a:defRPr i="1" u="sng" kern="1200">
                <a:solidFill>
                  <a:schemeClr val="tx1"/>
                </a:solidFill>
                <a:latin typeface="Garamond" pitchFamily="18" charset="0"/>
                <a:ea typeface="+mn-ea"/>
                <a:cs typeface="+mn-cs"/>
              </a:defRPr>
            </a:lvl2pPr>
            <a:lvl3pPr marL="914400" algn="l" rtl="0" fontAlgn="base">
              <a:spcBef>
                <a:spcPct val="0"/>
              </a:spcBef>
              <a:spcAft>
                <a:spcPct val="0"/>
              </a:spcAft>
              <a:defRPr i="1" u="sng" kern="1200">
                <a:solidFill>
                  <a:schemeClr val="tx1"/>
                </a:solidFill>
                <a:latin typeface="Garamond" pitchFamily="18" charset="0"/>
                <a:ea typeface="+mn-ea"/>
                <a:cs typeface="+mn-cs"/>
              </a:defRPr>
            </a:lvl3pPr>
            <a:lvl4pPr marL="1371600" algn="l" rtl="0" fontAlgn="base">
              <a:spcBef>
                <a:spcPct val="0"/>
              </a:spcBef>
              <a:spcAft>
                <a:spcPct val="0"/>
              </a:spcAft>
              <a:defRPr i="1" u="sng" kern="1200">
                <a:solidFill>
                  <a:schemeClr val="tx1"/>
                </a:solidFill>
                <a:latin typeface="Garamond" pitchFamily="18" charset="0"/>
                <a:ea typeface="+mn-ea"/>
                <a:cs typeface="+mn-cs"/>
              </a:defRPr>
            </a:lvl4pPr>
            <a:lvl5pPr marL="1828800" algn="l" rtl="0" fontAlgn="base">
              <a:spcBef>
                <a:spcPct val="0"/>
              </a:spcBef>
              <a:spcAft>
                <a:spcPct val="0"/>
              </a:spcAft>
              <a:defRPr i="1" u="sng" kern="1200">
                <a:solidFill>
                  <a:schemeClr val="tx1"/>
                </a:solidFill>
                <a:latin typeface="Garamond" pitchFamily="18" charset="0"/>
                <a:ea typeface="+mn-ea"/>
                <a:cs typeface="+mn-cs"/>
              </a:defRPr>
            </a:lvl5pPr>
            <a:lvl6pPr marL="2286000" algn="l" defTabSz="914400" rtl="0" eaLnBrk="1" latinLnBrk="0" hangingPunct="1">
              <a:defRPr i="1" u="sng" kern="1200">
                <a:solidFill>
                  <a:schemeClr val="tx1"/>
                </a:solidFill>
                <a:latin typeface="Garamond" pitchFamily="18" charset="0"/>
                <a:ea typeface="+mn-ea"/>
                <a:cs typeface="+mn-cs"/>
              </a:defRPr>
            </a:lvl6pPr>
            <a:lvl7pPr marL="2743200" algn="l" defTabSz="914400" rtl="0" eaLnBrk="1" latinLnBrk="0" hangingPunct="1">
              <a:defRPr i="1" u="sng" kern="1200">
                <a:solidFill>
                  <a:schemeClr val="tx1"/>
                </a:solidFill>
                <a:latin typeface="Garamond" pitchFamily="18" charset="0"/>
                <a:ea typeface="+mn-ea"/>
                <a:cs typeface="+mn-cs"/>
              </a:defRPr>
            </a:lvl7pPr>
            <a:lvl8pPr marL="3200400" algn="l" defTabSz="914400" rtl="0" eaLnBrk="1" latinLnBrk="0" hangingPunct="1">
              <a:defRPr i="1" u="sng" kern="1200">
                <a:solidFill>
                  <a:schemeClr val="tx1"/>
                </a:solidFill>
                <a:latin typeface="Garamond" pitchFamily="18" charset="0"/>
                <a:ea typeface="+mn-ea"/>
                <a:cs typeface="+mn-cs"/>
              </a:defRPr>
            </a:lvl8pPr>
            <a:lvl9pPr marL="3657600" algn="l" defTabSz="914400" rtl="0" eaLnBrk="1" latinLnBrk="0" hangingPunct="1">
              <a:defRPr i="1" u="sng" kern="1200">
                <a:solidFill>
                  <a:schemeClr val="tx1"/>
                </a:solidFill>
                <a:latin typeface="Garamond" pitchFamily="18" charset="0"/>
                <a:ea typeface="+mn-ea"/>
                <a:cs typeface="+mn-cs"/>
              </a:defRPr>
            </a:lvl9pPr>
          </a:lstStyle>
          <a:p>
            <a:pPr algn="ctr"/>
            <a:endParaRPr lang="en-US" b="1" i="0" u="none" dirty="0">
              <a:solidFill>
                <a:schemeClr val="bg1"/>
              </a:solidFill>
            </a:endParaRPr>
          </a:p>
        </p:txBody>
      </p:sp>
      <p:sp>
        <p:nvSpPr>
          <p:cNvPr id="6" name="Slide Number Placeholder 3">
            <a:extLst>
              <a:ext uri="{FF2B5EF4-FFF2-40B4-BE49-F238E27FC236}">
                <a16:creationId xmlns:a16="http://schemas.microsoft.com/office/drawing/2014/main" id="{591D515D-9B3E-2B6A-088E-A33B5D7278EE}"/>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22</a:t>
            </a:fld>
            <a:endParaRPr lang="en-IN" dirty="0"/>
          </a:p>
        </p:txBody>
      </p:sp>
    </p:spTree>
    <p:extLst>
      <p:ext uri="{BB962C8B-B14F-4D97-AF65-F5344CB8AC3E}">
        <p14:creationId xmlns:p14="http://schemas.microsoft.com/office/powerpoint/2010/main" val="2956622407"/>
      </p:ext>
    </p:extLst>
  </p:cSld>
  <p:clrMapOvr>
    <a:masterClrMapping/>
  </p:clrMapOvr>
  <p:transition>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3B8BC-624E-5830-7D58-64882A0FD0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A3101C-2138-C187-6434-E48DF4FC8C05}"/>
              </a:ext>
            </a:extLst>
          </p:cNvPr>
          <p:cNvSpPr>
            <a:spLocks noGrp="1"/>
          </p:cNvSpPr>
          <p:nvPr>
            <p:ph idx="1"/>
          </p:nvPr>
        </p:nvSpPr>
        <p:spPr>
          <a:xfrm>
            <a:off x="540512" y="370703"/>
            <a:ext cx="10654710" cy="6275759"/>
          </a:xfrm>
        </p:spPr>
        <p:txBody>
          <a:bodyPr>
            <a:normAutofit fontScale="92500" lnSpcReduction="10000"/>
          </a:bodyPr>
          <a:lstStyle/>
          <a:p>
            <a:pPr marL="800100" lvl="2" indent="0" algn="just">
              <a:lnSpc>
                <a:spcPct val="150000"/>
              </a:lnSpc>
              <a:buNone/>
            </a:pPr>
            <a:r>
              <a:rPr lang="en-IN" sz="2400" b="1" dirty="0">
                <a:solidFill>
                  <a:schemeClr val="bg1"/>
                </a:solidFill>
                <a:effectLst/>
                <a:ea typeface="Aptos" panose="020B0004020202020204" pitchFamily="34" charset="0"/>
                <a:cs typeface="Mangal" panose="02040503050203030202" pitchFamily="18" charset="0"/>
              </a:rPr>
              <a:t>CORPORATE GUARANTEE</a:t>
            </a:r>
            <a:endParaRPr lang="en-IN" sz="1800" b="1" dirty="0">
              <a:solidFill>
                <a:schemeClr val="bg1"/>
              </a:solidFill>
              <a:effectLst/>
              <a:ea typeface="Aptos" panose="020B0004020202020204" pitchFamily="34" charset="0"/>
              <a:cs typeface="Mangal" panose="02040503050203030202" pitchFamily="18" charset="0"/>
            </a:endParaRPr>
          </a:p>
          <a:p>
            <a:pPr marL="0" indent="0" algn="just">
              <a:lnSpc>
                <a:spcPct val="150000"/>
              </a:lnSpc>
              <a:buNone/>
            </a:pPr>
            <a:endParaRPr lang="en-US" sz="2000" dirty="0"/>
          </a:p>
          <a:p>
            <a:pPr marL="0" indent="0" algn="just">
              <a:lnSpc>
                <a:spcPct val="150000"/>
              </a:lnSpc>
              <a:buNone/>
            </a:pPr>
            <a:r>
              <a:rPr lang="en-IN" dirty="0"/>
              <a:t>Rule 28(2) of CGST Rules, 2017, (w.e.f. 26-10-2023 amended retrospectively w.e.f. 10.07.2024) prescribes the value of services by way of corporate guarantee between related or distinct persons. The same is reproduced below:</a:t>
            </a:r>
            <a:endParaRPr lang="en-US" dirty="0"/>
          </a:p>
          <a:p>
            <a:pPr marL="205740" lvl="1" indent="0" algn="just">
              <a:lnSpc>
                <a:spcPct val="150000"/>
              </a:lnSpc>
              <a:buNone/>
            </a:pPr>
            <a:r>
              <a:rPr lang="en-IN" sz="2000" i="1" dirty="0"/>
              <a:t>(2) Notwithstanding anything contained in sub-rule (1), the value of supply of services by a supplier to a recipient who is a related person located in India, by way of </a:t>
            </a:r>
            <a:r>
              <a:rPr lang="en-IN" sz="2000" b="1" i="1" u="sng" dirty="0"/>
              <a:t>providing corporate guarantee</a:t>
            </a:r>
            <a:r>
              <a:rPr lang="en-IN" sz="2000" i="1" dirty="0"/>
              <a:t> to any banking company or financial institution on behalf of the said recipient, shall be deemed to be </a:t>
            </a:r>
            <a:r>
              <a:rPr lang="en-IN" sz="2000" b="1" i="1" u="sng" dirty="0"/>
              <a:t>one per cent of the amount of such guarantee offered per annum, or the actual consideration, whichever is higher</a:t>
            </a:r>
            <a:r>
              <a:rPr lang="en-IN" sz="2000" i="1" dirty="0"/>
              <a:t>. </a:t>
            </a:r>
          </a:p>
          <a:p>
            <a:pPr marL="205740" lvl="1" indent="0" algn="just">
              <a:lnSpc>
                <a:spcPct val="150000"/>
              </a:lnSpc>
              <a:buNone/>
            </a:pPr>
            <a:endParaRPr lang="en-IN" sz="2000" i="1" dirty="0"/>
          </a:p>
          <a:p>
            <a:pPr marL="205740" lvl="1" indent="0" algn="just">
              <a:lnSpc>
                <a:spcPct val="150000"/>
              </a:lnSpc>
              <a:buNone/>
            </a:pPr>
            <a:r>
              <a:rPr lang="en-IN" sz="2000" i="1" dirty="0"/>
              <a:t>Provided that where the recipient is eligible for full input tax credit, the value declared in the invoice shall be deemed to be the value of said supply of services.</a:t>
            </a:r>
            <a:endParaRPr lang="en-US" sz="2000" dirty="0"/>
          </a:p>
          <a:p>
            <a:pPr marL="0" indent="0" algn="just">
              <a:lnSpc>
                <a:spcPct val="150000"/>
              </a:lnSpc>
              <a:buNone/>
            </a:pPr>
            <a:endParaRPr lang="en-US" sz="1800" dirty="0"/>
          </a:p>
          <a:p>
            <a:pPr marL="0" indent="0" algn="just">
              <a:lnSpc>
                <a:spcPct val="150000"/>
              </a:lnSpc>
              <a:buNone/>
            </a:pPr>
            <a:endParaRPr lang="en-US" sz="2000" dirty="0"/>
          </a:p>
          <a:p>
            <a:pPr marL="0" indent="0" algn="just">
              <a:lnSpc>
                <a:spcPct val="150000"/>
              </a:lnSpc>
              <a:buNone/>
            </a:pPr>
            <a:endParaRPr lang="en-US" sz="2000" b="1" dirty="0">
              <a:solidFill>
                <a:schemeClr val="accent1"/>
              </a:solidFill>
            </a:endParaRPr>
          </a:p>
          <a:p>
            <a:pPr marL="0" lvl="1" indent="0" algn="just">
              <a:lnSpc>
                <a:spcPct val="150000"/>
              </a:lnSpc>
              <a:buNone/>
            </a:pPr>
            <a:endParaRPr lang="en-US" sz="2000"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5E127540-B11E-8372-FC32-65ED7C6F2A99}"/>
              </a:ext>
            </a:extLst>
          </p:cNvPr>
          <p:cNvSpPr txBox="1">
            <a:spLocks/>
          </p:cNvSpPr>
          <p:nvPr/>
        </p:nvSpPr>
        <p:spPr>
          <a:xfrm>
            <a:off x="9393837" y="5785851"/>
            <a:ext cx="1180604" cy="884254"/>
          </a:xfrm>
          <a:prstGeom prst="rect">
            <a:avLst/>
          </a:prstGeom>
        </p:spPr>
        <p:txBody>
          <a:bodyPr/>
          <a:lstStyle>
            <a:defPPr>
              <a:defRPr lang="en-US"/>
            </a:defPPr>
            <a:lvl1pPr algn="l" rtl="0" fontAlgn="base">
              <a:spcBef>
                <a:spcPct val="0"/>
              </a:spcBef>
              <a:spcAft>
                <a:spcPct val="0"/>
              </a:spcAft>
              <a:defRPr i="1" u="sng" kern="1200">
                <a:solidFill>
                  <a:schemeClr val="tx1"/>
                </a:solidFill>
                <a:latin typeface="Garamond" pitchFamily="18" charset="0"/>
                <a:ea typeface="+mn-ea"/>
                <a:cs typeface="+mn-cs"/>
              </a:defRPr>
            </a:lvl1pPr>
            <a:lvl2pPr marL="457200" algn="l" rtl="0" fontAlgn="base">
              <a:spcBef>
                <a:spcPct val="0"/>
              </a:spcBef>
              <a:spcAft>
                <a:spcPct val="0"/>
              </a:spcAft>
              <a:defRPr i="1" u="sng" kern="1200">
                <a:solidFill>
                  <a:schemeClr val="tx1"/>
                </a:solidFill>
                <a:latin typeface="Garamond" pitchFamily="18" charset="0"/>
                <a:ea typeface="+mn-ea"/>
                <a:cs typeface="+mn-cs"/>
              </a:defRPr>
            </a:lvl2pPr>
            <a:lvl3pPr marL="914400" algn="l" rtl="0" fontAlgn="base">
              <a:spcBef>
                <a:spcPct val="0"/>
              </a:spcBef>
              <a:spcAft>
                <a:spcPct val="0"/>
              </a:spcAft>
              <a:defRPr i="1" u="sng" kern="1200">
                <a:solidFill>
                  <a:schemeClr val="tx1"/>
                </a:solidFill>
                <a:latin typeface="Garamond" pitchFamily="18" charset="0"/>
                <a:ea typeface="+mn-ea"/>
                <a:cs typeface="+mn-cs"/>
              </a:defRPr>
            </a:lvl3pPr>
            <a:lvl4pPr marL="1371600" algn="l" rtl="0" fontAlgn="base">
              <a:spcBef>
                <a:spcPct val="0"/>
              </a:spcBef>
              <a:spcAft>
                <a:spcPct val="0"/>
              </a:spcAft>
              <a:defRPr i="1" u="sng" kern="1200">
                <a:solidFill>
                  <a:schemeClr val="tx1"/>
                </a:solidFill>
                <a:latin typeface="Garamond" pitchFamily="18" charset="0"/>
                <a:ea typeface="+mn-ea"/>
                <a:cs typeface="+mn-cs"/>
              </a:defRPr>
            </a:lvl4pPr>
            <a:lvl5pPr marL="1828800" algn="l" rtl="0" fontAlgn="base">
              <a:spcBef>
                <a:spcPct val="0"/>
              </a:spcBef>
              <a:spcAft>
                <a:spcPct val="0"/>
              </a:spcAft>
              <a:defRPr i="1" u="sng" kern="1200">
                <a:solidFill>
                  <a:schemeClr val="tx1"/>
                </a:solidFill>
                <a:latin typeface="Garamond" pitchFamily="18" charset="0"/>
                <a:ea typeface="+mn-ea"/>
                <a:cs typeface="+mn-cs"/>
              </a:defRPr>
            </a:lvl5pPr>
            <a:lvl6pPr marL="2286000" algn="l" defTabSz="914400" rtl="0" eaLnBrk="1" latinLnBrk="0" hangingPunct="1">
              <a:defRPr i="1" u="sng" kern="1200">
                <a:solidFill>
                  <a:schemeClr val="tx1"/>
                </a:solidFill>
                <a:latin typeface="Garamond" pitchFamily="18" charset="0"/>
                <a:ea typeface="+mn-ea"/>
                <a:cs typeface="+mn-cs"/>
              </a:defRPr>
            </a:lvl6pPr>
            <a:lvl7pPr marL="2743200" algn="l" defTabSz="914400" rtl="0" eaLnBrk="1" latinLnBrk="0" hangingPunct="1">
              <a:defRPr i="1" u="sng" kern="1200">
                <a:solidFill>
                  <a:schemeClr val="tx1"/>
                </a:solidFill>
                <a:latin typeface="Garamond" pitchFamily="18" charset="0"/>
                <a:ea typeface="+mn-ea"/>
                <a:cs typeface="+mn-cs"/>
              </a:defRPr>
            </a:lvl7pPr>
            <a:lvl8pPr marL="3200400" algn="l" defTabSz="914400" rtl="0" eaLnBrk="1" latinLnBrk="0" hangingPunct="1">
              <a:defRPr i="1" u="sng" kern="1200">
                <a:solidFill>
                  <a:schemeClr val="tx1"/>
                </a:solidFill>
                <a:latin typeface="Garamond" pitchFamily="18" charset="0"/>
                <a:ea typeface="+mn-ea"/>
                <a:cs typeface="+mn-cs"/>
              </a:defRPr>
            </a:lvl8pPr>
            <a:lvl9pPr marL="3657600" algn="l" defTabSz="914400" rtl="0" eaLnBrk="1" latinLnBrk="0" hangingPunct="1">
              <a:defRPr i="1" u="sng" kern="1200">
                <a:solidFill>
                  <a:schemeClr val="tx1"/>
                </a:solidFill>
                <a:latin typeface="Garamond" pitchFamily="18" charset="0"/>
                <a:ea typeface="+mn-ea"/>
                <a:cs typeface="+mn-cs"/>
              </a:defRPr>
            </a:lvl9pPr>
          </a:lstStyle>
          <a:p>
            <a:pPr algn="ctr"/>
            <a:fld id="{ADB63EE2-3D19-409D-AECE-488E9653ABB8}" type="slidenum">
              <a:rPr lang="en-US" b="1" i="0" u="none">
                <a:solidFill>
                  <a:schemeClr val="bg1"/>
                </a:solidFill>
              </a:rPr>
              <a:pPr algn="ctr"/>
              <a:t>23</a:t>
            </a:fld>
            <a:endParaRPr lang="en-US" b="1" i="0" u="none" dirty="0">
              <a:solidFill>
                <a:schemeClr val="bg1"/>
              </a:solidFill>
            </a:endParaRPr>
          </a:p>
        </p:txBody>
      </p:sp>
      <p:sp>
        <p:nvSpPr>
          <p:cNvPr id="2" name="Slide Number Placeholder 3">
            <a:extLst>
              <a:ext uri="{FF2B5EF4-FFF2-40B4-BE49-F238E27FC236}">
                <a16:creationId xmlns:a16="http://schemas.microsoft.com/office/drawing/2014/main" id="{8D84C353-D735-778A-DB22-EE346D848113}"/>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23</a:t>
            </a:fld>
            <a:endParaRPr lang="en-IN" dirty="0"/>
          </a:p>
        </p:txBody>
      </p:sp>
    </p:spTree>
    <p:extLst>
      <p:ext uri="{BB962C8B-B14F-4D97-AF65-F5344CB8AC3E}">
        <p14:creationId xmlns:p14="http://schemas.microsoft.com/office/powerpoint/2010/main" val="2787298984"/>
      </p:ext>
    </p:extLst>
  </p:cSld>
  <p:clrMapOvr>
    <a:masterClrMapping/>
  </p:clrMapOvr>
  <p:transition>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B6F4-8B0F-4E98-8E2D-ADC7208DEAF7}"/>
              </a:ext>
            </a:extLst>
          </p:cNvPr>
          <p:cNvSpPr>
            <a:spLocks noGrp="1"/>
          </p:cNvSpPr>
          <p:nvPr>
            <p:ph type="title"/>
          </p:nvPr>
        </p:nvSpPr>
        <p:spPr>
          <a:xfrm>
            <a:off x="630195" y="274639"/>
            <a:ext cx="9393229" cy="541439"/>
          </a:xfrm>
        </p:spPr>
        <p:txBody>
          <a:bodyPr>
            <a:normAutofit/>
          </a:bodyPr>
          <a:lstStyle/>
          <a:p>
            <a:pPr marL="457200" indent="-457200">
              <a:buFont typeface="Wingdings" panose="05000000000000000000" pitchFamily="2" charset="2"/>
              <a:buChar char="q"/>
            </a:pPr>
            <a:r>
              <a:rPr lang="en-IN" sz="2800" b="1" dirty="0">
                <a:solidFill>
                  <a:schemeClr val="bg1"/>
                </a:solidFill>
              </a:rPr>
              <a:t>Compliance to conditions for New Rate</a:t>
            </a:r>
          </a:p>
        </p:txBody>
      </p:sp>
      <p:sp>
        <p:nvSpPr>
          <p:cNvPr id="3" name="Content Placeholder 2">
            <a:extLst>
              <a:ext uri="{FF2B5EF4-FFF2-40B4-BE49-F238E27FC236}">
                <a16:creationId xmlns:a16="http://schemas.microsoft.com/office/drawing/2014/main" id="{F153266D-A9D4-49B6-8D71-9954E72E4DEA}"/>
              </a:ext>
            </a:extLst>
          </p:cNvPr>
          <p:cNvSpPr>
            <a:spLocks noGrp="1"/>
          </p:cNvSpPr>
          <p:nvPr>
            <p:ph idx="1"/>
          </p:nvPr>
        </p:nvSpPr>
        <p:spPr>
          <a:xfrm>
            <a:off x="540512" y="1424763"/>
            <a:ext cx="11187200" cy="5221697"/>
          </a:xfrm>
        </p:spPr>
        <p:txBody>
          <a:bodyPr>
            <a:noAutofit/>
          </a:bodyPr>
          <a:lstStyle/>
          <a:p>
            <a:pPr marL="271463" indent="-271463" algn="just">
              <a:lnSpc>
                <a:spcPct val="150000"/>
              </a:lnSpc>
            </a:pPr>
            <a:r>
              <a:rPr lang="en-US" sz="1800" dirty="0"/>
              <a:t>Tax shall be </a:t>
            </a:r>
            <a:r>
              <a:rPr lang="en-US" sz="1800" dirty="0">
                <a:solidFill>
                  <a:srgbClr val="FF0000"/>
                </a:solidFill>
              </a:rPr>
              <a:t>paid in Cash</a:t>
            </a:r>
            <a:r>
              <a:rPr lang="en-US" sz="1800" dirty="0"/>
              <a:t>. Closing balance of ITC should not be used.</a:t>
            </a:r>
          </a:p>
          <a:p>
            <a:pPr marL="271463" indent="-271463" algn="just">
              <a:lnSpc>
                <a:spcPct val="150000"/>
              </a:lnSpc>
            </a:pPr>
            <a:endParaRPr lang="en-US" sz="1800" dirty="0"/>
          </a:p>
          <a:p>
            <a:pPr marL="271463" indent="-271463" algn="just">
              <a:lnSpc>
                <a:spcPct val="150000"/>
              </a:lnSpc>
            </a:pPr>
            <a:r>
              <a:rPr lang="en-US" sz="1800" dirty="0">
                <a:solidFill>
                  <a:srgbClr val="FF0000"/>
                </a:solidFill>
              </a:rPr>
              <a:t>ITC cannot be taken</a:t>
            </a:r>
            <a:r>
              <a:rPr lang="en-US" sz="1800" dirty="0"/>
              <a:t> except to the extent of transition credit as calculated as per Annexure I &amp; II of the notification.</a:t>
            </a:r>
          </a:p>
          <a:p>
            <a:pPr marL="271463" indent="-271463" algn="just">
              <a:lnSpc>
                <a:spcPct val="150000"/>
              </a:lnSpc>
            </a:pPr>
            <a:endParaRPr lang="en-US" sz="1800" dirty="0"/>
          </a:p>
          <a:p>
            <a:pPr marL="271463" indent="-271463" algn="just">
              <a:lnSpc>
                <a:spcPct val="150000"/>
              </a:lnSpc>
            </a:pPr>
            <a:r>
              <a:rPr lang="en-US" sz="1800" dirty="0"/>
              <a:t>Where value of input and input services received from registered suppliers falls short of the said threshold of 80%, tax will have to be paid by the promoter under RCM @ 18%.</a:t>
            </a:r>
          </a:p>
          <a:p>
            <a:pPr marL="271463" lvl="1" indent="-271463" algn="just">
              <a:lnSpc>
                <a:spcPct val="150000"/>
              </a:lnSpc>
              <a:buNone/>
            </a:pPr>
            <a:r>
              <a:rPr lang="en-US" dirty="0"/>
              <a:t>	(a) In computing value of 80%, the purchase/obtaining of services by way of grant of TDR/FSI, long term lease premium of land, electricity, high speed diesel, motor spirit, natural gas will not be computed.</a:t>
            </a:r>
          </a:p>
          <a:p>
            <a:pPr marL="271463" lvl="1" indent="-271463" algn="just">
              <a:lnSpc>
                <a:spcPct val="150000"/>
              </a:lnSpc>
              <a:buNone/>
            </a:pPr>
            <a:r>
              <a:rPr lang="en-US" dirty="0"/>
              <a:t>	(b) Where cement is received from an unregistered person, the promoter shall pay tax at the applicable rates of cement under RCM. [benefit of 80% is not available]. Tax shall be paid in the month in which cement is received.</a:t>
            </a:r>
          </a:p>
          <a:p>
            <a:pPr marL="271463" lvl="1" indent="-271463" algn="just">
              <a:lnSpc>
                <a:spcPct val="150000"/>
              </a:lnSpc>
              <a:buNone/>
            </a:pPr>
            <a:endParaRPr lang="en-US" sz="1600" dirty="0"/>
          </a:p>
        </p:txBody>
      </p:sp>
      <p:sp>
        <p:nvSpPr>
          <p:cNvPr id="4" name="Slide Number Placeholder 3">
            <a:extLst>
              <a:ext uri="{FF2B5EF4-FFF2-40B4-BE49-F238E27FC236}">
                <a16:creationId xmlns:a16="http://schemas.microsoft.com/office/drawing/2014/main" id="{C97D3312-5338-08E5-9945-6D513FFC0131}"/>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24</a:t>
            </a:fld>
            <a:endParaRPr lang="en-IN" dirty="0"/>
          </a:p>
        </p:txBody>
      </p:sp>
    </p:spTree>
    <p:extLst>
      <p:ext uri="{BB962C8B-B14F-4D97-AF65-F5344CB8AC3E}">
        <p14:creationId xmlns:p14="http://schemas.microsoft.com/office/powerpoint/2010/main" val="1563860411"/>
      </p:ext>
    </p:extLst>
  </p:cSld>
  <p:clrMapOvr>
    <a:masterClrMapping/>
  </p:clrMapOvr>
  <p:transition>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3266D-A9D4-49B6-8D71-9954E72E4DEA}"/>
              </a:ext>
            </a:extLst>
          </p:cNvPr>
          <p:cNvSpPr>
            <a:spLocks noGrp="1"/>
          </p:cNvSpPr>
          <p:nvPr>
            <p:ph idx="1"/>
          </p:nvPr>
        </p:nvSpPr>
        <p:spPr>
          <a:xfrm>
            <a:off x="437272" y="1488557"/>
            <a:ext cx="11214215" cy="5266203"/>
          </a:xfrm>
        </p:spPr>
        <p:txBody>
          <a:bodyPr>
            <a:noAutofit/>
          </a:bodyPr>
          <a:lstStyle/>
          <a:p>
            <a:pPr marL="274320" lvl="1" indent="0" algn="just">
              <a:lnSpc>
                <a:spcPct val="150000"/>
              </a:lnSpc>
              <a:buNone/>
            </a:pPr>
            <a:r>
              <a:rPr lang="en-US" dirty="0"/>
              <a:t>(c) Values of inward supplies received should be calculated during the financial year (or part of the financial year till the date of issuance of CC/OC) and for each project.</a:t>
            </a:r>
          </a:p>
          <a:p>
            <a:pPr marL="274320" lvl="1" indent="0" algn="just">
              <a:lnSpc>
                <a:spcPct val="150000"/>
              </a:lnSpc>
              <a:buNone/>
            </a:pPr>
            <a:r>
              <a:rPr lang="en-US" dirty="0"/>
              <a:t>(d) The said tax payments on the shortfall shall be submitted in the prescribed form electronically on the common portal by end of the quarter following the financial year. The said tax liability be added to the output tax liability in the month not later than June following the end of the financial year.</a:t>
            </a:r>
          </a:p>
          <a:p>
            <a:pPr marL="271463" indent="-271463" algn="just">
              <a:lnSpc>
                <a:spcPct val="150000"/>
              </a:lnSpc>
            </a:pPr>
            <a:endParaRPr lang="en-US" sz="1800" dirty="0"/>
          </a:p>
          <a:p>
            <a:pPr marL="271463" indent="-271463" algn="just">
              <a:lnSpc>
                <a:spcPct val="150000"/>
              </a:lnSpc>
            </a:pPr>
            <a:r>
              <a:rPr lang="en-US" sz="1800" dirty="0"/>
              <a:t>Inputs and input services on which tax is paid on reverse charge basis shall be deemed to have been purchased from registered person;</a:t>
            </a:r>
          </a:p>
          <a:p>
            <a:pPr marL="271463" indent="-271463" algn="just">
              <a:lnSpc>
                <a:spcPct val="150000"/>
              </a:lnSpc>
            </a:pPr>
            <a:endParaRPr lang="en-US" sz="1800" dirty="0"/>
          </a:p>
          <a:p>
            <a:pPr algn="just">
              <a:lnSpc>
                <a:spcPct val="150000"/>
              </a:lnSpc>
            </a:pPr>
            <a:endParaRPr lang="en-US" sz="1800" dirty="0">
              <a:highlight>
                <a:srgbClr val="FFFF00"/>
              </a:highlight>
            </a:endParaRPr>
          </a:p>
        </p:txBody>
      </p:sp>
      <p:sp>
        <p:nvSpPr>
          <p:cNvPr id="2" name="Slide Number Placeholder 3">
            <a:extLst>
              <a:ext uri="{FF2B5EF4-FFF2-40B4-BE49-F238E27FC236}">
                <a16:creationId xmlns:a16="http://schemas.microsoft.com/office/drawing/2014/main" id="{BF5A986D-9B88-0562-E420-4654A09B785D}"/>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25</a:t>
            </a:fld>
            <a:endParaRPr lang="en-IN" dirty="0"/>
          </a:p>
        </p:txBody>
      </p:sp>
    </p:spTree>
    <p:extLst>
      <p:ext uri="{BB962C8B-B14F-4D97-AF65-F5344CB8AC3E}">
        <p14:creationId xmlns:p14="http://schemas.microsoft.com/office/powerpoint/2010/main" val="2828595079"/>
      </p:ext>
    </p:extLst>
  </p:cSld>
  <p:clrMapOvr>
    <a:masterClrMapping/>
  </p:clrMapOvr>
  <p:transition>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3266D-A9D4-49B6-8D71-9954E72E4DEA}"/>
              </a:ext>
            </a:extLst>
          </p:cNvPr>
          <p:cNvSpPr>
            <a:spLocks noGrp="1"/>
          </p:cNvSpPr>
          <p:nvPr>
            <p:ph idx="1"/>
          </p:nvPr>
        </p:nvSpPr>
        <p:spPr>
          <a:xfrm>
            <a:off x="540511" y="1435395"/>
            <a:ext cx="10942652" cy="5211066"/>
          </a:xfrm>
        </p:spPr>
        <p:txBody>
          <a:bodyPr>
            <a:normAutofit/>
          </a:bodyPr>
          <a:lstStyle/>
          <a:p>
            <a:pPr algn="just">
              <a:lnSpc>
                <a:spcPct val="150000"/>
              </a:lnSpc>
            </a:pPr>
            <a:r>
              <a:rPr lang="en-US" b="1" kern="100" dirty="0">
                <a:ea typeface="Aptos" panose="020B0004020202020204" pitchFamily="34" charset="0"/>
                <a:cs typeface="Times New Roman" panose="02020603050405020304" pitchFamily="18" charset="0"/>
              </a:rPr>
              <a:t>Cement –</a:t>
            </a:r>
            <a:r>
              <a:rPr lang="en-US" kern="100" dirty="0">
                <a:ea typeface="Aptos" panose="020B0004020202020204" pitchFamily="34" charset="0"/>
                <a:cs typeface="Times New Roman" panose="02020603050405020304" pitchFamily="18" charset="0"/>
              </a:rPr>
              <a:t> Tax shall be paid in the month in which cement is received. Thus, if the cement is purchased from unregistered person, the tax is compulsorily required to be paid under RCM. The relevant entry of Notification No. 7/2019-CT (Rate) reads as follows:</a:t>
            </a:r>
          </a:p>
          <a:p>
            <a:pPr marL="843915" lvl="5" indent="-180975" algn="just">
              <a:lnSpc>
                <a:spcPct val="115000"/>
              </a:lnSpc>
              <a:buNone/>
            </a:pPr>
            <a:r>
              <a:rPr lang="en-US" sz="2000" i="1" kern="100" dirty="0">
                <a:ea typeface="Aptos" panose="020B0004020202020204" pitchFamily="34" charset="0"/>
                <a:cs typeface="Times New Roman" panose="02020603050405020304" pitchFamily="18" charset="0"/>
              </a:rPr>
              <a:t>2. Cement falling in chapter heading 2523 in the first schedule to the Customs Tariff Act, 1975 (51 of 1975)</a:t>
            </a:r>
          </a:p>
          <a:p>
            <a:pPr marL="180975" lvl="3" indent="-180975" algn="just">
              <a:lnSpc>
                <a:spcPct val="115000"/>
              </a:lnSpc>
              <a:buNone/>
            </a:pPr>
            <a:r>
              <a:rPr lang="en-US" sz="2000" kern="100" dirty="0">
                <a:ea typeface="Aptos" panose="020B0004020202020204" pitchFamily="34" charset="0"/>
                <a:cs typeface="Times New Roman" panose="02020603050405020304" pitchFamily="18" charset="0"/>
              </a:rPr>
              <a:t> </a:t>
            </a:r>
          </a:p>
          <a:p>
            <a:pPr marL="271463" indent="-271463" algn="just">
              <a:lnSpc>
                <a:spcPct val="150000"/>
              </a:lnSpc>
            </a:pPr>
            <a:endParaRPr lang="en-US" b="1" dirty="0">
              <a:solidFill>
                <a:srgbClr val="FF0000"/>
              </a:solidFill>
            </a:endParaRPr>
          </a:p>
          <a:p>
            <a:pPr marL="271463" lvl="1" indent="-271463" algn="just">
              <a:lnSpc>
                <a:spcPct val="150000"/>
              </a:lnSpc>
              <a:buNone/>
            </a:pPr>
            <a:endParaRPr lang="en-US" sz="2000" dirty="0"/>
          </a:p>
        </p:txBody>
      </p:sp>
      <p:sp>
        <p:nvSpPr>
          <p:cNvPr id="2" name="Slide Number Placeholder 3">
            <a:extLst>
              <a:ext uri="{FF2B5EF4-FFF2-40B4-BE49-F238E27FC236}">
                <a16:creationId xmlns:a16="http://schemas.microsoft.com/office/drawing/2014/main" id="{6C8B8724-C8BE-CFAD-30C1-A3CEA2F4A934}"/>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26</a:t>
            </a:fld>
            <a:endParaRPr lang="en-IN" dirty="0"/>
          </a:p>
        </p:txBody>
      </p:sp>
    </p:spTree>
    <p:extLst>
      <p:ext uri="{BB962C8B-B14F-4D97-AF65-F5344CB8AC3E}">
        <p14:creationId xmlns:p14="http://schemas.microsoft.com/office/powerpoint/2010/main" val="4152123220"/>
      </p:ext>
    </p:extLst>
  </p:cSld>
  <p:clrMapOvr>
    <a:masterClrMapping/>
  </p:clrMapOvr>
  <p:transition>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5F5F5-93B3-5FD7-B7AE-A56B49B4A4C6}"/>
              </a:ext>
            </a:extLst>
          </p:cNvPr>
          <p:cNvSpPr>
            <a:spLocks noGrp="1"/>
          </p:cNvSpPr>
          <p:nvPr>
            <p:ph type="title"/>
          </p:nvPr>
        </p:nvSpPr>
        <p:spPr>
          <a:xfrm>
            <a:off x="308919" y="121849"/>
            <a:ext cx="5083881" cy="480894"/>
          </a:xfrm>
        </p:spPr>
        <p:txBody>
          <a:bodyPr>
            <a:noAutofit/>
          </a:bodyPr>
          <a:lstStyle/>
          <a:p>
            <a:pPr marL="457200" indent="-457200">
              <a:buFont typeface="Wingdings" panose="05000000000000000000" pitchFamily="2" charset="2"/>
              <a:buChar char="q"/>
            </a:pPr>
            <a:r>
              <a:rPr lang="en-IN" sz="2800" b="1" dirty="0">
                <a:solidFill>
                  <a:schemeClr val="bg1"/>
                </a:solidFill>
              </a:rPr>
              <a:t>Reversal of Credit</a:t>
            </a:r>
          </a:p>
        </p:txBody>
      </p:sp>
      <p:sp>
        <p:nvSpPr>
          <p:cNvPr id="5" name="Slide Number Placeholder 3">
            <a:extLst>
              <a:ext uri="{FF2B5EF4-FFF2-40B4-BE49-F238E27FC236}">
                <a16:creationId xmlns:a16="http://schemas.microsoft.com/office/drawing/2014/main" id="{7A42E9A4-518F-48BB-A720-572DA4768CC1}"/>
              </a:ext>
            </a:extLst>
          </p:cNvPr>
          <p:cNvSpPr>
            <a:spLocks noGrp="1"/>
          </p:cNvSpPr>
          <p:nvPr>
            <p:ph type="sldNum" sz="quarter" idx="12"/>
          </p:nvPr>
        </p:nvSpPr>
        <p:spPr>
          <a:xfrm>
            <a:off x="9653016" y="5734050"/>
            <a:ext cx="609600" cy="521208"/>
          </a:xfrm>
        </p:spPr>
        <p:txBody>
          <a:bodyPr/>
          <a:lstStyle/>
          <a:p>
            <a:fld id="{0AF90783-203F-4A0B-94C9-A1FF1C2A050D}" type="slidenum">
              <a:rPr lang="en-IN" sz="1600"/>
              <a:t>27</a:t>
            </a:fld>
            <a:endParaRPr lang="en-IN" dirty="0"/>
          </a:p>
        </p:txBody>
      </p:sp>
      <p:pic>
        <p:nvPicPr>
          <p:cNvPr id="7" name="Content Placeholder 117">
            <a:extLst>
              <a:ext uri="{FF2B5EF4-FFF2-40B4-BE49-F238E27FC236}">
                <a16:creationId xmlns:a16="http://schemas.microsoft.com/office/drawing/2014/main" id="{BFB7B8DD-CD85-3C3E-AD92-16A44DF27264}"/>
              </a:ext>
            </a:extLst>
          </p:cNvPr>
          <p:cNvPicPr>
            <a:picLocks noChangeAspect="1"/>
          </p:cNvPicPr>
          <p:nvPr/>
        </p:nvPicPr>
        <p:blipFill>
          <a:blip r:embed="rId2"/>
          <a:stretch>
            <a:fillRect/>
          </a:stretch>
        </p:blipFill>
        <p:spPr>
          <a:xfrm>
            <a:off x="540513" y="602742"/>
            <a:ext cx="10298176" cy="6133409"/>
          </a:xfrm>
          <a:prstGeom prst="rect">
            <a:avLst/>
          </a:prstGeom>
        </p:spPr>
      </p:pic>
      <p:sp>
        <p:nvSpPr>
          <p:cNvPr id="3" name="Slide Number Placeholder 3">
            <a:extLst>
              <a:ext uri="{FF2B5EF4-FFF2-40B4-BE49-F238E27FC236}">
                <a16:creationId xmlns:a16="http://schemas.microsoft.com/office/drawing/2014/main" id="{AF3776AE-5E7A-B8DC-8AF0-C7FCDF2406A3}"/>
              </a:ext>
            </a:extLst>
          </p:cNvPr>
          <p:cNvSpPr txBox="1">
            <a:spLocks/>
          </p:cNvSpPr>
          <p:nvPr/>
        </p:nvSpPr>
        <p:spPr>
          <a:xfrm>
            <a:off x="10838688" y="5734050"/>
            <a:ext cx="812800" cy="521208"/>
          </a:xfrm>
          <a:prstGeom prst="rect">
            <a:avLst/>
          </a:prstGeom>
        </p:spPr>
        <p:txBody>
          <a:bodyPr vert="horz" rtlCol="0" anchor="ctr"/>
          <a:lstStyle>
            <a:defPPr>
              <a:defRPr lang="en-US"/>
            </a:defPPr>
            <a:lvl1pPr marL="0" algn="ctr" defTabSz="914400" rtl="0" eaLnBrk="1" latinLnBrk="0" hangingPunct="1">
              <a:defRPr kumimoji="0" sz="135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F90783-203F-4A0B-94C9-A1FF1C2A050D}" type="slidenum">
              <a:rPr lang="en-IN" sz="1600" smtClean="0"/>
              <a:pPr/>
              <a:t>27</a:t>
            </a:fld>
            <a:endParaRPr lang="en-IN" sz="1600" dirty="0"/>
          </a:p>
        </p:txBody>
      </p:sp>
      <p:sp>
        <p:nvSpPr>
          <p:cNvPr id="6" name="Slide Number Placeholder 3">
            <a:extLst>
              <a:ext uri="{FF2B5EF4-FFF2-40B4-BE49-F238E27FC236}">
                <a16:creationId xmlns:a16="http://schemas.microsoft.com/office/drawing/2014/main" id="{B40BD06A-CAFC-AB29-B1F9-89C306D75B8C}"/>
              </a:ext>
            </a:extLst>
          </p:cNvPr>
          <p:cNvSpPr txBox="1">
            <a:spLocks/>
          </p:cNvSpPr>
          <p:nvPr/>
        </p:nvSpPr>
        <p:spPr>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2800" kern="1200">
                <a:solidFill>
                  <a:schemeClr val="bg1"/>
                </a:solidFill>
                <a:latin typeface="Times New Roman"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F90783-203F-4A0B-94C9-A1FF1C2A050D}" type="slidenum">
              <a:rPr lang="en-IN" smtClean="0"/>
              <a:pPr/>
              <a:t>27</a:t>
            </a:fld>
            <a:endParaRPr lang="en-IN" dirty="0"/>
          </a:p>
        </p:txBody>
      </p:sp>
    </p:spTree>
    <p:extLst>
      <p:ext uri="{BB962C8B-B14F-4D97-AF65-F5344CB8AC3E}">
        <p14:creationId xmlns:p14="http://schemas.microsoft.com/office/powerpoint/2010/main" val="1834220081"/>
      </p:ext>
    </p:extLst>
  </p:cSld>
  <p:clrMapOvr>
    <a:masterClrMapping/>
  </p:clrMapOvr>
  <p:transition>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4F399-71DF-04C4-2CBD-8DFA045975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985F4-B47A-FD61-C5A8-210DEADEDAEF}"/>
              </a:ext>
            </a:extLst>
          </p:cNvPr>
          <p:cNvSpPr>
            <a:spLocks noGrp="1"/>
          </p:cNvSpPr>
          <p:nvPr>
            <p:ph idx="1"/>
          </p:nvPr>
        </p:nvSpPr>
        <p:spPr>
          <a:xfrm>
            <a:off x="432486" y="296563"/>
            <a:ext cx="11084010" cy="6325670"/>
          </a:xfrm>
        </p:spPr>
        <p:txBody>
          <a:bodyPr>
            <a:noAutofit/>
          </a:bodyPr>
          <a:lstStyle/>
          <a:p>
            <a:pPr marL="800100" lvl="2" indent="0" algn="just">
              <a:lnSpc>
                <a:spcPct val="150000"/>
              </a:lnSpc>
              <a:buNone/>
            </a:pPr>
            <a:endParaRPr lang="en-US" sz="2000" b="1" dirty="0">
              <a:solidFill>
                <a:schemeClr val="bg1"/>
              </a:solidFill>
            </a:endParaRPr>
          </a:p>
          <a:p>
            <a:pPr marL="800100" lvl="2" indent="0" algn="just">
              <a:lnSpc>
                <a:spcPct val="150000"/>
              </a:lnSpc>
              <a:buNone/>
            </a:pPr>
            <a:endParaRPr lang="en-US" sz="2000" b="1" dirty="0">
              <a:solidFill>
                <a:schemeClr val="bg1"/>
              </a:solidFill>
            </a:endParaRPr>
          </a:p>
          <a:p>
            <a:pPr marL="85725" lvl="2" indent="0" algn="just">
              <a:lnSpc>
                <a:spcPct val="150000"/>
              </a:lnSpc>
              <a:buNone/>
            </a:pPr>
            <a:r>
              <a:rPr lang="en-US" sz="2000" b="1" dirty="0"/>
              <a:t>ITC related issues:</a:t>
            </a:r>
          </a:p>
          <a:p>
            <a:pPr lvl="0" algn="just">
              <a:lnSpc>
                <a:spcPct val="150000"/>
              </a:lnSpc>
            </a:pPr>
            <a:endParaRPr lang="en-US" sz="1800" dirty="0"/>
          </a:p>
          <a:p>
            <a:pPr lvl="0" algn="just">
              <a:lnSpc>
                <a:spcPct val="150000"/>
              </a:lnSpc>
            </a:pPr>
            <a:r>
              <a:rPr lang="en-US" dirty="0"/>
              <a:t>The builder has 2 projects in one company. One project is eligible for ITC (being commercial project). Other project is not eligible for ITC as it is new Residential project. Builder has claimed lot of credit with respect to Commercial project. </a:t>
            </a:r>
          </a:p>
          <a:p>
            <a:pPr algn="just">
              <a:lnSpc>
                <a:spcPct val="150000"/>
              </a:lnSpc>
            </a:pPr>
            <a:endParaRPr lang="en-US" dirty="0"/>
          </a:p>
          <a:p>
            <a:pPr algn="just">
              <a:lnSpc>
                <a:spcPct val="150000"/>
              </a:lnSpc>
            </a:pPr>
            <a:r>
              <a:rPr lang="en-US" dirty="0"/>
              <a:t>ITC of brokerage paid for flats sold after OC has been claimed in ratio. </a:t>
            </a:r>
          </a:p>
          <a:p>
            <a:pPr algn="just">
              <a:lnSpc>
                <a:spcPct val="150000"/>
              </a:lnSpc>
            </a:pPr>
            <a:endParaRPr lang="en-US" sz="1800" dirty="0"/>
          </a:p>
          <a:p>
            <a:pPr lvl="0" algn="just">
              <a:lnSpc>
                <a:spcPct val="150000"/>
              </a:lnSpc>
            </a:pPr>
            <a:endParaRPr lang="en-IN" sz="1800" dirty="0"/>
          </a:p>
        </p:txBody>
      </p:sp>
      <p:sp>
        <p:nvSpPr>
          <p:cNvPr id="5" name="Slide Number Placeholder 3">
            <a:extLst>
              <a:ext uri="{FF2B5EF4-FFF2-40B4-BE49-F238E27FC236}">
                <a16:creationId xmlns:a16="http://schemas.microsoft.com/office/drawing/2014/main" id="{94FC4FC7-3B1B-0A20-86F4-6F3A4D3775A4}"/>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28</a:t>
            </a:fld>
            <a:endParaRPr lang="en-IN" dirty="0"/>
          </a:p>
        </p:txBody>
      </p:sp>
    </p:spTree>
    <p:extLst>
      <p:ext uri="{BB962C8B-B14F-4D97-AF65-F5344CB8AC3E}">
        <p14:creationId xmlns:p14="http://schemas.microsoft.com/office/powerpoint/2010/main" val="2295185807"/>
      </p:ext>
    </p:extLst>
  </p:cSld>
  <p:clrMapOvr>
    <a:masterClrMapping/>
  </p:clrMapOvr>
  <p:transition>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BDBF-B1D5-6B00-0330-B968D663EF04}"/>
              </a:ext>
            </a:extLst>
          </p:cNvPr>
          <p:cNvSpPr>
            <a:spLocks noGrp="1"/>
          </p:cNvSpPr>
          <p:nvPr>
            <p:ph type="title"/>
          </p:nvPr>
        </p:nvSpPr>
        <p:spPr>
          <a:xfrm>
            <a:off x="587588" y="187895"/>
            <a:ext cx="8806249" cy="541439"/>
          </a:xfrm>
        </p:spPr>
        <p:txBody>
          <a:bodyPr>
            <a:normAutofit/>
          </a:bodyPr>
          <a:lstStyle/>
          <a:p>
            <a:pPr marL="457200" indent="-457200">
              <a:buFont typeface="Wingdings" panose="05000000000000000000" pitchFamily="2" charset="2"/>
              <a:buChar char="q"/>
            </a:pPr>
            <a:r>
              <a:rPr lang="en-IN" sz="2800" b="1" dirty="0">
                <a:solidFill>
                  <a:schemeClr val="bg1"/>
                </a:solidFill>
              </a:rPr>
              <a:t>Activity of Plotted Development</a:t>
            </a:r>
          </a:p>
        </p:txBody>
      </p:sp>
      <p:sp>
        <p:nvSpPr>
          <p:cNvPr id="3" name="Content Placeholder 2">
            <a:extLst>
              <a:ext uri="{FF2B5EF4-FFF2-40B4-BE49-F238E27FC236}">
                <a16:creationId xmlns:a16="http://schemas.microsoft.com/office/drawing/2014/main" id="{4604028C-2BFF-426D-AF14-20FCB6785823}"/>
              </a:ext>
            </a:extLst>
          </p:cNvPr>
          <p:cNvSpPr>
            <a:spLocks noGrp="1"/>
          </p:cNvSpPr>
          <p:nvPr>
            <p:ph idx="1"/>
          </p:nvPr>
        </p:nvSpPr>
        <p:spPr>
          <a:xfrm>
            <a:off x="378164" y="1444917"/>
            <a:ext cx="10997514" cy="5413083"/>
          </a:xfrm>
        </p:spPr>
        <p:txBody>
          <a:bodyPr>
            <a:noAutofit/>
          </a:bodyPr>
          <a:lstStyle/>
          <a:p>
            <a:pPr marL="271463" indent="-271463" algn="just">
              <a:lnSpc>
                <a:spcPct val="150000"/>
              </a:lnSpc>
            </a:pPr>
            <a:r>
              <a:rPr lang="en-US" dirty="0"/>
              <a:t>As per </a:t>
            </a:r>
            <a:r>
              <a:rPr lang="en-US" dirty="0">
                <a:solidFill>
                  <a:srgbClr val="000000"/>
                </a:solidFill>
              </a:rPr>
              <a:t>Sr. No. 5 of Schedule III of the CGST Act, 2017, sale of land is kept outside the purview of GST.</a:t>
            </a:r>
          </a:p>
          <a:p>
            <a:pPr marL="271463" indent="-271463" algn="just">
              <a:lnSpc>
                <a:spcPct val="150000"/>
              </a:lnSpc>
            </a:pPr>
            <a:r>
              <a:rPr lang="en-US" dirty="0"/>
              <a:t>In case of plotted development, the land is sold by the developer to plot owner and activities like levelling, laying drainage lines, electricity lines etc. is carried out. </a:t>
            </a:r>
          </a:p>
          <a:p>
            <a:pPr marL="271463" indent="-271463" algn="just">
              <a:lnSpc>
                <a:spcPct val="150000"/>
              </a:lnSpc>
            </a:pPr>
            <a:r>
              <a:rPr lang="en-US" dirty="0"/>
              <a:t>As per Circular No. 177/09/2022 – TRU dated 03-08-2022 (para 14), land sold after some development, like levelling, laying down of sewage lines etc., is also covered within Sr. No.5 of Schedule III and hence no GST is payable.</a:t>
            </a:r>
          </a:p>
          <a:p>
            <a:pPr marL="271463" indent="-271463" algn="just">
              <a:lnSpc>
                <a:spcPct val="150000"/>
              </a:lnSpc>
            </a:pPr>
            <a:r>
              <a:rPr lang="en-US" dirty="0"/>
              <a:t>Other services provided by the developer to the plot owner, such as club house facility, garden, maintenance services, etc. is liable to GST.</a:t>
            </a:r>
            <a:endParaRPr lang="en-US" dirty="0">
              <a:latin typeface="Palatino Linotype" panose="02040502050505030304" pitchFamily="18" charset="0"/>
            </a:endParaRPr>
          </a:p>
        </p:txBody>
      </p:sp>
      <p:sp>
        <p:nvSpPr>
          <p:cNvPr id="5" name="Slide Number Placeholder 3">
            <a:extLst>
              <a:ext uri="{FF2B5EF4-FFF2-40B4-BE49-F238E27FC236}">
                <a16:creationId xmlns:a16="http://schemas.microsoft.com/office/drawing/2014/main" id="{F3AFA487-DAE0-1993-A927-063D3E37C0E2}"/>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29</a:t>
            </a:fld>
            <a:endParaRPr lang="en-IN" dirty="0"/>
          </a:p>
        </p:txBody>
      </p:sp>
    </p:spTree>
    <p:extLst>
      <p:ext uri="{BB962C8B-B14F-4D97-AF65-F5344CB8AC3E}">
        <p14:creationId xmlns:p14="http://schemas.microsoft.com/office/powerpoint/2010/main" val="3203757472"/>
      </p:ext>
    </p:extLst>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BB252-4454-40BB-B0E7-225C687B69CB}"/>
              </a:ext>
            </a:extLst>
          </p:cNvPr>
          <p:cNvSpPr>
            <a:spLocks noGrp="1"/>
          </p:cNvSpPr>
          <p:nvPr>
            <p:ph type="title"/>
          </p:nvPr>
        </p:nvSpPr>
        <p:spPr>
          <a:xfrm>
            <a:off x="753762" y="274639"/>
            <a:ext cx="8695038" cy="699723"/>
          </a:xfrm>
        </p:spPr>
        <p:txBody>
          <a:bodyPr>
            <a:normAutofit/>
          </a:bodyPr>
          <a:lstStyle/>
          <a:p>
            <a:pPr marL="457200" indent="-457200">
              <a:buFont typeface="Wingdings" panose="05000000000000000000" pitchFamily="2" charset="2"/>
              <a:buChar char="q"/>
            </a:pPr>
            <a:r>
              <a:rPr lang="en-US" sz="2800" b="1" dirty="0">
                <a:solidFill>
                  <a:schemeClr val="bg1"/>
                </a:solidFill>
              </a:rPr>
              <a:t>Before</a:t>
            </a:r>
            <a:r>
              <a:rPr lang="en-US" sz="2800" dirty="0">
                <a:solidFill>
                  <a:schemeClr val="bg1"/>
                </a:solidFill>
              </a:rPr>
              <a:t> </a:t>
            </a:r>
            <a:r>
              <a:rPr lang="en-US" sz="2800" b="1" dirty="0">
                <a:solidFill>
                  <a:schemeClr val="bg1"/>
                </a:solidFill>
              </a:rPr>
              <a:t>and</a:t>
            </a:r>
            <a:r>
              <a:rPr lang="en-US" sz="2800" dirty="0">
                <a:solidFill>
                  <a:schemeClr val="bg1"/>
                </a:solidFill>
              </a:rPr>
              <a:t> </a:t>
            </a:r>
            <a:r>
              <a:rPr lang="en-US" sz="2800" b="1" dirty="0">
                <a:solidFill>
                  <a:schemeClr val="bg1"/>
                </a:solidFill>
              </a:rPr>
              <a:t>after 01-04-2019</a:t>
            </a:r>
            <a:endParaRPr lang="en-US" sz="2800" dirty="0">
              <a:solidFill>
                <a:schemeClr val="bg1"/>
              </a:solidFill>
            </a:endParaRPr>
          </a:p>
        </p:txBody>
      </p:sp>
      <p:sp>
        <p:nvSpPr>
          <p:cNvPr id="5" name="Content Placeholder 2">
            <a:extLst>
              <a:ext uri="{FF2B5EF4-FFF2-40B4-BE49-F238E27FC236}">
                <a16:creationId xmlns:a16="http://schemas.microsoft.com/office/drawing/2014/main" id="{4F95456F-1EDD-06DD-5A79-B82F9F1867E7}"/>
              </a:ext>
            </a:extLst>
          </p:cNvPr>
          <p:cNvSpPr txBox="1">
            <a:spLocks/>
          </p:cNvSpPr>
          <p:nvPr/>
        </p:nvSpPr>
        <p:spPr>
          <a:xfrm>
            <a:off x="540512" y="1229711"/>
            <a:ext cx="10667066" cy="5025547"/>
          </a:xfrm>
          <a:prstGeom prst="rect">
            <a:avLst/>
          </a:prstGeom>
        </p:spPr>
        <p:txBody>
          <a:bodyPr vert="horz">
            <a:normAutofit/>
          </a:bodyPr>
          <a:lstStyle>
            <a:lvl1pPr marL="205740" indent="-205740"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60" indent="-205740"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800" indent="-137160"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40" indent="-137160"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80" indent="-137160"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a:lstStyle>
          <a:p>
            <a:pPr marL="271463" indent="-271463" algn="just">
              <a:lnSpc>
                <a:spcPct val="150000"/>
              </a:lnSpc>
            </a:pPr>
            <a:r>
              <a:rPr lang="en-US" sz="2000" dirty="0" err="1"/>
              <a:t>Upto</a:t>
            </a:r>
            <a:r>
              <a:rPr lang="en-US" sz="2000" dirty="0"/>
              <a:t> 31.03.2019, rate of construction of residential complex service after claiming deduction of 1/3</a:t>
            </a:r>
            <a:r>
              <a:rPr lang="en-US" sz="2000" baseline="30000" dirty="0"/>
              <a:t>rd</a:t>
            </a:r>
            <a:r>
              <a:rPr lang="en-US" sz="2000" dirty="0"/>
              <a:t> for the value of land was 12% and construction of flats under affordable housing was taxed at the rate of 8%.</a:t>
            </a:r>
          </a:p>
          <a:p>
            <a:pPr algn="just">
              <a:lnSpc>
                <a:spcPct val="150000"/>
              </a:lnSpc>
            </a:pPr>
            <a:endParaRPr lang="en-US" sz="2000" dirty="0"/>
          </a:p>
          <a:p>
            <a:pPr marL="271463" indent="-271463" algn="just">
              <a:lnSpc>
                <a:spcPct val="150000"/>
              </a:lnSpc>
            </a:pPr>
            <a:r>
              <a:rPr lang="en-US" sz="2000" dirty="0">
                <a:ea typeface="Calibri" panose="020F0502020204030204" pitchFamily="34" charset="0"/>
                <a:cs typeface="Mangal" panose="02040503050203030202" pitchFamily="18" charset="0"/>
              </a:rPr>
              <a:t>W.e.f. 01.04.2019, new rates were notified, and builders were given an </a:t>
            </a:r>
            <a:r>
              <a:rPr lang="en-US" sz="2000" b="1" u="sng" dirty="0">
                <a:ea typeface="Calibri" panose="020F0502020204030204" pitchFamily="34" charset="0"/>
                <a:cs typeface="Mangal" panose="02040503050203030202" pitchFamily="18" charset="0"/>
              </a:rPr>
              <a:t>option to avail one option</a:t>
            </a:r>
            <a:r>
              <a:rPr lang="en-US" sz="2000" dirty="0">
                <a:ea typeface="Calibri" panose="020F0502020204030204" pitchFamily="34" charset="0"/>
                <a:cs typeface="Mangal" panose="02040503050203030202" pitchFamily="18" charset="0"/>
              </a:rPr>
              <a:t>. Either they can continue to charge 12% and 8% and avail input tax credit or they can opt for new rates and forgo the input tax credit.</a:t>
            </a:r>
          </a:p>
          <a:p>
            <a:pPr algn="just">
              <a:lnSpc>
                <a:spcPct val="150000"/>
              </a:lnSpc>
            </a:pPr>
            <a:endParaRPr lang="en-US" sz="2000" dirty="0">
              <a:ea typeface="Calibri" panose="020F0502020204030204" pitchFamily="34" charset="0"/>
              <a:cs typeface="Mangal" panose="02040503050203030202" pitchFamily="18" charset="0"/>
            </a:endParaRPr>
          </a:p>
          <a:p>
            <a:pPr marL="274320" lvl="1" indent="0" algn="just">
              <a:lnSpc>
                <a:spcPct val="150000"/>
              </a:lnSpc>
              <a:buNone/>
            </a:pPr>
            <a:r>
              <a:rPr lang="en-US" sz="2000" dirty="0">
                <a:ea typeface="Calibri" panose="020F0502020204030204" pitchFamily="34" charset="0"/>
                <a:cs typeface="Mangal" panose="02040503050203030202" pitchFamily="18" charset="0"/>
              </a:rPr>
              <a:t>The provisions related to new rates are explained in the upcoming slides.</a:t>
            </a:r>
          </a:p>
        </p:txBody>
      </p:sp>
      <p:sp>
        <p:nvSpPr>
          <p:cNvPr id="3" name="Slide Number Placeholder 3">
            <a:extLst>
              <a:ext uri="{FF2B5EF4-FFF2-40B4-BE49-F238E27FC236}">
                <a16:creationId xmlns:a16="http://schemas.microsoft.com/office/drawing/2014/main" id="{6246E81C-2EE2-14A1-1A79-30CC63EE9B44}"/>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3</a:t>
            </a:fld>
            <a:endParaRPr lang="en-IN" dirty="0"/>
          </a:p>
        </p:txBody>
      </p:sp>
    </p:spTree>
    <p:extLst>
      <p:ext uri="{BB962C8B-B14F-4D97-AF65-F5344CB8AC3E}">
        <p14:creationId xmlns:p14="http://schemas.microsoft.com/office/powerpoint/2010/main" val="3929634547"/>
      </p:ext>
    </p:extLst>
  </p:cSld>
  <p:clrMapOvr>
    <a:masterClrMapping/>
  </p:clrMapOvr>
  <p:transition>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BDBF-B1D5-6B00-0330-B968D663EF04}"/>
              </a:ext>
            </a:extLst>
          </p:cNvPr>
          <p:cNvSpPr>
            <a:spLocks noGrp="1"/>
          </p:cNvSpPr>
          <p:nvPr>
            <p:ph type="title"/>
          </p:nvPr>
        </p:nvSpPr>
        <p:spPr>
          <a:xfrm>
            <a:off x="540512" y="274639"/>
            <a:ext cx="8908288" cy="541439"/>
          </a:xfrm>
        </p:spPr>
        <p:txBody>
          <a:bodyPr>
            <a:normAutofit/>
          </a:bodyPr>
          <a:lstStyle/>
          <a:p>
            <a:pPr marL="457200" indent="-457200">
              <a:buFont typeface="Wingdings" panose="05000000000000000000" pitchFamily="2" charset="2"/>
              <a:buChar char="q"/>
            </a:pPr>
            <a:r>
              <a:rPr lang="en-IN" sz="2800" b="1" dirty="0">
                <a:solidFill>
                  <a:schemeClr val="bg1"/>
                </a:solidFill>
              </a:rPr>
              <a:t>Cancellation of Apartment</a:t>
            </a:r>
          </a:p>
        </p:txBody>
      </p:sp>
      <p:sp>
        <p:nvSpPr>
          <p:cNvPr id="3" name="Content Placeholder 2">
            <a:extLst>
              <a:ext uri="{FF2B5EF4-FFF2-40B4-BE49-F238E27FC236}">
                <a16:creationId xmlns:a16="http://schemas.microsoft.com/office/drawing/2014/main" id="{4604028C-2BFF-426D-AF14-20FCB6785823}"/>
              </a:ext>
            </a:extLst>
          </p:cNvPr>
          <p:cNvSpPr>
            <a:spLocks noGrp="1"/>
          </p:cNvSpPr>
          <p:nvPr>
            <p:ph idx="1"/>
          </p:nvPr>
        </p:nvSpPr>
        <p:spPr>
          <a:xfrm>
            <a:off x="540511" y="1275907"/>
            <a:ext cx="10580569" cy="5370554"/>
          </a:xfrm>
        </p:spPr>
        <p:txBody>
          <a:bodyPr>
            <a:normAutofit/>
          </a:bodyPr>
          <a:lstStyle/>
          <a:p>
            <a:pPr marL="271463" indent="-271463" algn="just">
              <a:lnSpc>
                <a:spcPct val="150000"/>
              </a:lnSpc>
            </a:pPr>
            <a:r>
              <a:rPr lang="en-US" dirty="0"/>
              <a:t>It is very common in Real Estate Sector that the customer cancels the flat booked by him. In such case, the company must have already paid applicable GST while receiving advance at the time of booking from the customer.</a:t>
            </a:r>
          </a:p>
          <a:p>
            <a:pPr algn="just">
              <a:lnSpc>
                <a:spcPct val="150000"/>
              </a:lnSpc>
            </a:pPr>
            <a:endParaRPr lang="en-US" dirty="0"/>
          </a:p>
          <a:p>
            <a:pPr marL="271463" indent="-271463" algn="just">
              <a:lnSpc>
                <a:spcPct val="150000"/>
              </a:lnSpc>
            </a:pPr>
            <a:r>
              <a:rPr lang="en-US" dirty="0"/>
              <a:t>Company may forfeit the amount of advance already paid or may separately charge cancellation charges.</a:t>
            </a:r>
          </a:p>
          <a:p>
            <a:pPr algn="just">
              <a:lnSpc>
                <a:spcPct val="150000"/>
              </a:lnSpc>
            </a:pPr>
            <a:endParaRPr lang="en-US" dirty="0"/>
          </a:p>
          <a:p>
            <a:pPr algn="just">
              <a:lnSpc>
                <a:spcPct val="150000"/>
              </a:lnSpc>
            </a:pPr>
            <a:endParaRPr lang="en-US" sz="2000" dirty="0"/>
          </a:p>
        </p:txBody>
      </p:sp>
      <p:sp>
        <p:nvSpPr>
          <p:cNvPr id="4" name="Slide Number Placeholder 3">
            <a:extLst>
              <a:ext uri="{FF2B5EF4-FFF2-40B4-BE49-F238E27FC236}">
                <a16:creationId xmlns:a16="http://schemas.microsoft.com/office/drawing/2014/main" id="{21AA1312-D4D7-EAFE-A09D-327BD671F23D}"/>
              </a:ext>
            </a:extLst>
          </p:cNvPr>
          <p:cNvSpPr>
            <a:spLocks noGrp="1"/>
          </p:cNvSpPr>
          <p:nvPr>
            <p:ph type="sldNum" sz="quarter" idx="12"/>
          </p:nvPr>
        </p:nvSpPr>
        <p:spPr/>
        <p:txBody>
          <a:bodyPr/>
          <a:lstStyle/>
          <a:p>
            <a:fld id="{0AF90783-203F-4A0B-94C9-A1FF1C2A050D}" type="slidenum">
              <a:rPr lang="en-IN" smtClean="0"/>
              <a:t>30</a:t>
            </a:fld>
            <a:endParaRPr lang="en-IN"/>
          </a:p>
        </p:txBody>
      </p:sp>
      <p:sp>
        <p:nvSpPr>
          <p:cNvPr id="5" name="Slide Number Placeholder 4">
            <a:extLst>
              <a:ext uri="{FF2B5EF4-FFF2-40B4-BE49-F238E27FC236}">
                <a16:creationId xmlns:a16="http://schemas.microsoft.com/office/drawing/2014/main" id="{0D19BBD1-0BAA-4A00-83BB-200A88F767D1}"/>
              </a:ext>
            </a:extLst>
          </p:cNvPr>
          <p:cNvSpPr txBox="1">
            <a:spLocks/>
          </p:cNvSpPr>
          <p:nvPr/>
        </p:nvSpPr>
        <p:spPr>
          <a:xfrm>
            <a:off x="9393837" y="5785851"/>
            <a:ext cx="1180604" cy="884254"/>
          </a:xfrm>
          <a:prstGeom prst="rect">
            <a:avLst/>
          </a:prstGeom>
        </p:spPr>
        <p:txBody>
          <a:bodyPr/>
          <a:lstStyle>
            <a:defPPr>
              <a:defRPr lang="en-US"/>
            </a:defPPr>
            <a:lvl1pPr algn="l" rtl="0" fontAlgn="base">
              <a:spcBef>
                <a:spcPct val="0"/>
              </a:spcBef>
              <a:spcAft>
                <a:spcPct val="0"/>
              </a:spcAft>
              <a:defRPr i="1" u="sng" kern="1200">
                <a:solidFill>
                  <a:schemeClr val="tx1"/>
                </a:solidFill>
                <a:latin typeface="Garamond" pitchFamily="18" charset="0"/>
                <a:ea typeface="+mn-ea"/>
                <a:cs typeface="+mn-cs"/>
              </a:defRPr>
            </a:lvl1pPr>
            <a:lvl2pPr marL="457200" algn="l" rtl="0" fontAlgn="base">
              <a:spcBef>
                <a:spcPct val="0"/>
              </a:spcBef>
              <a:spcAft>
                <a:spcPct val="0"/>
              </a:spcAft>
              <a:defRPr i="1" u="sng" kern="1200">
                <a:solidFill>
                  <a:schemeClr val="tx1"/>
                </a:solidFill>
                <a:latin typeface="Garamond" pitchFamily="18" charset="0"/>
                <a:ea typeface="+mn-ea"/>
                <a:cs typeface="+mn-cs"/>
              </a:defRPr>
            </a:lvl2pPr>
            <a:lvl3pPr marL="914400" algn="l" rtl="0" fontAlgn="base">
              <a:spcBef>
                <a:spcPct val="0"/>
              </a:spcBef>
              <a:spcAft>
                <a:spcPct val="0"/>
              </a:spcAft>
              <a:defRPr i="1" u="sng" kern="1200">
                <a:solidFill>
                  <a:schemeClr val="tx1"/>
                </a:solidFill>
                <a:latin typeface="Garamond" pitchFamily="18" charset="0"/>
                <a:ea typeface="+mn-ea"/>
                <a:cs typeface="+mn-cs"/>
              </a:defRPr>
            </a:lvl3pPr>
            <a:lvl4pPr marL="1371600" algn="l" rtl="0" fontAlgn="base">
              <a:spcBef>
                <a:spcPct val="0"/>
              </a:spcBef>
              <a:spcAft>
                <a:spcPct val="0"/>
              </a:spcAft>
              <a:defRPr i="1" u="sng" kern="1200">
                <a:solidFill>
                  <a:schemeClr val="tx1"/>
                </a:solidFill>
                <a:latin typeface="Garamond" pitchFamily="18" charset="0"/>
                <a:ea typeface="+mn-ea"/>
                <a:cs typeface="+mn-cs"/>
              </a:defRPr>
            </a:lvl4pPr>
            <a:lvl5pPr marL="1828800" algn="l" rtl="0" fontAlgn="base">
              <a:spcBef>
                <a:spcPct val="0"/>
              </a:spcBef>
              <a:spcAft>
                <a:spcPct val="0"/>
              </a:spcAft>
              <a:defRPr i="1" u="sng" kern="1200">
                <a:solidFill>
                  <a:schemeClr val="tx1"/>
                </a:solidFill>
                <a:latin typeface="Garamond" pitchFamily="18" charset="0"/>
                <a:ea typeface="+mn-ea"/>
                <a:cs typeface="+mn-cs"/>
              </a:defRPr>
            </a:lvl5pPr>
            <a:lvl6pPr marL="2286000" algn="l" defTabSz="914400" rtl="0" eaLnBrk="1" latinLnBrk="0" hangingPunct="1">
              <a:defRPr i="1" u="sng" kern="1200">
                <a:solidFill>
                  <a:schemeClr val="tx1"/>
                </a:solidFill>
                <a:latin typeface="Garamond" pitchFamily="18" charset="0"/>
                <a:ea typeface="+mn-ea"/>
                <a:cs typeface="+mn-cs"/>
              </a:defRPr>
            </a:lvl6pPr>
            <a:lvl7pPr marL="2743200" algn="l" defTabSz="914400" rtl="0" eaLnBrk="1" latinLnBrk="0" hangingPunct="1">
              <a:defRPr i="1" u="sng" kern="1200">
                <a:solidFill>
                  <a:schemeClr val="tx1"/>
                </a:solidFill>
                <a:latin typeface="Garamond" pitchFamily="18" charset="0"/>
                <a:ea typeface="+mn-ea"/>
                <a:cs typeface="+mn-cs"/>
              </a:defRPr>
            </a:lvl7pPr>
            <a:lvl8pPr marL="3200400" algn="l" defTabSz="914400" rtl="0" eaLnBrk="1" latinLnBrk="0" hangingPunct="1">
              <a:defRPr i="1" u="sng" kern="1200">
                <a:solidFill>
                  <a:schemeClr val="tx1"/>
                </a:solidFill>
                <a:latin typeface="Garamond" pitchFamily="18" charset="0"/>
                <a:ea typeface="+mn-ea"/>
                <a:cs typeface="+mn-cs"/>
              </a:defRPr>
            </a:lvl8pPr>
            <a:lvl9pPr marL="3657600" algn="l" defTabSz="914400" rtl="0" eaLnBrk="1" latinLnBrk="0" hangingPunct="1">
              <a:defRPr i="1" u="sng" kern="1200">
                <a:solidFill>
                  <a:schemeClr val="tx1"/>
                </a:solidFill>
                <a:latin typeface="Garamond" pitchFamily="18" charset="0"/>
                <a:ea typeface="+mn-ea"/>
                <a:cs typeface="+mn-cs"/>
              </a:defRPr>
            </a:lvl9pPr>
          </a:lstStyle>
          <a:p>
            <a:pPr algn="ctr"/>
            <a:fld id="{ADB63EE2-3D19-409D-AECE-488E9653ABB8}" type="slidenum">
              <a:rPr lang="en-US" b="1" i="0" u="none">
                <a:solidFill>
                  <a:schemeClr val="bg1"/>
                </a:solidFill>
              </a:rPr>
              <a:pPr algn="ctr"/>
              <a:t>30</a:t>
            </a:fld>
            <a:endParaRPr lang="en-US" b="1" i="0" u="none" dirty="0">
              <a:solidFill>
                <a:schemeClr val="bg1"/>
              </a:solidFill>
            </a:endParaRPr>
          </a:p>
        </p:txBody>
      </p:sp>
    </p:spTree>
    <p:extLst>
      <p:ext uri="{BB962C8B-B14F-4D97-AF65-F5344CB8AC3E}">
        <p14:creationId xmlns:p14="http://schemas.microsoft.com/office/powerpoint/2010/main" val="842104299"/>
      </p:ext>
    </p:extLst>
  </p:cSld>
  <p:clrMapOvr>
    <a:masterClrMapping/>
  </p:clrMapOvr>
  <p:transition>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4028C-2BFF-426D-AF14-20FCB6785823}"/>
              </a:ext>
            </a:extLst>
          </p:cNvPr>
          <p:cNvSpPr>
            <a:spLocks noGrp="1"/>
          </p:cNvSpPr>
          <p:nvPr>
            <p:ph idx="1"/>
          </p:nvPr>
        </p:nvSpPr>
        <p:spPr>
          <a:xfrm>
            <a:off x="540512" y="1254642"/>
            <a:ext cx="11219097" cy="5415463"/>
          </a:xfrm>
        </p:spPr>
        <p:txBody>
          <a:bodyPr>
            <a:normAutofit/>
          </a:bodyPr>
          <a:lstStyle/>
          <a:p>
            <a:pPr marL="271463" indent="-271463" algn="just">
              <a:lnSpc>
                <a:spcPct val="150000"/>
              </a:lnSpc>
            </a:pPr>
            <a:r>
              <a:rPr lang="en-US" sz="2000" dirty="0"/>
              <a:t>CBIC Circular No. 178/10/2022-GST dated 03-08-2022 has clarified that facilitation  supply  of  allowing  cancellation  of  an  intended supply  against payment  of  cancellation  fee  or  retention  or  forfeiture  of  a  part  or  whole  of  the  consideration  or security deposit in such cases should be assessed as the principal supply. Hence, it will attract same GST Rate as that of principal supply.</a:t>
            </a:r>
          </a:p>
          <a:p>
            <a:pPr marL="271463" indent="-271463" algn="just">
              <a:lnSpc>
                <a:spcPct val="150000"/>
              </a:lnSpc>
            </a:pPr>
            <a:endParaRPr lang="en-US" sz="2000" dirty="0"/>
          </a:p>
          <a:p>
            <a:pPr marL="271463" indent="-271463" algn="just">
              <a:lnSpc>
                <a:spcPct val="150000"/>
              </a:lnSpc>
            </a:pPr>
            <a:r>
              <a:rPr lang="en-US" sz="2000" dirty="0"/>
              <a:t>Similar observations were made by Delhi CESTAT in the case of M/s Lemon Tree Hotel 2019 (7) TMI 767.</a:t>
            </a:r>
          </a:p>
          <a:p>
            <a:pPr marL="271463" indent="-271463" algn="just">
              <a:lnSpc>
                <a:spcPct val="150000"/>
              </a:lnSpc>
            </a:pPr>
            <a:endParaRPr lang="en-US" sz="2000" dirty="0"/>
          </a:p>
          <a:p>
            <a:pPr marL="271463" indent="-271463" algn="just">
              <a:lnSpc>
                <a:spcPct val="150000"/>
              </a:lnSpc>
            </a:pPr>
            <a:r>
              <a:rPr lang="en-US" sz="2000" dirty="0"/>
              <a:t>Refund of GST on cancellation of apartment – It is possible to obtain refund of GST paid within 2 years.</a:t>
            </a:r>
          </a:p>
          <a:p>
            <a:pPr algn="just">
              <a:lnSpc>
                <a:spcPct val="150000"/>
              </a:lnSpc>
            </a:pPr>
            <a:endParaRPr lang="en-US" sz="2000" dirty="0"/>
          </a:p>
        </p:txBody>
      </p:sp>
      <p:sp>
        <p:nvSpPr>
          <p:cNvPr id="5" name="Slide Number Placeholder 4">
            <a:extLst>
              <a:ext uri="{FF2B5EF4-FFF2-40B4-BE49-F238E27FC236}">
                <a16:creationId xmlns:a16="http://schemas.microsoft.com/office/drawing/2014/main" id="{0D19BBD1-0BAA-4A00-83BB-200A88F767D1}"/>
              </a:ext>
            </a:extLst>
          </p:cNvPr>
          <p:cNvSpPr txBox="1">
            <a:spLocks/>
          </p:cNvSpPr>
          <p:nvPr/>
        </p:nvSpPr>
        <p:spPr>
          <a:xfrm>
            <a:off x="9393837" y="5785851"/>
            <a:ext cx="1180604" cy="884254"/>
          </a:xfrm>
          <a:prstGeom prst="rect">
            <a:avLst/>
          </a:prstGeom>
        </p:spPr>
        <p:txBody>
          <a:bodyPr/>
          <a:lstStyle>
            <a:defPPr>
              <a:defRPr lang="en-US"/>
            </a:defPPr>
            <a:lvl1pPr algn="l" rtl="0" fontAlgn="base">
              <a:spcBef>
                <a:spcPct val="0"/>
              </a:spcBef>
              <a:spcAft>
                <a:spcPct val="0"/>
              </a:spcAft>
              <a:defRPr i="1" u="sng" kern="1200">
                <a:solidFill>
                  <a:schemeClr val="tx1"/>
                </a:solidFill>
                <a:latin typeface="Garamond" pitchFamily="18" charset="0"/>
                <a:ea typeface="+mn-ea"/>
                <a:cs typeface="+mn-cs"/>
              </a:defRPr>
            </a:lvl1pPr>
            <a:lvl2pPr marL="457200" algn="l" rtl="0" fontAlgn="base">
              <a:spcBef>
                <a:spcPct val="0"/>
              </a:spcBef>
              <a:spcAft>
                <a:spcPct val="0"/>
              </a:spcAft>
              <a:defRPr i="1" u="sng" kern="1200">
                <a:solidFill>
                  <a:schemeClr val="tx1"/>
                </a:solidFill>
                <a:latin typeface="Garamond" pitchFamily="18" charset="0"/>
                <a:ea typeface="+mn-ea"/>
                <a:cs typeface="+mn-cs"/>
              </a:defRPr>
            </a:lvl2pPr>
            <a:lvl3pPr marL="914400" algn="l" rtl="0" fontAlgn="base">
              <a:spcBef>
                <a:spcPct val="0"/>
              </a:spcBef>
              <a:spcAft>
                <a:spcPct val="0"/>
              </a:spcAft>
              <a:defRPr i="1" u="sng" kern="1200">
                <a:solidFill>
                  <a:schemeClr val="tx1"/>
                </a:solidFill>
                <a:latin typeface="Garamond" pitchFamily="18" charset="0"/>
                <a:ea typeface="+mn-ea"/>
                <a:cs typeface="+mn-cs"/>
              </a:defRPr>
            </a:lvl3pPr>
            <a:lvl4pPr marL="1371600" algn="l" rtl="0" fontAlgn="base">
              <a:spcBef>
                <a:spcPct val="0"/>
              </a:spcBef>
              <a:spcAft>
                <a:spcPct val="0"/>
              </a:spcAft>
              <a:defRPr i="1" u="sng" kern="1200">
                <a:solidFill>
                  <a:schemeClr val="tx1"/>
                </a:solidFill>
                <a:latin typeface="Garamond" pitchFamily="18" charset="0"/>
                <a:ea typeface="+mn-ea"/>
                <a:cs typeface="+mn-cs"/>
              </a:defRPr>
            </a:lvl4pPr>
            <a:lvl5pPr marL="1828800" algn="l" rtl="0" fontAlgn="base">
              <a:spcBef>
                <a:spcPct val="0"/>
              </a:spcBef>
              <a:spcAft>
                <a:spcPct val="0"/>
              </a:spcAft>
              <a:defRPr i="1" u="sng" kern="1200">
                <a:solidFill>
                  <a:schemeClr val="tx1"/>
                </a:solidFill>
                <a:latin typeface="Garamond" pitchFamily="18" charset="0"/>
                <a:ea typeface="+mn-ea"/>
                <a:cs typeface="+mn-cs"/>
              </a:defRPr>
            </a:lvl5pPr>
            <a:lvl6pPr marL="2286000" algn="l" defTabSz="914400" rtl="0" eaLnBrk="1" latinLnBrk="0" hangingPunct="1">
              <a:defRPr i="1" u="sng" kern="1200">
                <a:solidFill>
                  <a:schemeClr val="tx1"/>
                </a:solidFill>
                <a:latin typeface="Garamond" pitchFamily="18" charset="0"/>
                <a:ea typeface="+mn-ea"/>
                <a:cs typeface="+mn-cs"/>
              </a:defRPr>
            </a:lvl6pPr>
            <a:lvl7pPr marL="2743200" algn="l" defTabSz="914400" rtl="0" eaLnBrk="1" latinLnBrk="0" hangingPunct="1">
              <a:defRPr i="1" u="sng" kern="1200">
                <a:solidFill>
                  <a:schemeClr val="tx1"/>
                </a:solidFill>
                <a:latin typeface="Garamond" pitchFamily="18" charset="0"/>
                <a:ea typeface="+mn-ea"/>
                <a:cs typeface="+mn-cs"/>
              </a:defRPr>
            </a:lvl7pPr>
            <a:lvl8pPr marL="3200400" algn="l" defTabSz="914400" rtl="0" eaLnBrk="1" latinLnBrk="0" hangingPunct="1">
              <a:defRPr i="1" u="sng" kern="1200">
                <a:solidFill>
                  <a:schemeClr val="tx1"/>
                </a:solidFill>
                <a:latin typeface="Garamond" pitchFamily="18" charset="0"/>
                <a:ea typeface="+mn-ea"/>
                <a:cs typeface="+mn-cs"/>
              </a:defRPr>
            </a:lvl8pPr>
            <a:lvl9pPr marL="3657600" algn="l" defTabSz="914400" rtl="0" eaLnBrk="1" latinLnBrk="0" hangingPunct="1">
              <a:defRPr i="1" u="sng" kern="1200">
                <a:solidFill>
                  <a:schemeClr val="tx1"/>
                </a:solidFill>
                <a:latin typeface="Garamond" pitchFamily="18" charset="0"/>
                <a:ea typeface="+mn-ea"/>
                <a:cs typeface="+mn-cs"/>
              </a:defRPr>
            </a:lvl9pPr>
          </a:lstStyle>
          <a:p>
            <a:pPr algn="ctr"/>
            <a:fld id="{ADB63EE2-3D19-409D-AECE-488E9653ABB8}" type="slidenum">
              <a:rPr lang="en-US" b="1" i="0" u="none">
                <a:solidFill>
                  <a:schemeClr val="bg1"/>
                </a:solidFill>
              </a:rPr>
              <a:pPr algn="ctr"/>
              <a:t>31</a:t>
            </a:fld>
            <a:endParaRPr lang="en-US" b="1" i="0" u="none" dirty="0">
              <a:solidFill>
                <a:schemeClr val="bg1"/>
              </a:solidFill>
            </a:endParaRPr>
          </a:p>
        </p:txBody>
      </p:sp>
      <p:sp>
        <p:nvSpPr>
          <p:cNvPr id="2" name="Slide Number Placeholder 3">
            <a:extLst>
              <a:ext uri="{FF2B5EF4-FFF2-40B4-BE49-F238E27FC236}">
                <a16:creationId xmlns:a16="http://schemas.microsoft.com/office/drawing/2014/main" id="{879B1BF8-18D6-0241-B85A-F8598FF40B3E}"/>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31</a:t>
            </a:fld>
            <a:endParaRPr lang="en-IN" dirty="0"/>
          </a:p>
        </p:txBody>
      </p:sp>
    </p:spTree>
    <p:extLst>
      <p:ext uri="{BB962C8B-B14F-4D97-AF65-F5344CB8AC3E}">
        <p14:creationId xmlns:p14="http://schemas.microsoft.com/office/powerpoint/2010/main" val="6163159"/>
      </p:ext>
    </p:extLst>
  </p:cSld>
  <p:clrMapOvr>
    <a:masterClrMapping/>
  </p:clrMapOvr>
  <p:transition>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4A70E-986B-726F-244C-376E4D3329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4EE147-E7C2-275C-074F-0EBFA161FDD8}"/>
              </a:ext>
            </a:extLst>
          </p:cNvPr>
          <p:cNvSpPr>
            <a:spLocks noGrp="1"/>
          </p:cNvSpPr>
          <p:nvPr>
            <p:ph type="title"/>
          </p:nvPr>
        </p:nvSpPr>
        <p:spPr>
          <a:xfrm>
            <a:off x="540512" y="187895"/>
            <a:ext cx="8908288" cy="541439"/>
          </a:xfrm>
        </p:spPr>
        <p:txBody>
          <a:bodyPr>
            <a:normAutofit/>
          </a:bodyPr>
          <a:lstStyle/>
          <a:p>
            <a:pPr marL="457200" indent="-457200">
              <a:buFont typeface="Wingdings" panose="05000000000000000000" pitchFamily="2" charset="2"/>
              <a:buChar char="q"/>
            </a:pPr>
            <a:r>
              <a:rPr lang="en-IN" sz="2800" b="1" dirty="0">
                <a:solidFill>
                  <a:schemeClr val="bg1"/>
                </a:solidFill>
              </a:rPr>
              <a:t>Taxability of Other charges</a:t>
            </a:r>
          </a:p>
        </p:txBody>
      </p:sp>
      <p:sp>
        <p:nvSpPr>
          <p:cNvPr id="5" name="Slide Number Placeholder 4">
            <a:extLst>
              <a:ext uri="{FF2B5EF4-FFF2-40B4-BE49-F238E27FC236}">
                <a16:creationId xmlns:a16="http://schemas.microsoft.com/office/drawing/2014/main" id="{5225BFEE-3FE1-CDCE-2C4A-BF46E5AC634E}"/>
              </a:ext>
            </a:extLst>
          </p:cNvPr>
          <p:cNvSpPr txBox="1">
            <a:spLocks/>
          </p:cNvSpPr>
          <p:nvPr/>
        </p:nvSpPr>
        <p:spPr>
          <a:xfrm>
            <a:off x="9393837" y="5785851"/>
            <a:ext cx="1180604" cy="884254"/>
          </a:xfrm>
          <a:prstGeom prst="rect">
            <a:avLst/>
          </a:prstGeom>
        </p:spPr>
        <p:txBody>
          <a:bodyPr/>
          <a:lstStyle>
            <a:defPPr>
              <a:defRPr lang="en-US"/>
            </a:defPPr>
            <a:lvl1pPr algn="l" rtl="0" fontAlgn="base">
              <a:spcBef>
                <a:spcPct val="0"/>
              </a:spcBef>
              <a:spcAft>
                <a:spcPct val="0"/>
              </a:spcAft>
              <a:defRPr i="1" u="sng" kern="1200">
                <a:solidFill>
                  <a:schemeClr val="tx1"/>
                </a:solidFill>
                <a:latin typeface="Garamond" pitchFamily="18" charset="0"/>
                <a:ea typeface="+mn-ea"/>
                <a:cs typeface="+mn-cs"/>
              </a:defRPr>
            </a:lvl1pPr>
            <a:lvl2pPr marL="457200" algn="l" rtl="0" fontAlgn="base">
              <a:spcBef>
                <a:spcPct val="0"/>
              </a:spcBef>
              <a:spcAft>
                <a:spcPct val="0"/>
              </a:spcAft>
              <a:defRPr i="1" u="sng" kern="1200">
                <a:solidFill>
                  <a:schemeClr val="tx1"/>
                </a:solidFill>
                <a:latin typeface="Garamond" pitchFamily="18" charset="0"/>
                <a:ea typeface="+mn-ea"/>
                <a:cs typeface="+mn-cs"/>
              </a:defRPr>
            </a:lvl2pPr>
            <a:lvl3pPr marL="914400" algn="l" rtl="0" fontAlgn="base">
              <a:spcBef>
                <a:spcPct val="0"/>
              </a:spcBef>
              <a:spcAft>
                <a:spcPct val="0"/>
              </a:spcAft>
              <a:defRPr i="1" u="sng" kern="1200">
                <a:solidFill>
                  <a:schemeClr val="tx1"/>
                </a:solidFill>
                <a:latin typeface="Garamond" pitchFamily="18" charset="0"/>
                <a:ea typeface="+mn-ea"/>
                <a:cs typeface="+mn-cs"/>
              </a:defRPr>
            </a:lvl3pPr>
            <a:lvl4pPr marL="1371600" algn="l" rtl="0" fontAlgn="base">
              <a:spcBef>
                <a:spcPct val="0"/>
              </a:spcBef>
              <a:spcAft>
                <a:spcPct val="0"/>
              </a:spcAft>
              <a:defRPr i="1" u="sng" kern="1200">
                <a:solidFill>
                  <a:schemeClr val="tx1"/>
                </a:solidFill>
                <a:latin typeface="Garamond" pitchFamily="18" charset="0"/>
                <a:ea typeface="+mn-ea"/>
                <a:cs typeface="+mn-cs"/>
              </a:defRPr>
            </a:lvl4pPr>
            <a:lvl5pPr marL="1828800" algn="l" rtl="0" fontAlgn="base">
              <a:spcBef>
                <a:spcPct val="0"/>
              </a:spcBef>
              <a:spcAft>
                <a:spcPct val="0"/>
              </a:spcAft>
              <a:defRPr i="1" u="sng" kern="1200">
                <a:solidFill>
                  <a:schemeClr val="tx1"/>
                </a:solidFill>
                <a:latin typeface="Garamond" pitchFamily="18" charset="0"/>
                <a:ea typeface="+mn-ea"/>
                <a:cs typeface="+mn-cs"/>
              </a:defRPr>
            </a:lvl5pPr>
            <a:lvl6pPr marL="2286000" algn="l" defTabSz="914400" rtl="0" eaLnBrk="1" latinLnBrk="0" hangingPunct="1">
              <a:defRPr i="1" u="sng" kern="1200">
                <a:solidFill>
                  <a:schemeClr val="tx1"/>
                </a:solidFill>
                <a:latin typeface="Garamond" pitchFamily="18" charset="0"/>
                <a:ea typeface="+mn-ea"/>
                <a:cs typeface="+mn-cs"/>
              </a:defRPr>
            </a:lvl6pPr>
            <a:lvl7pPr marL="2743200" algn="l" defTabSz="914400" rtl="0" eaLnBrk="1" latinLnBrk="0" hangingPunct="1">
              <a:defRPr i="1" u="sng" kern="1200">
                <a:solidFill>
                  <a:schemeClr val="tx1"/>
                </a:solidFill>
                <a:latin typeface="Garamond" pitchFamily="18" charset="0"/>
                <a:ea typeface="+mn-ea"/>
                <a:cs typeface="+mn-cs"/>
              </a:defRPr>
            </a:lvl7pPr>
            <a:lvl8pPr marL="3200400" algn="l" defTabSz="914400" rtl="0" eaLnBrk="1" latinLnBrk="0" hangingPunct="1">
              <a:defRPr i="1" u="sng" kern="1200">
                <a:solidFill>
                  <a:schemeClr val="tx1"/>
                </a:solidFill>
                <a:latin typeface="Garamond" pitchFamily="18" charset="0"/>
                <a:ea typeface="+mn-ea"/>
                <a:cs typeface="+mn-cs"/>
              </a:defRPr>
            </a:lvl8pPr>
            <a:lvl9pPr marL="3657600" algn="l" defTabSz="914400" rtl="0" eaLnBrk="1" latinLnBrk="0" hangingPunct="1">
              <a:defRPr i="1" u="sng" kern="1200">
                <a:solidFill>
                  <a:schemeClr val="tx1"/>
                </a:solidFill>
                <a:latin typeface="Garamond" pitchFamily="18" charset="0"/>
                <a:ea typeface="+mn-ea"/>
                <a:cs typeface="+mn-cs"/>
              </a:defRPr>
            </a:lvl9pPr>
          </a:lstStyle>
          <a:p>
            <a:pPr algn="ctr"/>
            <a:fld id="{ADB63EE2-3D19-409D-AECE-488E9653ABB8}" type="slidenum">
              <a:rPr lang="en-US" b="1" i="0" u="none">
                <a:solidFill>
                  <a:schemeClr val="bg1"/>
                </a:solidFill>
              </a:rPr>
              <a:pPr algn="ctr"/>
              <a:t>32</a:t>
            </a:fld>
            <a:endParaRPr lang="en-US" b="1" i="0" u="none" dirty="0">
              <a:solidFill>
                <a:schemeClr val="bg1"/>
              </a:solidFill>
            </a:endParaRPr>
          </a:p>
        </p:txBody>
      </p:sp>
      <p:graphicFrame>
        <p:nvGraphicFramePr>
          <p:cNvPr id="6" name="Table 5">
            <a:extLst>
              <a:ext uri="{FF2B5EF4-FFF2-40B4-BE49-F238E27FC236}">
                <a16:creationId xmlns:a16="http://schemas.microsoft.com/office/drawing/2014/main" id="{EC82CD76-AC7B-F325-CF6E-12DE6B9C5EDE}"/>
              </a:ext>
            </a:extLst>
          </p:cNvPr>
          <p:cNvGraphicFramePr>
            <a:graphicFrameLocks noGrp="1"/>
          </p:cNvGraphicFramePr>
          <p:nvPr>
            <p:extLst>
              <p:ext uri="{D42A27DB-BD31-4B8C-83A1-F6EECF244321}">
                <p14:modId xmlns:p14="http://schemas.microsoft.com/office/powerpoint/2010/main" val="1697010973"/>
              </p:ext>
            </p:extLst>
          </p:nvPr>
        </p:nvGraphicFramePr>
        <p:xfrm>
          <a:off x="848567" y="1558673"/>
          <a:ext cx="9503521" cy="4872804"/>
        </p:xfrm>
        <a:graphic>
          <a:graphicData uri="http://schemas.openxmlformats.org/drawingml/2006/table">
            <a:tbl>
              <a:tblPr firstRow="1" firstCol="1" bandRow="1">
                <a:tableStyleId>{BC89EF96-8CEA-46FF-86C4-4CE0E7609802}</a:tableStyleId>
              </a:tblPr>
              <a:tblGrid>
                <a:gridCol w="5022719">
                  <a:extLst>
                    <a:ext uri="{9D8B030D-6E8A-4147-A177-3AD203B41FA5}">
                      <a16:colId xmlns:a16="http://schemas.microsoft.com/office/drawing/2014/main" val="2466745032"/>
                    </a:ext>
                  </a:extLst>
                </a:gridCol>
                <a:gridCol w="4480802">
                  <a:extLst>
                    <a:ext uri="{9D8B030D-6E8A-4147-A177-3AD203B41FA5}">
                      <a16:colId xmlns:a16="http://schemas.microsoft.com/office/drawing/2014/main" val="1173578646"/>
                    </a:ext>
                  </a:extLst>
                </a:gridCol>
              </a:tblGrid>
              <a:tr h="282742">
                <a:tc>
                  <a:txBody>
                    <a:bodyPr/>
                    <a:lstStyle/>
                    <a:p>
                      <a:pPr>
                        <a:lnSpc>
                          <a:spcPct val="150000"/>
                        </a:lnSpc>
                        <a:buNone/>
                      </a:pPr>
                      <a:r>
                        <a:rPr lang="en-IN" sz="1800" dirty="0">
                          <a:effectLst/>
                        </a:rPr>
                        <a:t>Nature of charges</a:t>
                      </a:r>
                      <a:endParaRPr lang="en-IN" sz="1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nSpc>
                          <a:spcPct val="150000"/>
                        </a:lnSpc>
                        <a:buNone/>
                      </a:pPr>
                      <a:r>
                        <a:rPr lang="en-IN" sz="1800">
                          <a:effectLst/>
                        </a:rPr>
                        <a:t>GST Rate</a:t>
                      </a:r>
                      <a:endParaRPr lang="en-IN"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2690575213"/>
                  </a:ext>
                </a:extLst>
              </a:tr>
              <a:tr h="282742">
                <a:tc>
                  <a:txBody>
                    <a:bodyPr/>
                    <a:lstStyle/>
                    <a:p>
                      <a:pPr>
                        <a:lnSpc>
                          <a:spcPct val="150000"/>
                        </a:lnSpc>
                        <a:buNone/>
                      </a:pPr>
                      <a:r>
                        <a:rPr lang="en-IN" sz="1800" b="0" dirty="0">
                          <a:effectLst/>
                        </a:rPr>
                        <a:t>Society Formation</a:t>
                      </a:r>
                      <a:endParaRPr lang="en-IN" sz="1800" b="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nSpc>
                          <a:spcPct val="150000"/>
                        </a:lnSpc>
                        <a:buNone/>
                      </a:pPr>
                      <a:r>
                        <a:rPr lang="en-IN" sz="1800">
                          <a:effectLst/>
                        </a:rPr>
                        <a:t>18%</a:t>
                      </a:r>
                      <a:endParaRPr lang="en-IN"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640935395"/>
                  </a:ext>
                </a:extLst>
              </a:tr>
              <a:tr h="282742">
                <a:tc>
                  <a:txBody>
                    <a:bodyPr/>
                    <a:lstStyle/>
                    <a:p>
                      <a:pPr>
                        <a:lnSpc>
                          <a:spcPct val="150000"/>
                        </a:lnSpc>
                        <a:buNone/>
                      </a:pPr>
                      <a:r>
                        <a:rPr lang="en-IN" sz="1800" b="0" dirty="0">
                          <a:effectLst/>
                        </a:rPr>
                        <a:t>Society maintenance</a:t>
                      </a:r>
                      <a:endParaRPr lang="en-IN" sz="1800" b="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nSpc>
                          <a:spcPct val="150000"/>
                        </a:lnSpc>
                        <a:buNone/>
                      </a:pPr>
                      <a:r>
                        <a:rPr lang="en-IN" sz="1800">
                          <a:effectLst/>
                        </a:rPr>
                        <a:t>18%</a:t>
                      </a:r>
                      <a:endParaRPr lang="en-IN"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893483142"/>
                  </a:ext>
                </a:extLst>
              </a:tr>
              <a:tr h="282742">
                <a:tc>
                  <a:txBody>
                    <a:bodyPr/>
                    <a:lstStyle/>
                    <a:p>
                      <a:pPr>
                        <a:lnSpc>
                          <a:spcPct val="150000"/>
                        </a:lnSpc>
                        <a:buNone/>
                      </a:pPr>
                      <a:r>
                        <a:rPr lang="en-IN" sz="1800" b="0" dirty="0">
                          <a:effectLst/>
                        </a:rPr>
                        <a:t>Club house maintenance charges</a:t>
                      </a:r>
                      <a:endParaRPr lang="en-IN" sz="1800" b="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nSpc>
                          <a:spcPct val="150000"/>
                        </a:lnSpc>
                        <a:buNone/>
                      </a:pPr>
                      <a:r>
                        <a:rPr lang="en-IN" sz="1800" dirty="0">
                          <a:effectLst/>
                        </a:rPr>
                        <a:t>18%</a:t>
                      </a:r>
                      <a:endParaRPr lang="en-IN" sz="1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966441176"/>
                  </a:ext>
                </a:extLst>
              </a:tr>
              <a:tr h="306460">
                <a:tc>
                  <a:txBody>
                    <a:bodyPr/>
                    <a:lstStyle/>
                    <a:p>
                      <a:pPr>
                        <a:lnSpc>
                          <a:spcPct val="150000"/>
                        </a:lnSpc>
                        <a:buNone/>
                      </a:pPr>
                      <a:r>
                        <a:rPr lang="en-IN" sz="1800" b="0" dirty="0">
                          <a:effectLst/>
                        </a:rPr>
                        <a:t>Plotted - Common amenities &amp; Club house</a:t>
                      </a:r>
                      <a:endParaRPr lang="en-IN" sz="1800" b="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nSpc>
                          <a:spcPct val="150000"/>
                        </a:lnSpc>
                        <a:buNone/>
                      </a:pPr>
                      <a:r>
                        <a:rPr lang="en-IN" sz="1800" dirty="0">
                          <a:effectLst/>
                        </a:rPr>
                        <a:t>18%</a:t>
                      </a:r>
                      <a:endParaRPr lang="en-IN" sz="1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2017626302"/>
                  </a:ext>
                </a:extLst>
              </a:tr>
              <a:tr h="260597">
                <a:tc>
                  <a:txBody>
                    <a:bodyPr/>
                    <a:lstStyle/>
                    <a:p>
                      <a:pPr>
                        <a:lnSpc>
                          <a:spcPct val="150000"/>
                        </a:lnSpc>
                        <a:buNone/>
                      </a:pPr>
                      <a:r>
                        <a:rPr kumimoji="0" lang="en-US" sz="1800" b="0" kern="1200" dirty="0">
                          <a:solidFill>
                            <a:schemeClr val="tx1"/>
                          </a:solidFill>
                          <a:effectLst/>
                          <a:latin typeface="+mn-lt"/>
                          <a:ea typeface="+mn-ea"/>
                          <a:cs typeface="+mn-cs"/>
                        </a:rPr>
                        <a:t>Car Parking Charges</a:t>
                      </a:r>
                      <a:endParaRPr kumimoji="0" lang="en-IN" sz="1800" b="0" kern="1200" dirty="0">
                        <a:solidFill>
                          <a:schemeClr val="tx1"/>
                        </a:solidFill>
                        <a:effectLst/>
                        <a:latin typeface="+mn-lt"/>
                        <a:ea typeface="+mn-ea"/>
                        <a:cs typeface="+mn-cs"/>
                      </a:endParaRPr>
                    </a:p>
                  </a:txBody>
                  <a:tcPr marL="68580" marR="68580" marT="0" marB="0" anchor="b"/>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IN" sz="1800" dirty="0">
                          <a:effectLst/>
                        </a:rPr>
                        <a:t>Base rate/ principal supply rate</a:t>
                      </a:r>
                      <a:endParaRPr lang="en-IN" sz="1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1946288104"/>
                  </a:ext>
                </a:extLst>
              </a:tr>
              <a:tr h="260597">
                <a:tc>
                  <a:txBody>
                    <a:bodyPr/>
                    <a:lstStyle/>
                    <a:p>
                      <a:pPr>
                        <a:lnSpc>
                          <a:spcPct val="150000"/>
                        </a:lnSpc>
                        <a:buNone/>
                      </a:pPr>
                      <a:r>
                        <a:rPr lang="en-IN" sz="1800" b="0" dirty="0">
                          <a:effectLst/>
                        </a:rPr>
                        <a:t>Electric/ water/ gas connection</a:t>
                      </a:r>
                      <a:endParaRPr lang="en-IN" sz="1800" b="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nSpc>
                          <a:spcPct val="150000"/>
                        </a:lnSpc>
                        <a:buNone/>
                      </a:pPr>
                      <a:r>
                        <a:rPr lang="en-IN" sz="1800" dirty="0">
                          <a:effectLst/>
                        </a:rPr>
                        <a:t>Base rate/ principal supply rate</a:t>
                      </a:r>
                      <a:endParaRPr lang="en-IN" sz="1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988490120"/>
                  </a:ext>
                </a:extLst>
              </a:tr>
              <a:tr h="318661">
                <a:tc>
                  <a:txBody>
                    <a:bodyPr/>
                    <a:lstStyle/>
                    <a:p>
                      <a:pPr>
                        <a:lnSpc>
                          <a:spcPct val="150000"/>
                        </a:lnSpc>
                        <a:buNone/>
                      </a:pPr>
                      <a:r>
                        <a:rPr lang="en-IN" sz="1800" b="0" dirty="0">
                          <a:effectLst/>
                        </a:rPr>
                        <a:t>Legal Charges</a:t>
                      </a:r>
                      <a:endParaRPr lang="en-IN" sz="1800" b="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nSpc>
                          <a:spcPct val="150000"/>
                        </a:lnSpc>
                        <a:buNone/>
                      </a:pPr>
                      <a:r>
                        <a:rPr lang="en-IN" sz="1800">
                          <a:effectLst/>
                        </a:rPr>
                        <a:t>Base rate/ principal supply rate</a:t>
                      </a:r>
                      <a:endParaRPr lang="en-IN"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4028286435"/>
                  </a:ext>
                </a:extLst>
              </a:tr>
              <a:tr h="260597">
                <a:tc>
                  <a:txBody>
                    <a:bodyPr/>
                    <a:lstStyle/>
                    <a:p>
                      <a:pPr>
                        <a:lnSpc>
                          <a:spcPct val="150000"/>
                        </a:lnSpc>
                        <a:buNone/>
                      </a:pPr>
                      <a:r>
                        <a:rPr lang="en-IN" sz="1800" b="0" dirty="0">
                          <a:effectLst/>
                        </a:rPr>
                        <a:t>LUC</a:t>
                      </a:r>
                      <a:endParaRPr lang="en-IN" sz="1800" b="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nSpc>
                          <a:spcPct val="150000"/>
                        </a:lnSpc>
                        <a:buNone/>
                      </a:pPr>
                      <a:r>
                        <a:rPr lang="en-IN" sz="1800">
                          <a:effectLst/>
                        </a:rPr>
                        <a:t>Base rate/ principal supply rate</a:t>
                      </a:r>
                      <a:endParaRPr lang="en-IN" sz="18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2717106790"/>
                  </a:ext>
                </a:extLst>
              </a:tr>
              <a:tr h="267640">
                <a:tc>
                  <a:txBody>
                    <a:bodyPr/>
                    <a:lstStyle/>
                    <a:p>
                      <a:pPr>
                        <a:lnSpc>
                          <a:spcPct val="150000"/>
                        </a:lnSpc>
                        <a:buNone/>
                      </a:pPr>
                      <a:r>
                        <a:rPr lang="en-IN" sz="1800" b="0" dirty="0">
                          <a:effectLst/>
                        </a:rPr>
                        <a:t>Share money</a:t>
                      </a:r>
                      <a:endParaRPr lang="en-IN" sz="1800" b="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nSpc>
                          <a:spcPct val="150000"/>
                        </a:lnSpc>
                        <a:buNone/>
                      </a:pPr>
                      <a:r>
                        <a:rPr lang="en-IN" sz="1800" dirty="0">
                          <a:effectLst/>
                        </a:rPr>
                        <a:t>Not a supply</a:t>
                      </a:r>
                      <a:endParaRPr lang="en-IN" sz="1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2980309330"/>
                  </a:ext>
                </a:extLst>
              </a:tr>
              <a:tr h="260597">
                <a:tc>
                  <a:txBody>
                    <a:bodyPr/>
                    <a:lstStyle/>
                    <a:p>
                      <a:pPr>
                        <a:lnSpc>
                          <a:spcPct val="150000"/>
                        </a:lnSpc>
                        <a:buNone/>
                      </a:pPr>
                      <a:r>
                        <a:rPr lang="en-IN" sz="1800" b="0" dirty="0">
                          <a:effectLst/>
                        </a:rPr>
                        <a:t>Corpus Fund</a:t>
                      </a:r>
                      <a:endParaRPr lang="en-IN" sz="1800" b="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nSpc>
                          <a:spcPct val="150000"/>
                        </a:lnSpc>
                        <a:buNone/>
                      </a:pPr>
                      <a:r>
                        <a:rPr lang="en-IN" sz="1800" dirty="0">
                          <a:effectLst/>
                        </a:rPr>
                        <a:t>Not a supply</a:t>
                      </a:r>
                      <a:endParaRPr lang="en-IN" sz="1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3698571327"/>
                  </a:ext>
                </a:extLst>
              </a:tr>
              <a:tr h="279378">
                <a:tc>
                  <a:txBody>
                    <a:bodyPr/>
                    <a:lstStyle/>
                    <a:p>
                      <a:pPr>
                        <a:lnSpc>
                          <a:spcPct val="150000"/>
                        </a:lnSpc>
                        <a:buNone/>
                      </a:pPr>
                      <a:r>
                        <a:rPr lang="en-IN" sz="1800" b="0" dirty="0">
                          <a:effectLst/>
                        </a:rPr>
                        <a:t>Plotted - basic infra</a:t>
                      </a:r>
                      <a:endParaRPr lang="en-IN" sz="1800" b="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nSpc>
                          <a:spcPct val="150000"/>
                        </a:lnSpc>
                        <a:buNone/>
                      </a:pPr>
                      <a:r>
                        <a:rPr lang="en-IN" sz="1800" dirty="0">
                          <a:effectLst/>
                        </a:rPr>
                        <a:t>Not a supply</a:t>
                      </a:r>
                      <a:endParaRPr lang="en-IN" sz="1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641038741"/>
                  </a:ext>
                </a:extLst>
              </a:tr>
              <a:tr h="435672">
                <a:tc>
                  <a:txBody>
                    <a:bodyPr/>
                    <a:lstStyle/>
                    <a:p>
                      <a:pPr>
                        <a:lnSpc>
                          <a:spcPct val="150000"/>
                        </a:lnSpc>
                        <a:buNone/>
                      </a:pPr>
                      <a:r>
                        <a:rPr lang="en-IN" sz="1800" b="0" dirty="0">
                          <a:effectLst/>
                        </a:rPr>
                        <a:t>Security Deposit</a:t>
                      </a:r>
                      <a:endParaRPr lang="en-IN" sz="1800" b="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tc>
                  <a:txBody>
                    <a:bodyPr/>
                    <a:lstStyle/>
                    <a:p>
                      <a:pPr>
                        <a:lnSpc>
                          <a:spcPct val="150000"/>
                        </a:lnSpc>
                        <a:buNone/>
                      </a:pPr>
                      <a:r>
                        <a:rPr lang="en-IN" sz="1800" dirty="0">
                          <a:effectLst/>
                        </a:rPr>
                        <a:t>Not a supply</a:t>
                      </a:r>
                      <a:endParaRPr lang="en-IN" sz="18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nchor="b"/>
                </a:tc>
                <a:extLst>
                  <a:ext uri="{0D108BD9-81ED-4DB2-BD59-A6C34878D82A}">
                    <a16:rowId xmlns:a16="http://schemas.microsoft.com/office/drawing/2014/main" val="1020857524"/>
                  </a:ext>
                </a:extLst>
              </a:tr>
            </a:tbl>
          </a:graphicData>
        </a:graphic>
      </p:graphicFrame>
      <p:sp>
        <p:nvSpPr>
          <p:cNvPr id="8" name="Slide Number Placeholder 3">
            <a:extLst>
              <a:ext uri="{FF2B5EF4-FFF2-40B4-BE49-F238E27FC236}">
                <a16:creationId xmlns:a16="http://schemas.microsoft.com/office/drawing/2014/main" id="{9D543A5C-46A4-9DC0-6DAB-CAF47AA4D7D8}"/>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32</a:t>
            </a:fld>
            <a:endParaRPr lang="en-IN" dirty="0"/>
          </a:p>
        </p:txBody>
      </p:sp>
    </p:spTree>
    <p:extLst>
      <p:ext uri="{BB962C8B-B14F-4D97-AF65-F5344CB8AC3E}">
        <p14:creationId xmlns:p14="http://schemas.microsoft.com/office/powerpoint/2010/main" val="4156057262"/>
      </p:ext>
    </p:extLst>
  </p:cSld>
  <p:clrMapOvr>
    <a:masterClrMapping/>
  </p:clrMapOvr>
  <p:transition>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7A861-1ABF-2150-0A80-94A0D0D106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5E184-E4BD-9097-3574-65F8177182BF}"/>
              </a:ext>
            </a:extLst>
          </p:cNvPr>
          <p:cNvSpPr>
            <a:spLocks noGrp="1"/>
          </p:cNvSpPr>
          <p:nvPr>
            <p:ph idx="1"/>
          </p:nvPr>
        </p:nvSpPr>
        <p:spPr>
          <a:xfrm>
            <a:off x="284205" y="1860698"/>
            <a:ext cx="11367283" cy="4785762"/>
          </a:xfrm>
        </p:spPr>
        <p:txBody>
          <a:bodyPr>
            <a:normAutofit/>
          </a:bodyPr>
          <a:lstStyle/>
          <a:p>
            <a:pPr marL="271463" indent="-271463" algn="just">
              <a:lnSpc>
                <a:spcPct val="150000"/>
              </a:lnSpc>
            </a:pPr>
            <a:r>
              <a:rPr lang="en-US" b="1" kern="100" dirty="0">
                <a:ea typeface="Aptos" panose="020B0004020202020204" pitchFamily="34" charset="0"/>
                <a:cs typeface="Mangal" panose="02040503050203030202" pitchFamily="18" charset="0"/>
              </a:rPr>
              <a:t>Relevant AARs –</a:t>
            </a:r>
            <a:r>
              <a:rPr lang="en-US" kern="100" dirty="0">
                <a:ea typeface="Aptos" panose="020B0004020202020204" pitchFamily="34" charset="0"/>
                <a:cs typeface="Mangal" panose="02040503050203030202" pitchFamily="18" charset="0"/>
              </a:rPr>
              <a:t> </a:t>
            </a:r>
            <a:r>
              <a:rPr lang="en-IN" kern="100" dirty="0">
                <a:ea typeface="Aptos" panose="020B0004020202020204" pitchFamily="34" charset="0"/>
                <a:cs typeface="Mangal" panose="02040503050203030202" pitchFamily="18" charset="0"/>
              </a:rPr>
              <a:t>M/s Joyville Shapoorji Housing </a:t>
            </a:r>
            <a:r>
              <a:rPr lang="en-IN" kern="100" dirty="0" err="1">
                <a:ea typeface="Aptos" panose="020B0004020202020204" pitchFamily="34" charset="0"/>
                <a:cs typeface="Mangal" panose="02040503050203030202" pitchFamily="18" charset="0"/>
              </a:rPr>
              <a:t>Pvt.</a:t>
            </a:r>
            <a:r>
              <a:rPr lang="en-IN" kern="100" dirty="0">
                <a:ea typeface="Aptos" panose="020B0004020202020204" pitchFamily="34" charset="0"/>
                <a:cs typeface="Mangal" panose="02040503050203030202" pitchFamily="18" charset="0"/>
              </a:rPr>
              <a:t> Ltd. reported in 2020 (1) TMI 740 – AAR (MH) and M/s Puranik Builders Ltd. 2021 (8) TMI 1231 AAR (MH). However, same authority has taken different views on certain charges.</a:t>
            </a:r>
          </a:p>
          <a:p>
            <a:pPr marL="271463" indent="-271463" algn="just">
              <a:lnSpc>
                <a:spcPct val="150000"/>
              </a:lnSpc>
            </a:pPr>
            <a:endParaRPr lang="en-US" b="1" dirty="0">
              <a:solidFill>
                <a:srgbClr val="FF0000"/>
              </a:solidFill>
            </a:endParaRPr>
          </a:p>
          <a:p>
            <a:pPr marL="271463" indent="-271463" algn="just">
              <a:lnSpc>
                <a:spcPct val="150000"/>
              </a:lnSpc>
            </a:pPr>
            <a:r>
              <a:rPr lang="en-US" b="1" dirty="0">
                <a:solidFill>
                  <a:srgbClr val="FF0000"/>
                </a:solidFill>
              </a:rPr>
              <a:t>Issue: In case where car parking is provided at a later date after sale of flat, whether it is taxable @ 5% or 18%?</a:t>
            </a:r>
            <a:endParaRPr lang="en-IN" b="1" dirty="0">
              <a:solidFill>
                <a:srgbClr val="FF0000"/>
              </a:solidFill>
            </a:endParaRPr>
          </a:p>
        </p:txBody>
      </p:sp>
      <p:sp>
        <p:nvSpPr>
          <p:cNvPr id="4" name="Slide Number Placeholder 3">
            <a:extLst>
              <a:ext uri="{FF2B5EF4-FFF2-40B4-BE49-F238E27FC236}">
                <a16:creationId xmlns:a16="http://schemas.microsoft.com/office/drawing/2014/main" id="{DF02073F-E30B-96BD-3AE6-10BBCF938F76}"/>
              </a:ext>
            </a:extLst>
          </p:cNvPr>
          <p:cNvSpPr>
            <a:spLocks noGrp="1"/>
          </p:cNvSpPr>
          <p:nvPr>
            <p:ph type="sldNum" sz="quarter" idx="12"/>
          </p:nvPr>
        </p:nvSpPr>
        <p:spPr/>
        <p:txBody>
          <a:bodyPr/>
          <a:lstStyle/>
          <a:p>
            <a:fld id="{0AF90783-203F-4A0B-94C9-A1FF1C2A050D}" type="slidenum">
              <a:rPr lang="en-IN" smtClean="0"/>
              <a:t>33</a:t>
            </a:fld>
            <a:endParaRPr lang="en-IN" dirty="0"/>
          </a:p>
        </p:txBody>
      </p:sp>
      <p:sp>
        <p:nvSpPr>
          <p:cNvPr id="5" name="Slide Number Placeholder 4">
            <a:extLst>
              <a:ext uri="{FF2B5EF4-FFF2-40B4-BE49-F238E27FC236}">
                <a16:creationId xmlns:a16="http://schemas.microsoft.com/office/drawing/2014/main" id="{A1CD91DF-4A8A-4254-387F-39B5CD08E1BE}"/>
              </a:ext>
            </a:extLst>
          </p:cNvPr>
          <p:cNvSpPr txBox="1">
            <a:spLocks/>
          </p:cNvSpPr>
          <p:nvPr/>
        </p:nvSpPr>
        <p:spPr>
          <a:xfrm>
            <a:off x="9393837" y="5785851"/>
            <a:ext cx="1180604" cy="884254"/>
          </a:xfrm>
          <a:prstGeom prst="rect">
            <a:avLst/>
          </a:prstGeom>
        </p:spPr>
        <p:txBody>
          <a:bodyPr/>
          <a:lstStyle>
            <a:defPPr>
              <a:defRPr lang="en-US"/>
            </a:defPPr>
            <a:lvl1pPr algn="l" rtl="0" fontAlgn="base">
              <a:spcBef>
                <a:spcPct val="0"/>
              </a:spcBef>
              <a:spcAft>
                <a:spcPct val="0"/>
              </a:spcAft>
              <a:defRPr i="1" u="sng" kern="1200">
                <a:solidFill>
                  <a:schemeClr val="tx1"/>
                </a:solidFill>
                <a:latin typeface="Garamond" pitchFamily="18" charset="0"/>
                <a:ea typeface="+mn-ea"/>
                <a:cs typeface="+mn-cs"/>
              </a:defRPr>
            </a:lvl1pPr>
            <a:lvl2pPr marL="457200" algn="l" rtl="0" fontAlgn="base">
              <a:spcBef>
                <a:spcPct val="0"/>
              </a:spcBef>
              <a:spcAft>
                <a:spcPct val="0"/>
              </a:spcAft>
              <a:defRPr i="1" u="sng" kern="1200">
                <a:solidFill>
                  <a:schemeClr val="tx1"/>
                </a:solidFill>
                <a:latin typeface="Garamond" pitchFamily="18" charset="0"/>
                <a:ea typeface="+mn-ea"/>
                <a:cs typeface="+mn-cs"/>
              </a:defRPr>
            </a:lvl2pPr>
            <a:lvl3pPr marL="914400" algn="l" rtl="0" fontAlgn="base">
              <a:spcBef>
                <a:spcPct val="0"/>
              </a:spcBef>
              <a:spcAft>
                <a:spcPct val="0"/>
              </a:spcAft>
              <a:defRPr i="1" u="sng" kern="1200">
                <a:solidFill>
                  <a:schemeClr val="tx1"/>
                </a:solidFill>
                <a:latin typeface="Garamond" pitchFamily="18" charset="0"/>
                <a:ea typeface="+mn-ea"/>
                <a:cs typeface="+mn-cs"/>
              </a:defRPr>
            </a:lvl3pPr>
            <a:lvl4pPr marL="1371600" algn="l" rtl="0" fontAlgn="base">
              <a:spcBef>
                <a:spcPct val="0"/>
              </a:spcBef>
              <a:spcAft>
                <a:spcPct val="0"/>
              </a:spcAft>
              <a:defRPr i="1" u="sng" kern="1200">
                <a:solidFill>
                  <a:schemeClr val="tx1"/>
                </a:solidFill>
                <a:latin typeface="Garamond" pitchFamily="18" charset="0"/>
                <a:ea typeface="+mn-ea"/>
                <a:cs typeface="+mn-cs"/>
              </a:defRPr>
            </a:lvl4pPr>
            <a:lvl5pPr marL="1828800" algn="l" rtl="0" fontAlgn="base">
              <a:spcBef>
                <a:spcPct val="0"/>
              </a:spcBef>
              <a:spcAft>
                <a:spcPct val="0"/>
              </a:spcAft>
              <a:defRPr i="1" u="sng" kern="1200">
                <a:solidFill>
                  <a:schemeClr val="tx1"/>
                </a:solidFill>
                <a:latin typeface="Garamond" pitchFamily="18" charset="0"/>
                <a:ea typeface="+mn-ea"/>
                <a:cs typeface="+mn-cs"/>
              </a:defRPr>
            </a:lvl5pPr>
            <a:lvl6pPr marL="2286000" algn="l" defTabSz="914400" rtl="0" eaLnBrk="1" latinLnBrk="0" hangingPunct="1">
              <a:defRPr i="1" u="sng" kern="1200">
                <a:solidFill>
                  <a:schemeClr val="tx1"/>
                </a:solidFill>
                <a:latin typeface="Garamond" pitchFamily="18" charset="0"/>
                <a:ea typeface="+mn-ea"/>
                <a:cs typeface="+mn-cs"/>
              </a:defRPr>
            </a:lvl6pPr>
            <a:lvl7pPr marL="2743200" algn="l" defTabSz="914400" rtl="0" eaLnBrk="1" latinLnBrk="0" hangingPunct="1">
              <a:defRPr i="1" u="sng" kern="1200">
                <a:solidFill>
                  <a:schemeClr val="tx1"/>
                </a:solidFill>
                <a:latin typeface="Garamond" pitchFamily="18" charset="0"/>
                <a:ea typeface="+mn-ea"/>
                <a:cs typeface="+mn-cs"/>
              </a:defRPr>
            </a:lvl7pPr>
            <a:lvl8pPr marL="3200400" algn="l" defTabSz="914400" rtl="0" eaLnBrk="1" latinLnBrk="0" hangingPunct="1">
              <a:defRPr i="1" u="sng" kern="1200">
                <a:solidFill>
                  <a:schemeClr val="tx1"/>
                </a:solidFill>
                <a:latin typeface="Garamond" pitchFamily="18" charset="0"/>
                <a:ea typeface="+mn-ea"/>
                <a:cs typeface="+mn-cs"/>
              </a:defRPr>
            </a:lvl8pPr>
            <a:lvl9pPr marL="3657600" algn="l" defTabSz="914400" rtl="0" eaLnBrk="1" latinLnBrk="0" hangingPunct="1">
              <a:defRPr i="1" u="sng" kern="1200">
                <a:solidFill>
                  <a:schemeClr val="tx1"/>
                </a:solidFill>
                <a:latin typeface="Garamond" pitchFamily="18" charset="0"/>
                <a:ea typeface="+mn-ea"/>
                <a:cs typeface="+mn-cs"/>
              </a:defRPr>
            </a:lvl9pPr>
          </a:lstStyle>
          <a:p>
            <a:pPr algn="ctr"/>
            <a:fld id="{ADB63EE2-3D19-409D-AECE-488E9653ABB8}" type="slidenum">
              <a:rPr lang="en-US" b="1" i="0" u="none">
                <a:solidFill>
                  <a:schemeClr val="bg1"/>
                </a:solidFill>
              </a:rPr>
              <a:pPr algn="ctr"/>
              <a:t>33</a:t>
            </a:fld>
            <a:endParaRPr lang="en-US" b="1" i="0" u="none" dirty="0">
              <a:solidFill>
                <a:schemeClr val="bg1"/>
              </a:solidFill>
            </a:endParaRPr>
          </a:p>
        </p:txBody>
      </p:sp>
    </p:spTree>
    <p:extLst>
      <p:ext uri="{BB962C8B-B14F-4D97-AF65-F5344CB8AC3E}">
        <p14:creationId xmlns:p14="http://schemas.microsoft.com/office/powerpoint/2010/main" val="3978982281"/>
      </p:ext>
    </p:extLst>
  </p:cSld>
  <p:clrMapOvr>
    <a:masterClrMapping/>
  </p:clrMapOvr>
  <p:transition>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627" y="820122"/>
            <a:ext cx="6657975" cy="1862138"/>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US" sz="11500" dirty="0">
                <a:ln w="0"/>
                <a:solidFill>
                  <a:schemeClr val="tx2">
                    <a:lumMod val="75000"/>
                  </a:schemeClr>
                </a:solidFill>
                <a:effectLst>
                  <a:outerShdw blurRad="38100" dist="25400" dir="5400000" algn="ctr" rotWithShape="0">
                    <a:srgbClr val="6E747A">
                      <a:alpha val="43000"/>
                    </a:srgbClr>
                  </a:outerShdw>
                </a:effectLst>
              </a:rPr>
              <a:t>Thank You</a:t>
            </a:r>
            <a:endParaRPr lang="en-IN" sz="11500" dirty="0">
              <a:ln w="0"/>
              <a:solidFill>
                <a:schemeClr val="tx2">
                  <a:lumMod val="75000"/>
                </a:schemeClr>
              </a:solidFill>
              <a:effectLst>
                <a:outerShdw blurRad="38100" dist="25400" dir="5400000" algn="ctr" rotWithShape="0">
                  <a:srgbClr val="6E747A">
                    <a:alpha val="43000"/>
                  </a:srgbClr>
                </a:outerShdw>
              </a:effectLst>
            </a:endParaRPr>
          </a:p>
        </p:txBody>
      </p:sp>
      <p:sp>
        <p:nvSpPr>
          <p:cNvPr id="3" name="Rectangle 3"/>
          <p:cNvSpPr txBox="1">
            <a:spLocks noChangeArrowheads="1"/>
          </p:cNvSpPr>
          <p:nvPr/>
        </p:nvSpPr>
        <p:spPr>
          <a:xfrm>
            <a:off x="3200400" y="4800600"/>
            <a:ext cx="7543800" cy="1585913"/>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fontAlgn="auto">
              <a:spcAft>
                <a:spcPts val="0"/>
              </a:spcAft>
              <a:defRPr/>
            </a:pPr>
            <a:endParaRPr lang="en-US" dirty="0">
              <a:solidFill>
                <a:schemeClr val="tx1">
                  <a:lumMod val="65000"/>
                  <a:lumOff val="35000"/>
                </a:schemeClr>
              </a:solidFill>
            </a:endParaRPr>
          </a:p>
        </p:txBody>
      </p:sp>
      <p:sp>
        <p:nvSpPr>
          <p:cNvPr id="1013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7B8B5E2A-3B69-43FB-9488-F6D18EF973BB}" type="slidenum">
              <a:rPr lang="en-IN" altLang="en-US">
                <a:solidFill>
                  <a:schemeClr val="bg1"/>
                </a:solidFill>
              </a:rPr>
              <a:pPr>
                <a:spcBef>
                  <a:spcPct val="0"/>
                </a:spcBef>
                <a:buClrTx/>
                <a:buSzTx/>
                <a:buFontTx/>
                <a:buNone/>
              </a:pPr>
              <a:t>34</a:t>
            </a:fld>
            <a:endParaRPr lang="en-IN" altLang="en-US" dirty="0">
              <a:solidFill>
                <a:schemeClr val="bg1"/>
              </a:solidFill>
            </a:endParaRPr>
          </a:p>
        </p:txBody>
      </p:sp>
      <p:sp>
        <p:nvSpPr>
          <p:cNvPr id="7" name="TextBox 6"/>
          <p:cNvSpPr txBox="1"/>
          <p:nvPr/>
        </p:nvSpPr>
        <p:spPr>
          <a:xfrm>
            <a:off x="2575627" y="3429000"/>
            <a:ext cx="8226098" cy="2585323"/>
          </a:xfrm>
          <a:prstGeom prst="rect">
            <a:avLst/>
          </a:prstGeom>
          <a:noFill/>
        </p:spPr>
        <p:txBody>
          <a:bodyPr wrap="none" rtlCol="0">
            <a:spAutoFit/>
          </a:bodyPr>
          <a:lstStyle/>
          <a:p>
            <a:r>
              <a:rPr lang="en-US" sz="5400" dirty="0">
                <a:solidFill>
                  <a:schemeClr val="bg2">
                    <a:lumMod val="10000"/>
                  </a:schemeClr>
                </a:solidFill>
              </a:rPr>
              <a:t>Name – CA Archit Agarwal</a:t>
            </a:r>
            <a:r>
              <a:rPr lang="en-US" sz="5400" dirty="0">
                <a:solidFill>
                  <a:schemeClr val="accent1"/>
                </a:solidFill>
              </a:rPr>
              <a:t>  </a:t>
            </a:r>
          </a:p>
          <a:p>
            <a:r>
              <a:rPr lang="en-US" sz="5400" dirty="0">
                <a:solidFill>
                  <a:schemeClr val="accent1"/>
                </a:solidFill>
              </a:rPr>
              <a:t>Email – archit@ssgupta.in</a:t>
            </a:r>
          </a:p>
          <a:p>
            <a:r>
              <a:rPr lang="en-US" sz="5400" dirty="0"/>
              <a:t>Mobile – 9892063680</a:t>
            </a:r>
          </a:p>
        </p:txBody>
      </p:sp>
      <p:sp>
        <p:nvSpPr>
          <p:cNvPr id="4" name="Footer Placeholder 3">
            <a:extLst>
              <a:ext uri="{FF2B5EF4-FFF2-40B4-BE49-F238E27FC236}">
                <a16:creationId xmlns:a16="http://schemas.microsoft.com/office/drawing/2014/main" id="{96BA2C62-50E6-75E9-8CA3-279DB467FD8C}"/>
              </a:ext>
            </a:extLst>
          </p:cNvPr>
          <p:cNvSpPr>
            <a:spLocks noGrp="1"/>
          </p:cNvSpPr>
          <p:nvPr>
            <p:ph type="ftr" sz="quarter" idx="11"/>
          </p:nvPr>
        </p:nvSpPr>
        <p:spPr/>
        <p:txBody>
          <a:bodyPr/>
          <a:lstStyle/>
          <a:p>
            <a:pPr>
              <a:defRPr/>
            </a:pPr>
            <a:r>
              <a:rPr lang="en-GB"/>
              <a:t>© GST &amp; Indirect Taxes Committee, ICAI</a:t>
            </a:r>
            <a:endParaRPr lang="en-IN"/>
          </a:p>
        </p:txBody>
      </p:sp>
      <p:pic>
        <p:nvPicPr>
          <p:cNvPr id="6" name="Picture 5" descr="A logo with a bird in the center&#10;&#10;AI-generated content may be incorrect.">
            <a:extLst>
              <a:ext uri="{FF2B5EF4-FFF2-40B4-BE49-F238E27FC236}">
                <a16:creationId xmlns:a16="http://schemas.microsoft.com/office/drawing/2014/main" id="{6C26111C-0573-5753-DC65-8724A0801797}"/>
              </a:ext>
            </a:extLst>
          </p:cNvPr>
          <p:cNvPicPr>
            <a:picLocks noChangeAspect="1"/>
          </p:cNvPicPr>
          <p:nvPr/>
        </p:nvPicPr>
        <p:blipFill rotWithShape="1">
          <a:blip r:embed="rId2">
            <a:extLst>
              <a:ext uri="{28A0092B-C50C-407E-A947-70E740481C1C}">
                <a14:useLocalDpi xmlns:a14="http://schemas.microsoft.com/office/drawing/2010/main" val="0"/>
              </a:ext>
            </a:extLst>
          </a:blip>
          <a:srcRect l="15375" t="2994" r="13001"/>
          <a:stretch>
            <a:fillRect/>
          </a:stretch>
        </p:blipFill>
        <p:spPr bwMode="auto">
          <a:xfrm>
            <a:off x="341432" y="295275"/>
            <a:ext cx="892034" cy="908492"/>
          </a:xfrm>
          <a:prstGeom prst="rect">
            <a:avLst/>
          </a:prstGeom>
          <a:noFill/>
          <a:ln>
            <a:noFill/>
          </a:ln>
          <a:extLst>
            <a:ext uri="{53640926-AAD7-44D8-BBD7-CCE9431645EC}">
              <a14:shadowObscured xmlns:a14="http://schemas.microsoft.com/office/drawing/2010/main"/>
            </a:ext>
          </a:extLst>
        </p:spPr>
      </p:pic>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280C-2CDE-4A96-ABE1-283738B1FD83}"/>
              </a:ext>
            </a:extLst>
          </p:cNvPr>
          <p:cNvSpPr>
            <a:spLocks noGrp="1"/>
          </p:cNvSpPr>
          <p:nvPr>
            <p:ph type="title"/>
          </p:nvPr>
        </p:nvSpPr>
        <p:spPr>
          <a:xfrm>
            <a:off x="810883" y="225745"/>
            <a:ext cx="9468709" cy="418636"/>
          </a:xfrm>
        </p:spPr>
        <p:txBody>
          <a:bodyPr>
            <a:normAutofit/>
          </a:bodyPr>
          <a:lstStyle/>
          <a:p>
            <a:r>
              <a:rPr lang="en-IN" sz="2000" b="1" dirty="0">
                <a:solidFill>
                  <a:schemeClr val="bg1"/>
                </a:solidFill>
              </a:rPr>
              <a:t>SUMMARY – W.E.F. 01.04.2019</a:t>
            </a:r>
            <a:endParaRPr lang="en-IN" b="1" dirty="0">
              <a:solidFill>
                <a:schemeClr val="bg1"/>
              </a:solidFill>
            </a:endParaRPr>
          </a:p>
        </p:txBody>
      </p:sp>
      <p:sp>
        <p:nvSpPr>
          <p:cNvPr id="34" name="Slide Number Placeholder 3">
            <a:extLst>
              <a:ext uri="{FF2B5EF4-FFF2-40B4-BE49-F238E27FC236}">
                <a16:creationId xmlns:a16="http://schemas.microsoft.com/office/drawing/2014/main" id="{84DDAFB2-E918-4221-8D63-749CAF040199}"/>
              </a:ext>
            </a:extLst>
          </p:cNvPr>
          <p:cNvSpPr>
            <a:spLocks noGrp="1"/>
          </p:cNvSpPr>
          <p:nvPr>
            <p:ph type="sldNum" sz="quarter" idx="12"/>
          </p:nvPr>
        </p:nvSpPr>
        <p:spPr>
          <a:xfrm>
            <a:off x="9653016" y="5734050"/>
            <a:ext cx="609600" cy="521208"/>
          </a:xfrm>
        </p:spPr>
        <p:txBody>
          <a:bodyPr/>
          <a:lstStyle/>
          <a:p>
            <a:fld id="{0AF90783-203F-4A0B-94C9-A1FF1C2A050D}" type="slidenum">
              <a:rPr lang="en-IN" sz="1600"/>
              <a:t>4</a:t>
            </a:fld>
            <a:endParaRPr lang="en-IN" dirty="0"/>
          </a:p>
        </p:txBody>
      </p:sp>
      <p:sp>
        <p:nvSpPr>
          <p:cNvPr id="5" name="Slide Number Placeholder 4">
            <a:extLst>
              <a:ext uri="{FF2B5EF4-FFF2-40B4-BE49-F238E27FC236}">
                <a16:creationId xmlns:a16="http://schemas.microsoft.com/office/drawing/2014/main" id="{0D19BBD1-0BAA-4A00-83BB-200A88F767D1}"/>
              </a:ext>
            </a:extLst>
          </p:cNvPr>
          <p:cNvSpPr txBox="1">
            <a:spLocks/>
          </p:cNvSpPr>
          <p:nvPr/>
        </p:nvSpPr>
        <p:spPr>
          <a:xfrm>
            <a:off x="9865173" y="6198667"/>
            <a:ext cx="457200" cy="390906"/>
          </a:xfrm>
          <a:prstGeom prst="rect">
            <a:avLst/>
          </a:prstGeom>
        </p:spPr>
        <p:txBody>
          <a:bodyPr/>
          <a:lstStyle>
            <a:defPPr>
              <a:defRPr lang="en-US"/>
            </a:defPPr>
            <a:lvl1pPr algn="l" rtl="0" fontAlgn="base">
              <a:spcBef>
                <a:spcPct val="0"/>
              </a:spcBef>
              <a:spcAft>
                <a:spcPct val="0"/>
              </a:spcAft>
              <a:defRPr i="1" u="sng" kern="1200">
                <a:solidFill>
                  <a:schemeClr val="tx1"/>
                </a:solidFill>
                <a:latin typeface="Garamond" pitchFamily="18" charset="0"/>
                <a:ea typeface="+mn-ea"/>
                <a:cs typeface="+mn-cs"/>
              </a:defRPr>
            </a:lvl1pPr>
            <a:lvl2pPr marL="457200" algn="l" rtl="0" fontAlgn="base">
              <a:spcBef>
                <a:spcPct val="0"/>
              </a:spcBef>
              <a:spcAft>
                <a:spcPct val="0"/>
              </a:spcAft>
              <a:defRPr i="1" u="sng" kern="1200">
                <a:solidFill>
                  <a:schemeClr val="tx1"/>
                </a:solidFill>
                <a:latin typeface="Garamond" pitchFamily="18" charset="0"/>
                <a:ea typeface="+mn-ea"/>
                <a:cs typeface="+mn-cs"/>
              </a:defRPr>
            </a:lvl2pPr>
            <a:lvl3pPr marL="914400" algn="l" rtl="0" fontAlgn="base">
              <a:spcBef>
                <a:spcPct val="0"/>
              </a:spcBef>
              <a:spcAft>
                <a:spcPct val="0"/>
              </a:spcAft>
              <a:defRPr i="1" u="sng" kern="1200">
                <a:solidFill>
                  <a:schemeClr val="tx1"/>
                </a:solidFill>
                <a:latin typeface="Garamond" pitchFamily="18" charset="0"/>
                <a:ea typeface="+mn-ea"/>
                <a:cs typeface="+mn-cs"/>
              </a:defRPr>
            </a:lvl3pPr>
            <a:lvl4pPr marL="1371600" algn="l" rtl="0" fontAlgn="base">
              <a:spcBef>
                <a:spcPct val="0"/>
              </a:spcBef>
              <a:spcAft>
                <a:spcPct val="0"/>
              </a:spcAft>
              <a:defRPr i="1" u="sng" kern="1200">
                <a:solidFill>
                  <a:schemeClr val="tx1"/>
                </a:solidFill>
                <a:latin typeface="Garamond" pitchFamily="18" charset="0"/>
                <a:ea typeface="+mn-ea"/>
                <a:cs typeface="+mn-cs"/>
              </a:defRPr>
            </a:lvl4pPr>
            <a:lvl5pPr marL="1828800" algn="l" rtl="0" fontAlgn="base">
              <a:spcBef>
                <a:spcPct val="0"/>
              </a:spcBef>
              <a:spcAft>
                <a:spcPct val="0"/>
              </a:spcAft>
              <a:defRPr i="1" u="sng" kern="1200">
                <a:solidFill>
                  <a:schemeClr val="tx1"/>
                </a:solidFill>
                <a:latin typeface="Garamond" pitchFamily="18" charset="0"/>
                <a:ea typeface="+mn-ea"/>
                <a:cs typeface="+mn-cs"/>
              </a:defRPr>
            </a:lvl5pPr>
            <a:lvl6pPr marL="2286000" algn="l" defTabSz="914400" rtl="0" eaLnBrk="1" latinLnBrk="0" hangingPunct="1">
              <a:defRPr i="1" u="sng" kern="1200">
                <a:solidFill>
                  <a:schemeClr val="tx1"/>
                </a:solidFill>
                <a:latin typeface="Garamond" pitchFamily="18" charset="0"/>
                <a:ea typeface="+mn-ea"/>
                <a:cs typeface="+mn-cs"/>
              </a:defRPr>
            </a:lvl6pPr>
            <a:lvl7pPr marL="2743200" algn="l" defTabSz="914400" rtl="0" eaLnBrk="1" latinLnBrk="0" hangingPunct="1">
              <a:defRPr i="1" u="sng" kern="1200">
                <a:solidFill>
                  <a:schemeClr val="tx1"/>
                </a:solidFill>
                <a:latin typeface="Garamond" pitchFamily="18" charset="0"/>
                <a:ea typeface="+mn-ea"/>
                <a:cs typeface="+mn-cs"/>
              </a:defRPr>
            </a:lvl7pPr>
            <a:lvl8pPr marL="3200400" algn="l" defTabSz="914400" rtl="0" eaLnBrk="1" latinLnBrk="0" hangingPunct="1">
              <a:defRPr i="1" u="sng" kern="1200">
                <a:solidFill>
                  <a:schemeClr val="tx1"/>
                </a:solidFill>
                <a:latin typeface="Garamond" pitchFamily="18" charset="0"/>
                <a:ea typeface="+mn-ea"/>
                <a:cs typeface="+mn-cs"/>
              </a:defRPr>
            </a:lvl8pPr>
            <a:lvl9pPr marL="3657600" algn="l" defTabSz="914400" rtl="0" eaLnBrk="1" latinLnBrk="0" hangingPunct="1">
              <a:defRPr i="1" u="sng" kern="1200">
                <a:solidFill>
                  <a:schemeClr val="tx1"/>
                </a:solidFill>
                <a:latin typeface="Garamond" pitchFamily="18" charset="0"/>
                <a:ea typeface="+mn-ea"/>
                <a:cs typeface="+mn-cs"/>
              </a:defRPr>
            </a:lvl9pPr>
          </a:lstStyle>
          <a:p>
            <a:pPr algn="ctr"/>
            <a:fld id="{ADB63EE2-3D19-409D-AECE-488E9653ABB8}" type="slidenum">
              <a:rPr lang="en-US" b="1" i="0" u="none">
                <a:solidFill>
                  <a:prstClr val="white"/>
                </a:solidFill>
              </a:rPr>
              <a:pPr algn="ctr"/>
              <a:t>4</a:t>
            </a:fld>
            <a:endParaRPr lang="en-US" b="1" i="0" u="none" dirty="0">
              <a:solidFill>
                <a:prstClr val="white"/>
              </a:solidFill>
            </a:endParaRPr>
          </a:p>
        </p:txBody>
      </p:sp>
      <p:sp>
        <p:nvSpPr>
          <p:cNvPr id="4" name="Rectangle 3">
            <a:extLst>
              <a:ext uri="{FF2B5EF4-FFF2-40B4-BE49-F238E27FC236}">
                <a16:creationId xmlns:a16="http://schemas.microsoft.com/office/drawing/2014/main" id="{7473EF62-18A7-4595-A23F-ACBDC006F113}"/>
              </a:ext>
            </a:extLst>
          </p:cNvPr>
          <p:cNvSpPr/>
          <p:nvPr/>
        </p:nvSpPr>
        <p:spPr>
          <a:xfrm>
            <a:off x="4717803" y="687545"/>
            <a:ext cx="2295331" cy="475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IN" dirty="0">
                <a:latin typeface="Palatino Linotype" panose="02040502050505030304" pitchFamily="18" charset="0"/>
              </a:rPr>
              <a:t>Types of Project</a:t>
            </a:r>
          </a:p>
        </p:txBody>
      </p:sp>
      <p:sp>
        <p:nvSpPr>
          <p:cNvPr id="7" name="Rectangle 6">
            <a:extLst>
              <a:ext uri="{FF2B5EF4-FFF2-40B4-BE49-F238E27FC236}">
                <a16:creationId xmlns:a16="http://schemas.microsoft.com/office/drawing/2014/main" id="{CCB5ACD0-0790-4EEB-9F9D-3E5D7A27D1DA}"/>
              </a:ext>
            </a:extLst>
          </p:cNvPr>
          <p:cNvSpPr/>
          <p:nvPr/>
        </p:nvSpPr>
        <p:spPr>
          <a:xfrm>
            <a:off x="2050643" y="1735053"/>
            <a:ext cx="2295331" cy="578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IN" dirty="0">
                <a:latin typeface="Palatino Linotype" panose="02040502050505030304" pitchFamily="18" charset="0"/>
              </a:rPr>
              <a:t>RREP (&lt;15% commercial)</a:t>
            </a:r>
          </a:p>
        </p:txBody>
      </p:sp>
      <p:sp>
        <p:nvSpPr>
          <p:cNvPr id="8" name="Rectangle 7">
            <a:extLst>
              <a:ext uri="{FF2B5EF4-FFF2-40B4-BE49-F238E27FC236}">
                <a16:creationId xmlns:a16="http://schemas.microsoft.com/office/drawing/2014/main" id="{2577B9CF-6FC6-4D0F-B643-135FE8354E44}"/>
              </a:ext>
            </a:extLst>
          </p:cNvPr>
          <p:cNvSpPr/>
          <p:nvPr/>
        </p:nvSpPr>
        <p:spPr>
          <a:xfrm>
            <a:off x="4973996" y="1654099"/>
            <a:ext cx="2295331" cy="580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IN" dirty="0">
                <a:latin typeface="Palatino Linotype" panose="02040502050505030304" pitchFamily="18" charset="0"/>
              </a:rPr>
              <a:t>REP (&gt;15% commercial)</a:t>
            </a:r>
          </a:p>
        </p:txBody>
      </p:sp>
      <p:sp>
        <p:nvSpPr>
          <p:cNvPr id="9" name="Rectangle 8">
            <a:extLst>
              <a:ext uri="{FF2B5EF4-FFF2-40B4-BE49-F238E27FC236}">
                <a16:creationId xmlns:a16="http://schemas.microsoft.com/office/drawing/2014/main" id="{0AEC21EC-0700-449A-9D5B-23EB686893ED}"/>
              </a:ext>
            </a:extLst>
          </p:cNvPr>
          <p:cNvSpPr/>
          <p:nvPr/>
        </p:nvSpPr>
        <p:spPr>
          <a:xfrm>
            <a:off x="7897349" y="1681041"/>
            <a:ext cx="2295331" cy="528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IN" dirty="0">
                <a:latin typeface="Palatino Linotype" panose="02040502050505030304" pitchFamily="18" charset="0"/>
              </a:rPr>
              <a:t>Fully Commercial</a:t>
            </a:r>
          </a:p>
        </p:txBody>
      </p:sp>
      <p:sp>
        <p:nvSpPr>
          <p:cNvPr id="10" name="Rectangle 9">
            <a:extLst>
              <a:ext uri="{FF2B5EF4-FFF2-40B4-BE49-F238E27FC236}">
                <a16:creationId xmlns:a16="http://schemas.microsoft.com/office/drawing/2014/main" id="{0BEFF0D5-BAC5-4F2D-A6C7-E48DF32961EE}"/>
              </a:ext>
            </a:extLst>
          </p:cNvPr>
          <p:cNvSpPr/>
          <p:nvPr/>
        </p:nvSpPr>
        <p:spPr>
          <a:xfrm>
            <a:off x="1853390" y="2652692"/>
            <a:ext cx="1205999" cy="475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IN" dirty="0">
                <a:latin typeface="Palatino Linotype" panose="02040502050505030304" pitchFamily="18" charset="0"/>
              </a:rPr>
              <a:t>New</a:t>
            </a:r>
          </a:p>
        </p:txBody>
      </p:sp>
      <p:sp>
        <p:nvSpPr>
          <p:cNvPr id="11" name="Rectangle 10">
            <a:extLst>
              <a:ext uri="{FF2B5EF4-FFF2-40B4-BE49-F238E27FC236}">
                <a16:creationId xmlns:a16="http://schemas.microsoft.com/office/drawing/2014/main" id="{A4C2F985-849B-4100-BDCC-6488B4380E5A}"/>
              </a:ext>
            </a:extLst>
          </p:cNvPr>
          <p:cNvSpPr/>
          <p:nvPr/>
        </p:nvSpPr>
        <p:spPr>
          <a:xfrm>
            <a:off x="3259923" y="2660018"/>
            <a:ext cx="1086050" cy="475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IN" dirty="0">
                <a:latin typeface="Palatino Linotype" panose="02040502050505030304" pitchFamily="18" charset="0"/>
              </a:rPr>
              <a:t>Ongoing</a:t>
            </a:r>
          </a:p>
        </p:txBody>
      </p:sp>
      <p:sp>
        <p:nvSpPr>
          <p:cNvPr id="12" name="Rectangle 11">
            <a:extLst>
              <a:ext uri="{FF2B5EF4-FFF2-40B4-BE49-F238E27FC236}">
                <a16:creationId xmlns:a16="http://schemas.microsoft.com/office/drawing/2014/main" id="{0759B3A6-5356-49AF-BC0C-98510F875AB2}"/>
              </a:ext>
            </a:extLst>
          </p:cNvPr>
          <p:cNvSpPr/>
          <p:nvPr/>
        </p:nvSpPr>
        <p:spPr>
          <a:xfrm>
            <a:off x="1708798" y="3631950"/>
            <a:ext cx="2009670" cy="1008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IN" dirty="0" err="1">
                <a:latin typeface="Palatino Linotype" panose="02040502050505030304" pitchFamily="18" charset="0"/>
              </a:rPr>
              <a:t>Resi</a:t>
            </a:r>
            <a:r>
              <a:rPr lang="en-IN" dirty="0">
                <a:latin typeface="Palatino Linotype" panose="02040502050505030304" pitchFamily="18" charset="0"/>
              </a:rPr>
              <a:t>. Apt = 5%</a:t>
            </a:r>
          </a:p>
          <a:p>
            <a:r>
              <a:rPr lang="en-IN" dirty="0">
                <a:latin typeface="Palatino Linotype" panose="02040502050505030304" pitchFamily="18" charset="0"/>
              </a:rPr>
              <a:t>Comm. Apt. = 5%</a:t>
            </a:r>
          </a:p>
          <a:p>
            <a:r>
              <a:rPr lang="en-IN" dirty="0">
                <a:latin typeface="Palatino Linotype" panose="02040502050505030304" pitchFamily="18" charset="0"/>
              </a:rPr>
              <a:t>Afford. </a:t>
            </a:r>
            <a:r>
              <a:rPr lang="en-IN" dirty="0" err="1">
                <a:latin typeface="Palatino Linotype" panose="02040502050505030304" pitchFamily="18" charset="0"/>
              </a:rPr>
              <a:t>Resi</a:t>
            </a:r>
            <a:r>
              <a:rPr lang="en-IN" dirty="0">
                <a:latin typeface="Palatino Linotype" panose="02040502050505030304" pitchFamily="18" charset="0"/>
              </a:rPr>
              <a:t> = 1%</a:t>
            </a:r>
          </a:p>
        </p:txBody>
      </p:sp>
      <p:sp>
        <p:nvSpPr>
          <p:cNvPr id="13" name="Rectangle 12">
            <a:extLst>
              <a:ext uri="{FF2B5EF4-FFF2-40B4-BE49-F238E27FC236}">
                <a16:creationId xmlns:a16="http://schemas.microsoft.com/office/drawing/2014/main" id="{BCF65FFC-51CF-43BB-BA81-89BCFFD736AA}"/>
              </a:ext>
            </a:extLst>
          </p:cNvPr>
          <p:cNvSpPr/>
          <p:nvPr/>
        </p:nvSpPr>
        <p:spPr>
          <a:xfrm>
            <a:off x="2347907" y="5122120"/>
            <a:ext cx="2723104" cy="128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IN" dirty="0" err="1">
                <a:latin typeface="Palatino Linotype" panose="02040502050505030304" pitchFamily="18" charset="0"/>
              </a:rPr>
              <a:t>Resi</a:t>
            </a:r>
            <a:r>
              <a:rPr lang="en-IN" dirty="0">
                <a:latin typeface="Palatino Linotype" panose="02040502050505030304" pitchFamily="18" charset="0"/>
              </a:rPr>
              <a:t>. Apt = 5% or 12%</a:t>
            </a:r>
          </a:p>
          <a:p>
            <a:r>
              <a:rPr lang="en-IN" dirty="0">
                <a:latin typeface="Palatino Linotype" panose="02040502050505030304" pitchFamily="18" charset="0"/>
              </a:rPr>
              <a:t>Comm. Apt. = 5% or 12%</a:t>
            </a:r>
          </a:p>
          <a:p>
            <a:r>
              <a:rPr lang="en-IN" dirty="0">
                <a:latin typeface="Palatino Linotype" panose="02040502050505030304" pitchFamily="18" charset="0"/>
              </a:rPr>
              <a:t>Afford. </a:t>
            </a:r>
            <a:r>
              <a:rPr lang="en-IN" dirty="0" err="1">
                <a:latin typeface="Palatino Linotype" panose="02040502050505030304" pitchFamily="18" charset="0"/>
              </a:rPr>
              <a:t>Resi</a:t>
            </a:r>
            <a:r>
              <a:rPr lang="en-IN" dirty="0">
                <a:latin typeface="Palatino Linotype" panose="02040502050505030304" pitchFamily="18" charset="0"/>
              </a:rPr>
              <a:t> = 1% or 8%</a:t>
            </a:r>
          </a:p>
          <a:p>
            <a:r>
              <a:rPr lang="en-IN" dirty="0">
                <a:latin typeface="Palatino Linotype" panose="02040502050505030304" pitchFamily="18" charset="0"/>
              </a:rPr>
              <a:t>(Option for old rate)</a:t>
            </a:r>
          </a:p>
        </p:txBody>
      </p:sp>
      <p:sp>
        <p:nvSpPr>
          <p:cNvPr id="14" name="Rectangle 13">
            <a:extLst>
              <a:ext uri="{FF2B5EF4-FFF2-40B4-BE49-F238E27FC236}">
                <a16:creationId xmlns:a16="http://schemas.microsoft.com/office/drawing/2014/main" id="{0EABFB55-F504-4843-BF6A-DA9772C03645}"/>
              </a:ext>
            </a:extLst>
          </p:cNvPr>
          <p:cNvSpPr/>
          <p:nvPr/>
        </p:nvSpPr>
        <p:spPr>
          <a:xfrm>
            <a:off x="4869529" y="2651343"/>
            <a:ext cx="1205999" cy="475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IN" dirty="0">
                <a:latin typeface="Palatino Linotype" panose="02040502050505030304" pitchFamily="18" charset="0"/>
              </a:rPr>
              <a:t>New</a:t>
            </a:r>
          </a:p>
        </p:txBody>
      </p:sp>
      <p:sp>
        <p:nvSpPr>
          <p:cNvPr id="15" name="Rectangle 14">
            <a:extLst>
              <a:ext uri="{FF2B5EF4-FFF2-40B4-BE49-F238E27FC236}">
                <a16:creationId xmlns:a16="http://schemas.microsoft.com/office/drawing/2014/main" id="{05565314-0732-4094-A939-D2C3040408FD}"/>
              </a:ext>
            </a:extLst>
          </p:cNvPr>
          <p:cNvSpPr/>
          <p:nvPr/>
        </p:nvSpPr>
        <p:spPr>
          <a:xfrm>
            <a:off x="7846120" y="2612494"/>
            <a:ext cx="1144780" cy="475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IN" dirty="0">
                <a:latin typeface="Palatino Linotype" panose="02040502050505030304" pitchFamily="18" charset="0"/>
              </a:rPr>
              <a:t>New</a:t>
            </a:r>
          </a:p>
        </p:txBody>
      </p:sp>
      <p:sp>
        <p:nvSpPr>
          <p:cNvPr id="16" name="Rectangle 15">
            <a:extLst>
              <a:ext uri="{FF2B5EF4-FFF2-40B4-BE49-F238E27FC236}">
                <a16:creationId xmlns:a16="http://schemas.microsoft.com/office/drawing/2014/main" id="{AEBA9B2A-EA5E-448F-AECB-50ECB2CCAA94}"/>
              </a:ext>
            </a:extLst>
          </p:cNvPr>
          <p:cNvSpPr/>
          <p:nvPr/>
        </p:nvSpPr>
        <p:spPr>
          <a:xfrm>
            <a:off x="6323311" y="2667050"/>
            <a:ext cx="1206000" cy="475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IN" dirty="0">
                <a:latin typeface="Palatino Linotype" panose="02040502050505030304" pitchFamily="18" charset="0"/>
              </a:rPr>
              <a:t>Ongoing</a:t>
            </a:r>
          </a:p>
        </p:txBody>
      </p:sp>
      <p:sp>
        <p:nvSpPr>
          <p:cNvPr id="17" name="Rectangle 16">
            <a:extLst>
              <a:ext uri="{FF2B5EF4-FFF2-40B4-BE49-F238E27FC236}">
                <a16:creationId xmlns:a16="http://schemas.microsoft.com/office/drawing/2014/main" id="{6A1825E2-618B-4F55-85FB-96C08403CE8C}"/>
              </a:ext>
            </a:extLst>
          </p:cNvPr>
          <p:cNvSpPr/>
          <p:nvPr/>
        </p:nvSpPr>
        <p:spPr>
          <a:xfrm>
            <a:off x="9322793" y="2615651"/>
            <a:ext cx="1144780" cy="4758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IN" dirty="0">
                <a:latin typeface="Palatino Linotype" panose="02040502050505030304" pitchFamily="18" charset="0"/>
              </a:rPr>
              <a:t>Ongoing</a:t>
            </a:r>
          </a:p>
        </p:txBody>
      </p:sp>
      <p:sp>
        <p:nvSpPr>
          <p:cNvPr id="18" name="Rectangle 17">
            <a:extLst>
              <a:ext uri="{FF2B5EF4-FFF2-40B4-BE49-F238E27FC236}">
                <a16:creationId xmlns:a16="http://schemas.microsoft.com/office/drawing/2014/main" id="{FBD8757E-9483-4000-A795-9EC091C4C1F5}"/>
              </a:ext>
            </a:extLst>
          </p:cNvPr>
          <p:cNvSpPr/>
          <p:nvPr/>
        </p:nvSpPr>
        <p:spPr>
          <a:xfrm>
            <a:off x="4498471" y="3648444"/>
            <a:ext cx="2147727" cy="1008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IN" dirty="0" err="1">
                <a:latin typeface="Palatino Linotype" panose="02040502050505030304" pitchFamily="18" charset="0"/>
              </a:rPr>
              <a:t>Resi</a:t>
            </a:r>
            <a:r>
              <a:rPr lang="en-IN" dirty="0">
                <a:latin typeface="Palatino Linotype" panose="02040502050505030304" pitchFamily="18" charset="0"/>
              </a:rPr>
              <a:t>. Apt = 5%</a:t>
            </a:r>
          </a:p>
          <a:p>
            <a:r>
              <a:rPr lang="en-IN" dirty="0">
                <a:latin typeface="Palatino Linotype" panose="02040502050505030304" pitchFamily="18" charset="0"/>
              </a:rPr>
              <a:t>Comm. Apt. = 12%</a:t>
            </a:r>
          </a:p>
          <a:p>
            <a:r>
              <a:rPr lang="en-IN" dirty="0">
                <a:latin typeface="Palatino Linotype" panose="02040502050505030304" pitchFamily="18" charset="0"/>
              </a:rPr>
              <a:t>Afford. </a:t>
            </a:r>
            <a:r>
              <a:rPr lang="en-IN" dirty="0" err="1">
                <a:latin typeface="Palatino Linotype" panose="02040502050505030304" pitchFamily="18" charset="0"/>
              </a:rPr>
              <a:t>Resi</a:t>
            </a:r>
            <a:r>
              <a:rPr lang="en-IN" dirty="0">
                <a:latin typeface="Palatino Linotype" panose="02040502050505030304" pitchFamily="18" charset="0"/>
              </a:rPr>
              <a:t> = 1%</a:t>
            </a:r>
          </a:p>
        </p:txBody>
      </p:sp>
      <p:sp>
        <p:nvSpPr>
          <p:cNvPr id="19" name="Rectangle 18">
            <a:extLst>
              <a:ext uri="{FF2B5EF4-FFF2-40B4-BE49-F238E27FC236}">
                <a16:creationId xmlns:a16="http://schemas.microsoft.com/office/drawing/2014/main" id="{FF7754C3-8EED-4A25-8D2D-748A5E6CF95A}"/>
              </a:ext>
            </a:extLst>
          </p:cNvPr>
          <p:cNvSpPr/>
          <p:nvPr/>
        </p:nvSpPr>
        <p:spPr>
          <a:xfrm>
            <a:off x="5655031" y="5162426"/>
            <a:ext cx="2612572" cy="1169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IN" dirty="0" err="1">
                <a:latin typeface="Palatino Linotype" panose="02040502050505030304" pitchFamily="18" charset="0"/>
              </a:rPr>
              <a:t>Resi</a:t>
            </a:r>
            <a:r>
              <a:rPr lang="en-IN" dirty="0">
                <a:latin typeface="Palatino Linotype" panose="02040502050505030304" pitchFamily="18" charset="0"/>
              </a:rPr>
              <a:t>. Apt = 5% or 12%</a:t>
            </a:r>
          </a:p>
          <a:p>
            <a:r>
              <a:rPr lang="en-IN" dirty="0">
                <a:latin typeface="Palatino Linotype" panose="02040502050505030304" pitchFamily="18" charset="0"/>
              </a:rPr>
              <a:t>Comm. Apt. = 12%</a:t>
            </a:r>
          </a:p>
          <a:p>
            <a:r>
              <a:rPr lang="en-IN" dirty="0">
                <a:latin typeface="Palatino Linotype" panose="02040502050505030304" pitchFamily="18" charset="0"/>
              </a:rPr>
              <a:t>Afford. </a:t>
            </a:r>
            <a:r>
              <a:rPr lang="en-IN" dirty="0" err="1">
                <a:latin typeface="Palatino Linotype" panose="02040502050505030304" pitchFamily="18" charset="0"/>
              </a:rPr>
              <a:t>Resi</a:t>
            </a:r>
            <a:r>
              <a:rPr lang="en-IN" dirty="0">
                <a:latin typeface="Palatino Linotype" panose="02040502050505030304" pitchFamily="18" charset="0"/>
              </a:rPr>
              <a:t> = 1% or 8%</a:t>
            </a:r>
          </a:p>
          <a:p>
            <a:r>
              <a:rPr lang="en-IN" dirty="0">
                <a:latin typeface="Palatino Linotype" panose="02040502050505030304" pitchFamily="18" charset="0"/>
              </a:rPr>
              <a:t>(Option for old rate)</a:t>
            </a:r>
          </a:p>
        </p:txBody>
      </p:sp>
      <p:sp>
        <p:nvSpPr>
          <p:cNvPr id="20" name="Rectangle 19">
            <a:extLst>
              <a:ext uri="{FF2B5EF4-FFF2-40B4-BE49-F238E27FC236}">
                <a16:creationId xmlns:a16="http://schemas.microsoft.com/office/drawing/2014/main" id="{02B5FA38-DFC9-4AA5-B416-60DC068C300D}"/>
              </a:ext>
            </a:extLst>
          </p:cNvPr>
          <p:cNvSpPr/>
          <p:nvPr/>
        </p:nvSpPr>
        <p:spPr>
          <a:xfrm>
            <a:off x="7517944" y="3493880"/>
            <a:ext cx="2147727" cy="614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IN" dirty="0">
                <a:latin typeface="Palatino Linotype" panose="02040502050505030304" pitchFamily="18" charset="0"/>
              </a:rPr>
              <a:t>Comm. Apt. = 12%</a:t>
            </a:r>
          </a:p>
        </p:txBody>
      </p:sp>
      <p:sp>
        <p:nvSpPr>
          <p:cNvPr id="22" name="Rectangle 21">
            <a:extLst>
              <a:ext uri="{FF2B5EF4-FFF2-40B4-BE49-F238E27FC236}">
                <a16:creationId xmlns:a16="http://schemas.microsoft.com/office/drawing/2014/main" id="{5A4EAD74-B349-47F6-90BC-14DCBE5C6CFC}"/>
              </a:ext>
            </a:extLst>
          </p:cNvPr>
          <p:cNvSpPr/>
          <p:nvPr/>
        </p:nvSpPr>
        <p:spPr>
          <a:xfrm>
            <a:off x="8435966" y="4377593"/>
            <a:ext cx="2047236" cy="614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IN" dirty="0">
                <a:latin typeface="Palatino Linotype" panose="02040502050505030304" pitchFamily="18" charset="0"/>
              </a:rPr>
              <a:t>Comm. Apt. = 12%</a:t>
            </a:r>
          </a:p>
        </p:txBody>
      </p:sp>
      <p:sp>
        <p:nvSpPr>
          <p:cNvPr id="21" name="Arrow: Down 20">
            <a:extLst>
              <a:ext uri="{FF2B5EF4-FFF2-40B4-BE49-F238E27FC236}">
                <a16:creationId xmlns:a16="http://schemas.microsoft.com/office/drawing/2014/main" id="{549E22C6-8A1B-4CBA-83AA-C6B0B6F78FFF}"/>
              </a:ext>
            </a:extLst>
          </p:cNvPr>
          <p:cNvSpPr/>
          <p:nvPr/>
        </p:nvSpPr>
        <p:spPr>
          <a:xfrm>
            <a:off x="5332891" y="3142913"/>
            <a:ext cx="122434" cy="489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Arrow: Down 23">
            <a:extLst>
              <a:ext uri="{FF2B5EF4-FFF2-40B4-BE49-F238E27FC236}">
                <a16:creationId xmlns:a16="http://schemas.microsoft.com/office/drawing/2014/main" id="{F4EA85FB-D92F-4519-B0E9-962A09E5A17E}"/>
              </a:ext>
            </a:extLst>
          </p:cNvPr>
          <p:cNvSpPr/>
          <p:nvPr/>
        </p:nvSpPr>
        <p:spPr>
          <a:xfrm>
            <a:off x="6889904" y="3201073"/>
            <a:ext cx="122434" cy="1921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Arrow: Down 24">
            <a:extLst>
              <a:ext uri="{FF2B5EF4-FFF2-40B4-BE49-F238E27FC236}">
                <a16:creationId xmlns:a16="http://schemas.microsoft.com/office/drawing/2014/main" id="{8D13C61E-9E70-46BB-B7A7-5990768737C5}"/>
              </a:ext>
            </a:extLst>
          </p:cNvPr>
          <p:cNvSpPr/>
          <p:nvPr/>
        </p:nvSpPr>
        <p:spPr>
          <a:xfrm>
            <a:off x="3924403" y="3234365"/>
            <a:ext cx="124743" cy="1798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Arrow: Down 25">
            <a:extLst>
              <a:ext uri="{FF2B5EF4-FFF2-40B4-BE49-F238E27FC236}">
                <a16:creationId xmlns:a16="http://schemas.microsoft.com/office/drawing/2014/main" id="{DD78E5AA-4DA0-4E5B-8D5A-71CD8C90CC2D}"/>
              </a:ext>
            </a:extLst>
          </p:cNvPr>
          <p:cNvSpPr/>
          <p:nvPr/>
        </p:nvSpPr>
        <p:spPr>
          <a:xfrm>
            <a:off x="9900364" y="3135881"/>
            <a:ext cx="122262" cy="1192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Arrow: Down 26">
            <a:extLst>
              <a:ext uri="{FF2B5EF4-FFF2-40B4-BE49-F238E27FC236}">
                <a16:creationId xmlns:a16="http://schemas.microsoft.com/office/drawing/2014/main" id="{65CB638B-6ACF-4D7D-962C-C216D93BD9AF}"/>
              </a:ext>
            </a:extLst>
          </p:cNvPr>
          <p:cNvSpPr/>
          <p:nvPr/>
        </p:nvSpPr>
        <p:spPr>
          <a:xfrm>
            <a:off x="2346256" y="3201073"/>
            <a:ext cx="47269" cy="3927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Arrow: Down 27">
            <a:extLst>
              <a:ext uri="{FF2B5EF4-FFF2-40B4-BE49-F238E27FC236}">
                <a16:creationId xmlns:a16="http://schemas.microsoft.com/office/drawing/2014/main" id="{5A1478D4-9BED-4BF7-9AEA-FF25F0B9DFBC}"/>
              </a:ext>
            </a:extLst>
          </p:cNvPr>
          <p:cNvSpPr/>
          <p:nvPr/>
        </p:nvSpPr>
        <p:spPr>
          <a:xfrm>
            <a:off x="8269568" y="3143701"/>
            <a:ext cx="99918" cy="3178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ight Brace 28">
            <a:extLst>
              <a:ext uri="{FF2B5EF4-FFF2-40B4-BE49-F238E27FC236}">
                <a16:creationId xmlns:a16="http://schemas.microsoft.com/office/drawing/2014/main" id="{C48E6AD2-72D6-4438-8A24-C0F907DD732B}"/>
              </a:ext>
            </a:extLst>
          </p:cNvPr>
          <p:cNvSpPr/>
          <p:nvPr/>
        </p:nvSpPr>
        <p:spPr>
          <a:xfrm rot="16200000">
            <a:off x="5949997" y="1622139"/>
            <a:ext cx="332956" cy="15781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0" name="Right Brace 29">
            <a:extLst>
              <a:ext uri="{FF2B5EF4-FFF2-40B4-BE49-F238E27FC236}">
                <a16:creationId xmlns:a16="http://schemas.microsoft.com/office/drawing/2014/main" id="{D6D91A1F-6A16-47BF-94E5-7BB09432CB5E}"/>
              </a:ext>
            </a:extLst>
          </p:cNvPr>
          <p:cNvSpPr/>
          <p:nvPr/>
        </p:nvSpPr>
        <p:spPr>
          <a:xfrm rot="16200000">
            <a:off x="2978655" y="1634428"/>
            <a:ext cx="313348" cy="15781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1" name="Right Brace 30">
            <a:extLst>
              <a:ext uri="{FF2B5EF4-FFF2-40B4-BE49-F238E27FC236}">
                <a16:creationId xmlns:a16="http://schemas.microsoft.com/office/drawing/2014/main" id="{537E8457-D4DA-45D9-A4EB-C5BC64660438}"/>
              </a:ext>
            </a:extLst>
          </p:cNvPr>
          <p:cNvSpPr/>
          <p:nvPr/>
        </p:nvSpPr>
        <p:spPr>
          <a:xfrm rot="16200000">
            <a:off x="8880332" y="1614762"/>
            <a:ext cx="352684" cy="15781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2" name="Right Brace 31">
            <a:extLst>
              <a:ext uri="{FF2B5EF4-FFF2-40B4-BE49-F238E27FC236}">
                <a16:creationId xmlns:a16="http://schemas.microsoft.com/office/drawing/2014/main" id="{2A4A7351-FC4E-4289-8306-FD72A84ED7BF}"/>
              </a:ext>
            </a:extLst>
          </p:cNvPr>
          <p:cNvSpPr/>
          <p:nvPr/>
        </p:nvSpPr>
        <p:spPr>
          <a:xfrm rot="16200000">
            <a:off x="5690249" y="-1427147"/>
            <a:ext cx="457805" cy="57195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3" name="Arrow: Down 32">
            <a:extLst>
              <a:ext uri="{FF2B5EF4-FFF2-40B4-BE49-F238E27FC236}">
                <a16:creationId xmlns:a16="http://schemas.microsoft.com/office/drawing/2014/main" id="{C92E2496-7C0C-4784-AD02-80780958E5DB}"/>
              </a:ext>
            </a:extLst>
          </p:cNvPr>
          <p:cNvSpPr/>
          <p:nvPr/>
        </p:nvSpPr>
        <p:spPr>
          <a:xfrm>
            <a:off x="5874937" y="1222131"/>
            <a:ext cx="100482" cy="4089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Slide Number Placeholder 3">
            <a:extLst>
              <a:ext uri="{FF2B5EF4-FFF2-40B4-BE49-F238E27FC236}">
                <a16:creationId xmlns:a16="http://schemas.microsoft.com/office/drawing/2014/main" id="{62FECDAA-280E-D0B8-A696-F6C433619F3D}"/>
              </a:ext>
            </a:extLst>
          </p:cNvPr>
          <p:cNvSpPr txBox="1">
            <a:spLocks/>
          </p:cNvSpPr>
          <p:nvPr/>
        </p:nvSpPr>
        <p:spPr>
          <a:xfrm>
            <a:off x="10838688" y="5734050"/>
            <a:ext cx="812800" cy="521208"/>
          </a:xfrm>
          <a:prstGeom prst="rect">
            <a:avLst/>
          </a:prstGeom>
        </p:spPr>
        <p:txBody>
          <a:bodyPr vert="horz" rtlCol="0" anchor="ctr"/>
          <a:lstStyle>
            <a:defPPr>
              <a:defRPr lang="en-US"/>
            </a:defPPr>
            <a:lvl1pPr marL="0" algn="ctr" defTabSz="914400" rtl="0" eaLnBrk="1" latinLnBrk="0" hangingPunct="1">
              <a:defRPr kumimoji="0" sz="135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F90783-203F-4A0B-94C9-A1FF1C2A050D}" type="slidenum">
              <a:rPr lang="en-IN" sz="1600" smtClean="0"/>
              <a:pPr/>
              <a:t>4</a:t>
            </a:fld>
            <a:endParaRPr lang="en-IN" sz="1600" dirty="0"/>
          </a:p>
        </p:txBody>
      </p:sp>
      <p:sp>
        <p:nvSpPr>
          <p:cNvPr id="23" name="Slide Number Placeholder 3">
            <a:extLst>
              <a:ext uri="{FF2B5EF4-FFF2-40B4-BE49-F238E27FC236}">
                <a16:creationId xmlns:a16="http://schemas.microsoft.com/office/drawing/2014/main" id="{13AC5142-799F-99E2-3213-CE37D191B7C5}"/>
              </a:ext>
            </a:extLst>
          </p:cNvPr>
          <p:cNvSpPr txBox="1">
            <a:spLocks/>
          </p:cNvSpPr>
          <p:nvPr/>
        </p:nvSpPr>
        <p:spPr>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defPPr>
              <a:defRPr lang="en-US"/>
            </a:defPPr>
            <a:lvl1pPr marL="0" algn="ctr" defTabSz="914400" rtl="0" eaLnBrk="1" latinLnBrk="0" hangingPunct="1">
              <a:defRPr sz="2800" kern="1200">
                <a:solidFill>
                  <a:schemeClr val="bg1"/>
                </a:solidFill>
                <a:latin typeface="Times New Roman" panose="0202060305040502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F90783-203F-4A0B-94C9-A1FF1C2A050D}" type="slidenum">
              <a:rPr lang="en-IN" smtClean="0"/>
              <a:pPr/>
              <a:t>4</a:t>
            </a:fld>
            <a:endParaRPr lang="en-IN" dirty="0"/>
          </a:p>
        </p:txBody>
      </p:sp>
    </p:spTree>
    <p:extLst>
      <p:ext uri="{BB962C8B-B14F-4D97-AF65-F5344CB8AC3E}">
        <p14:creationId xmlns:p14="http://schemas.microsoft.com/office/powerpoint/2010/main" val="1782221021"/>
      </p:ext>
    </p:extLst>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B6F4-8B0F-4E98-8E2D-ADC7208DEAF7}"/>
              </a:ext>
            </a:extLst>
          </p:cNvPr>
          <p:cNvSpPr>
            <a:spLocks noGrp="1"/>
          </p:cNvSpPr>
          <p:nvPr>
            <p:ph type="title"/>
          </p:nvPr>
        </p:nvSpPr>
        <p:spPr>
          <a:xfrm>
            <a:off x="545690" y="274639"/>
            <a:ext cx="8903110" cy="541439"/>
          </a:xfrm>
        </p:spPr>
        <p:txBody>
          <a:bodyPr>
            <a:normAutofit/>
          </a:bodyPr>
          <a:lstStyle/>
          <a:p>
            <a:pPr marL="457200" indent="-457200">
              <a:buFont typeface="Wingdings" panose="05000000000000000000" pitchFamily="2" charset="2"/>
              <a:buChar char="q"/>
            </a:pPr>
            <a:r>
              <a:rPr lang="en-IN" sz="2800" b="1" dirty="0">
                <a:solidFill>
                  <a:schemeClr val="bg1"/>
                </a:solidFill>
              </a:rPr>
              <a:t>Option of Ongoing Projects</a:t>
            </a:r>
          </a:p>
        </p:txBody>
      </p:sp>
      <p:sp>
        <p:nvSpPr>
          <p:cNvPr id="3" name="Content Placeholder 2">
            <a:extLst>
              <a:ext uri="{FF2B5EF4-FFF2-40B4-BE49-F238E27FC236}">
                <a16:creationId xmlns:a16="http://schemas.microsoft.com/office/drawing/2014/main" id="{F153266D-A9D4-49B6-8D71-9954E72E4DEA}"/>
              </a:ext>
            </a:extLst>
          </p:cNvPr>
          <p:cNvSpPr>
            <a:spLocks noGrp="1"/>
          </p:cNvSpPr>
          <p:nvPr>
            <p:ph idx="1"/>
          </p:nvPr>
        </p:nvSpPr>
        <p:spPr>
          <a:xfrm>
            <a:off x="368710" y="1493520"/>
            <a:ext cx="10913806" cy="5152940"/>
          </a:xfrm>
        </p:spPr>
        <p:txBody>
          <a:bodyPr>
            <a:noAutofit/>
          </a:bodyPr>
          <a:lstStyle/>
          <a:p>
            <a:pPr marL="271463" indent="-271463" algn="just"/>
            <a:r>
              <a:rPr lang="en-IN" dirty="0">
                <a:ea typeface="Calibri" panose="020F0502020204030204" pitchFamily="34" charset="0"/>
                <a:cs typeface="Mangal" panose="02040503050203030202" pitchFamily="18" charset="0"/>
              </a:rPr>
              <a:t>As on the date of change over as on 01/04/2019, the notification provided the </a:t>
            </a:r>
            <a:r>
              <a:rPr lang="en-IN" dirty="0">
                <a:solidFill>
                  <a:srgbClr val="FF0000"/>
                </a:solidFill>
                <a:ea typeface="Calibri" panose="020F0502020204030204" pitchFamily="34" charset="0"/>
                <a:cs typeface="Mangal" panose="02040503050203030202" pitchFamily="18" charset="0"/>
              </a:rPr>
              <a:t>option to on-going </a:t>
            </a:r>
            <a:r>
              <a:rPr lang="en-IN" dirty="0">
                <a:ea typeface="Calibri" panose="020F0502020204030204" pitchFamily="34" charset="0"/>
                <a:cs typeface="Mangal" panose="02040503050203030202" pitchFamily="18" charset="0"/>
              </a:rPr>
              <a:t>projects either to continue with the old rate of tax with credit or switch over to new rate of tax.</a:t>
            </a:r>
          </a:p>
          <a:p>
            <a:pPr algn="just"/>
            <a:endParaRPr lang="en-IN" dirty="0">
              <a:cs typeface="Mangal" panose="02040503050203030202" pitchFamily="18" charset="0"/>
            </a:endParaRPr>
          </a:p>
          <a:p>
            <a:pPr marL="271463" indent="-271463" algn="just"/>
            <a:r>
              <a:rPr lang="en-IN" dirty="0">
                <a:ea typeface="Calibri" panose="020F0502020204030204" pitchFamily="34" charset="0"/>
                <a:cs typeface="Mangal" panose="02040503050203030202" pitchFamily="18" charset="0"/>
              </a:rPr>
              <a:t>The builder/developer was required to reverse the appropriate amount of credit on or before September-2019.</a:t>
            </a:r>
          </a:p>
          <a:p>
            <a:pPr algn="just"/>
            <a:endParaRPr lang="en-IN" dirty="0">
              <a:cs typeface="Mangal" panose="02040503050203030202" pitchFamily="18" charset="0"/>
            </a:endParaRPr>
          </a:p>
          <a:p>
            <a:pPr marL="271463" indent="-271463" algn="just"/>
            <a:r>
              <a:rPr lang="en-US" dirty="0"/>
              <a:t>In case the option to shift to new tax regime is selected, the method of computation for reversal of credit is given in Annexure-I and Annexure-II of Notification No. 3/2019 – CT (Rate) which amends Notification No. 11/2017 – CT (Rate) needs to be followed.</a:t>
            </a:r>
          </a:p>
          <a:p>
            <a:pPr algn="just"/>
            <a:endParaRPr lang="en-US" dirty="0"/>
          </a:p>
          <a:p>
            <a:pPr marL="271463" indent="-271463" algn="just"/>
            <a:r>
              <a:rPr lang="en-US" dirty="0">
                <a:ea typeface="Calibri" panose="020F0502020204030204" pitchFamily="34" charset="0"/>
                <a:cs typeface="Mangal" panose="02040503050203030202" pitchFamily="18" charset="0"/>
              </a:rPr>
              <a:t>As per the notification such option was to pay the tax at the old rate required to be exercised by availing </a:t>
            </a:r>
            <a:r>
              <a:rPr lang="en-US" dirty="0">
                <a:solidFill>
                  <a:srgbClr val="FF0000"/>
                </a:solidFill>
                <a:ea typeface="Calibri" panose="020F0502020204030204" pitchFamily="34" charset="0"/>
                <a:cs typeface="Mangal" panose="02040503050203030202" pitchFamily="18" charset="0"/>
              </a:rPr>
              <a:t>Annexure-IV of the Notification </a:t>
            </a:r>
            <a:r>
              <a:rPr lang="en-US" dirty="0">
                <a:ea typeface="Calibri" panose="020F0502020204030204" pitchFamily="34" charset="0"/>
                <a:cs typeface="Mangal" panose="02040503050203030202" pitchFamily="18" charset="0"/>
              </a:rPr>
              <a:t>with the Jurisdictional Commissioner of the registered person.</a:t>
            </a:r>
          </a:p>
          <a:p>
            <a:pPr algn="just"/>
            <a:endParaRPr lang="en-IN" dirty="0"/>
          </a:p>
        </p:txBody>
      </p:sp>
      <p:sp>
        <p:nvSpPr>
          <p:cNvPr id="4" name="Slide Number Placeholder 3">
            <a:extLst>
              <a:ext uri="{FF2B5EF4-FFF2-40B4-BE49-F238E27FC236}">
                <a16:creationId xmlns:a16="http://schemas.microsoft.com/office/drawing/2014/main" id="{EBB862AD-5CE0-963A-AF36-02F99B76CB2A}"/>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5</a:t>
            </a:fld>
            <a:endParaRPr lang="en-IN" dirty="0"/>
          </a:p>
        </p:txBody>
      </p:sp>
    </p:spTree>
    <p:extLst>
      <p:ext uri="{BB962C8B-B14F-4D97-AF65-F5344CB8AC3E}">
        <p14:creationId xmlns:p14="http://schemas.microsoft.com/office/powerpoint/2010/main" val="1413758374"/>
      </p:ext>
    </p:extLst>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3266D-A9D4-49B6-8D71-9954E72E4DEA}"/>
              </a:ext>
            </a:extLst>
          </p:cNvPr>
          <p:cNvSpPr>
            <a:spLocks noGrp="1"/>
          </p:cNvSpPr>
          <p:nvPr>
            <p:ph idx="1"/>
          </p:nvPr>
        </p:nvSpPr>
        <p:spPr>
          <a:xfrm>
            <a:off x="540512" y="1477926"/>
            <a:ext cx="10753564" cy="5168534"/>
          </a:xfrm>
        </p:spPr>
        <p:txBody>
          <a:bodyPr>
            <a:normAutofit/>
          </a:bodyPr>
          <a:lstStyle/>
          <a:p>
            <a:pPr marL="271463" indent="-271463" algn="just"/>
            <a:r>
              <a:rPr lang="en-US" dirty="0">
                <a:ea typeface="Calibri" panose="020F0502020204030204" pitchFamily="34" charset="0"/>
                <a:cs typeface="Mangal" panose="02040503050203030202" pitchFamily="18" charset="0"/>
              </a:rPr>
              <a:t>However, even if the Annexure IV is not filed, it was presumed that the builder/developer has opted to pay the tax on new regime. The Annexure-IV was:</a:t>
            </a:r>
          </a:p>
          <a:p>
            <a:pPr marL="0" indent="357188" algn="just">
              <a:buNone/>
            </a:pPr>
            <a:r>
              <a:rPr lang="en-US" dirty="0">
                <a:ea typeface="Calibri" panose="020F0502020204030204" pitchFamily="34" charset="0"/>
                <a:cs typeface="Mangal" panose="02040503050203030202" pitchFamily="18" charset="0"/>
              </a:rPr>
              <a:t>a)	Required to be filed for each projects separately.</a:t>
            </a:r>
          </a:p>
          <a:p>
            <a:pPr marL="0" indent="357188" algn="just">
              <a:buNone/>
            </a:pPr>
            <a:r>
              <a:rPr lang="en-US" dirty="0">
                <a:ea typeface="Calibri" panose="020F0502020204030204" pitchFamily="34" charset="0"/>
                <a:cs typeface="Mangal" panose="02040503050203030202" pitchFamily="18" charset="0"/>
              </a:rPr>
              <a:t>b)	It was required to be submitted physically.</a:t>
            </a:r>
          </a:p>
          <a:p>
            <a:pPr marL="0" indent="357188" algn="just">
              <a:buNone/>
            </a:pPr>
            <a:r>
              <a:rPr lang="en-US" dirty="0">
                <a:ea typeface="Calibri" panose="020F0502020204030204" pitchFamily="34" charset="0"/>
                <a:cs typeface="Mangal" panose="02040503050203030202" pitchFamily="18" charset="0"/>
              </a:rPr>
              <a:t>c)	Option once exercised could not be changed subsequently.</a:t>
            </a:r>
          </a:p>
          <a:p>
            <a:pPr marL="0" indent="357188" algn="just">
              <a:buNone/>
            </a:pPr>
            <a:endParaRPr lang="en-US" dirty="0">
              <a:ea typeface="Calibri" panose="020F0502020204030204" pitchFamily="34" charset="0"/>
              <a:cs typeface="Mangal" panose="02040503050203030202" pitchFamily="18" charset="0"/>
            </a:endParaRPr>
          </a:p>
          <a:p>
            <a:pPr marL="271463" indent="-271463" algn="just"/>
            <a:r>
              <a:rPr lang="en-US" b="1" dirty="0">
                <a:solidFill>
                  <a:srgbClr val="FF0000"/>
                </a:solidFill>
              </a:rPr>
              <a:t>Issue 1: Can developer &amp; landowner opt for different rates (i.e. 12% / 5%) under the same project which has single RERA registration?</a:t>
            </a:r>
          </a:p>
          <a:p>
            <a:pPr marL="0" indent="0" algn="just">
              <a:buNone/>
            </a:pPr>
            <a:endParaRPr lang="en-US" b="1" dirty="0">
              <a:solidFill>
                <a:srgbClr val="FF0000"/>
              </a:solidFill>
            </a:endParaRPr>
          </a:p>
          <a:p>
            <a:pPr algn="just"/>
            <a:r>
              <a:rPr lang="en-US" b="1" dirty="0">
                <a:solidFill>
                  <a:srgbClr val="FF0000"/>
                </a:solidFill>
              </a:rPr>
              <a:t>Issue 2: Suppose, a builder has opted for 12% rate and filed Annexure IV accordingly. However, recently the project is taken over by new builder who cannot file Annexure IV now. Whether new builder will have to pay 5% or 12% GST?</a:t>
            </a:r>
          </a:p>
          <a:p>
            <a:pPr algn="just"/>
            <a:endParaRPr lang="en-US" b="1" dirty="0">
              <a:solidFill>
                <a:srgbClr val="FF0000"/>
              </a:solidFill>
            </a:endParaRPr>
          </a:p>
          <a:p>
            <a:pPr algn="just"/>
            <a:endParaRPr lang="en-US" b="1" dirty="0">
              <a:solidFill>
                <a:srgbClr val="FF0000"/>
              </a:solidFill>
            </a:endParaRPr>
          </a:p>
          <a:p>
            <a:pPr marL="0" indent="357188" algn="just">
              <a:buNone/>
            </a:pPr>
            <a:endParaRPr lang="en-US" dirty="0">
              <a:ea typeface="Calibri" panose="020F0502020204030204" pitchFamily="34" charset="0"/>
              <a:cs typeface="Mangal" panose="02040503050203030202" pitchFamily="18" charset="0"/>
            </a:endParaRPr>
          </a:p>
        </p:txBody>
      </p:sp>
      <p:sp>
        <p:nvSpPr>
          <p:cNvPr id="2" name="Slide Number Placeholder 3">
            <a:extLst>
              <a:ext uri="{FF2B5EF4-FFF2-40B4-BE49-F238E27FC236}">
                <a16:creationId xmlns:a16="http://schemas.microsoft.com/office/drawing/2014/main" id="{D240FBB6-B575-CCBA-D927-95BD740C578F}"/>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6</a:t>
            </a:fld>
            <a:endParaRPr lang="en-IN" dirty="0"/>
          </a:p>
        </p:txBody>
      </p:sp>
    </p:spTree>
    <p:extLst>
      <p:ext uri="{BB962C8B-B14F-4D97-AF65-F5344CB8AC3E}">
        <p14:creationId xmlns:p14="http://schemas.microsoft.com/office/powerpoint/2010/main" val="2964129533"/>
      </p:ext>
    </p:extLst>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6D69D-4F22-FB65-5382-0FBBB92169A2}"/>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B78F4E4-AFF1-72CC-9A16-96D2AEE7DF63}"/>
              </a:ext>
            </a:extLst>
          </p:cNvPr>
          <p:cNvSpPr txBox="1">
            <a:spLocks/>
          </p:cNvSpPr>
          <p:nvPr/>
        </p:nvSpPr>
        <p:spPr>
          <a:xfrm>
            <a:off x="321972" y="1452880"/>
            <a:ext cx="11191741" cy="5057458"/>
          </a:xfrm>
          <a:prstGeom prst="rect">
            <a:avLst/>
          </a:prstGeom>
        </p:spPr>
        <p:txBody>
          <a:bodyPr vert="horz">
            <a:noAutofit/>
          </a:bodyPr>
          <a:lstStyle>
            <a:lvl1pPr marL="205740" indent="-205740" algn="l" rtl="0" eaLnBrk="1" latinLnBrk="0" hangingPunct="1">
              <a:spcBef>
                <a:spcPts val="450"/>
              </a:spcBef>
              <a:buClr>
                <a:schemeClr val="accent1"/>
              </a:buClr>
              <a:buSzPct val="70000"/>
              <a:buFont typeface="Wingdings"/>
              <a:buChar char=""/>
              <a:defRPr kumimoji="0" sz="1800" kern="1200">
                <a:solidFill>
                  <a:schemeClr val="tx1"/>
                </a:solidFill>
                <a:latin typeface="+mn-lt"/>
                <a:ea typeface="+mn-ea"/>
                <a:cs typeface="+mn-cs"/>
              </a:defRPr>
            </a:lvl1pPr>
            <a:lvl2pPr marL="480060" indent="-205740" algn="l" rtl="0" eaLnBrk="1" latinLnBrk="0" hangingPunct="1">
              <a:spcBef>
                <a:spcPct val="20000"/>
              </a:spcBef>
              <a:buClr>
                <a:schemeClr val="accent1"/>
              </a:buClr>
              <a:buSzPct val="80000"/>
              <a:buFont typeface="Wingdings 2"/>
              <a:buChar char=""/>
              <a:defRPr kumimoji="0" sz="1575" kern="1200">
                <a:solidFill>
                  <a:schemeClr val="tx1"/>
                </a:solidFill>
                <a:latin typeface="+mn-lt"/>
                <a:ea typeface="+mn-ea"/>
                <a:cs typeface="+mn-cs"/>
              </a:defRPr>
            </a:lvl2pPr>
            <a:lvl3pPr marL="685800" indent="-137160" algn="l" rtl="0" eaLnBrk="1" latinLnBrk="0" hangingPunct="1">
              <a:spcBef>
                <a:spcPct val="20000"/>
              </a:spcBef>
              <a:buClr>
                <a:schemeClr val="accent1">
                  <a:shade val="75000"/>
                </a:schemeClr>
              </a:buClr>
              <a:buSzPct val="60000"/>
              <a:buFont typeface="Wingdings"/>
              <a:buChar char=""/>
              <a:defRPr kumimoji="0" sz="1350" kern="1200">
                <a:solidFill>
                  <a:schemeClr val="tx1"/>
                </a:solidFill>
                <a:latin typeface="+mn-lt"/>
                <a:ea typeface="+mn-ea"/>
                <a:cs typeface="+mn-cs"/>
              </a:defRPr>
            </a:lvl3pPr>
            <a:lvl4pPr marL="891540" indent="-137160" algn="l" rtl="0" eaLnBrk="1" latinLnBrk="0" hangingPunct="1">
              <a:spcBef>
                <a:spcPct val="20000"/>
              </a:spcBef>
              <a:buClr>
                <a:schemeClr val="accent1">
                  <a:tint val="60000"/>
                </a:schemeClr>
              </a:buClr>
              <a:buSzPct val="60000"/>
              <a:buFont typeface="Wingdings"/>
              <a:buChar char=""/>
              <a:defRPr kumimoji="0" sz="1350" kern="1200">
                <a:solidFill>
                  <a:schemeClr val="tx1"/>
                </a:solidFill>
                <a:latin typeface="+mn-lt"/>
                <a:ea typeface="+mn-ea"/>
                <a:cs typeface="+mn-cs"/>
              </a:defRPr>
            </a:lvl4pPr>
            <a:lvl5pPr marL="1097280" indent="-137160" algn="l" rtl="0" eaLnBrk="1" latinLnBrk="0" hangingPunct="1">
              <a:spcBef>
                <a:spcPct val="20000"/>
              </a:spcBef>
              <a:buClr>
                <a:schemeClr val="accent2">
                  <a:tint val="60000"/>
                </a:schemeClr>
              </a:buClr>
              <a:buSzPct val="68000"/>
              <a:buFont typeface="Wingdings 2"/>
              <a:buChar char=""/>
              <a:defRPr kumimoji="0" sz="1200" kern="1200">
                <a:solidFill>
                  <a:schemeClr val="tx1"/>
                </a:solidFill>
                <a:latin typeface="+mn-lt"/>
                <a:ea typeface="+mn-ea"/>
                <a:cs typeface="+mn-cs"/>
              </a:defRPr>
            </a:lvl5pPr>
            <a:lvl6pPr marL="1303020" indent="-137160"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60" indent="-137160" algn="l" rtl="0" eaLnBrk="1" latinLnBrk="0" hangingPunct="1">
              <a:spcBef>
                <a:spcPct val="20000"/>
              </a:spcBef>
              <a:buClr>
                <a:schemeClr val="accent1">
                  <a:tint val="60000"/>
                </a:schemeClr>
              </a:buClr>
              <a:buSzPct val="60000"/>
              <a:buFont typeface="Wingdings"/>
              <a:buChar char=""/>
              <a:defRPr kumimoji="0" sz="1050" kern="1200" baseline="0">
                <a:solidFill>
                  <a:schemeClr val="tx2"/>
                </a:solidFill>
                <a:latin typeface="+mn-lt"/>
                <a:ea typeface="+mn-ea"/>
                <a:cs typeface="+mn-cs"/>
              </a:defRPr>
            </a:lvl7pPr>
            <a:lvl8pPr marL="1714500" indent="-137160" algn="l" rtl="0" eaLnBrk="1" latinLnBrk="0" hangingPunct="1">
              <a:spcBef>
                <a:spcPct val="20000"/>
              </a:spcBef>
              <a:buClr>
                <a:schemeClr val="accent2"/>
              </a:buClr>
              <a:buChar char="•"/>
              <a:defRPr kumimoji="0" sz="1050" kern="1200" cap="small" baseline="0">
                <a:solidFill>
                  <a:schemeClr val="tx2"/>
                </a:solidFill>
                <a:latin typeface="+mn-lt"/>
                <a:ea typeface="+mn-ea"/>
                <a:cs typeface="+mn-cs"/>
              </a:defRPr>
            </a:lvl8pPr>
            <a:lvl9pPr marL="1920240" indent="-137160" algn="l" rtl="0" eaLnBrk="1" latinLnBrk="0" hangingPunct="1">
              <a:spcBef>
                <a:spcPct val="20000"/>
              </a:spcBef>
              <a:buClr>
                <a:schemeClr val="accent1">
                  <a:shade val="75000"/>
                </a:schemeClr>
              </a:buClr>
              <a:buChar char="•"/>
              <a:defRPr kumimoji="0" sz="1050" kern="1200" baseline="0">
                <a:solidFill>
                  <a:schemeClr val="tx2"/>
                </a:solidFill>
                <a:latin typeface="+mn-lt"/>
                <a:ea typeface="+mn-ea"/>
                <a:cs typeface="+mn-cs"/>
              </a:defRPr>
            </a:lvl9pPr>
          </a:lstStyle>
          <a:p>
            <a:pPr marL="0" indent="0" algn="just" defTabSz="446088">
              <a:lnSpc>
                <a:spcPct val="150000"/>
              </a:lnSpc>
              <a:buNone/>
              <a:tabLst>
                <a:tab pos="361950" algn="l"/>
              </a:tabLst>
            </a:pPr>
            <a:r>
              <a:rPr lang="en-US" sz="2000" dirty="0"/>
              <a:t>Maharashtra AAR in the case of </a:t>
            </a:r>
            <a:r>
              <a:rPr lang="en-US" sz="2000" b="1" dirty="0"/>
              <a:t>M/s Godrej Residency Pvt. Ltd</a:t>
            </a:r>
            <a:r>
              <a:rPr lang="en-US" sz="2000" dirty="0"/>
              <a:t>. </a:t>
            </a:r>
            <a:r>
              <a:rPr lang="en-IN" sz="2000" b="1" dirty="0"/>
              <a:t>2025 (4) TMI 1004 – AAR, Maharashtra </a:t>
            </a:r>
            <a:r>
              <a:rPr lang="en-IN" sz="2000" dirty="0"/>
              <a:t>has </a:t>
            </a:r>
            <a:r>
              <a:rPr lang="en-US" sz="2000" dirty="0"/>
              <a:t>ruled that the one-time option given under Notification No. 3/2019-CT (Rate) </a:t>
            </a:r>
            <a:r>
              <a:rPr lang="en-US" sz="2000" b="1" u="sng" dirty="0"/>
              <a:t>is qua-project and the applicant is bound by the option exercised by the then-promoter</a:t>
            </a:r>
            <a:r>
              <a:rPr lang="en-US" sz="2000" dirty="0"/>
              <a:t>. Relevant extract of the ruling is reproduced below,</a:t>
            </a:r>
          </a:p>
          <a:p>
            <a:pPr marL="298133" lvl="1" indent="-23813" algn="just">
              <a:spcAft>
                <a:spcPts val="800"/>
              </a:spcAft>
              <a:buNone/>
            </a:pPr>
            <a:endParaRPr lang="en-US" sz="2000" i="1" kern="100" dirty="0">
              <a:ea typeface="Aptos" panose="020B0004020202020204" pitchFamily="34" charset="0"/>
              <a:cs typeface="Arial" panose="020B0604020202020204" pitchFamily="34" charset="0"/>
            </a:endParaRPr>
          </a:p>
          <a:p>
            <a:pPr marL="298133" lvl="1" indent="-23813" algn="just">
              <a:lnSpc>
                <a:spcPct val="150000"/>
              </a:lnSpc>
              <a:spcAft>
                <a:spcPts val="800"/>
              </a:spcAft>
              <a:buNone/>
            </a:pPr>
            <a:r>
              <a:rPr lang="en-US" sz="2000" i="1" kern="100" dirty="0">
                <a:ea typeface="Aptos" panose="020B0004020202020204" pitchFamily="34" charset="0"/>
                <a:cs typeface="Arial" panose="020B0604020202020204" pitchFamily="34" charset="0"/>
              </a:rPr>
              <a:t>	Question No.5 Whether one-time option given under Notification no. 3/2019-Central Tax (Rate) dated 29.03.2019 is qua the project or the promoter?</a:t>
            </a:r>
            <a:endParaRPr lang="en-US" sz="2000" i="1" kern="100" dirty="0">
              <a:ea typeface="Aptos" panose="020B0004020202020204" pitchFamily="34" charset="0"/>
              <a:cs typeface="Times New Roman" panose="02020603050405020304" pitchFamily="18" charset="0"/>
            </a:endParaRPr>
          </a:p>
          <a:p>
            <a:pPr marL="298133" lvl="1" indent="-23813" algn="just">
              <a:lnSpc>
                <a:spcPct val="150000"/>
              </a:lnSpc>
              <a:spcAft>
                <a:spcPts val="800"/>
              </a:spcAft>
              <a:buNone/>
            </a:pPr>
            <a:r>
              <a:rPr lang="en-US" sz="2000" i="1" dirty="0"/>
              <a:t>	Answer No.5 </a:t>
            </a:r>
            <a:r>
              <a:rPr lang="en-US" sz="2000" b="1" i="1" u="sng" dirty="0"/>
              <a:t>The one-time option given under Notification no. 3/2019-Central Tax (Rate) dated 29.03.2019 is qua-project.</a:t>
            </a:r>
            <a:endParaRPr lang="en-US" sz="2000" kern="100" dirty="0">
              <a:ea typeface="Aptos" panose="020B0004020202020204" pitchFamily="34" charset="0"/>
              <a:cs typeface="Times New Roman" panose="02020603050405020304" pitchFamily="18" charset="0"/>
            </a:endParaRPr>
          </a:p>
          <a:p>
            <a:pPr marL="23813" indent="-23813" algn="just">
              <a:lnSpc>
                <a:spcPct val="150000"/>
              </a:lnSpc>
              <a:buNone/>
            </a:pPr>
            <a:endParaRPr lang="en-US" sz="2000" kern="100" dirty="0">
              <a:effectLst/>
              <a:ea typeface="Aptos" panose="020B0004020202020204" pitchFamily="34" charset="0"/>
              <a:cs typeface="Times New Roman" panose="02020603050405020304" pitchFamily="18" charset="0"/>
            </a:endParaRPr>
          </a:p>
        </p:txBody>
      </p:sp>
      <p:sp>
        <p:nvSpPr>
          <p:cNvPr id="2" name="Slide Number Placeholder 3">
            <a:extLst>
              <a:ext uri="{FF2B5EF4-FFF2-40B4-BE49-F238E27FC236}">
                <a16:creationId xmlns:a16="http://schemas.microsoft.com/office/drawing/2014/main" id="{1523100F-00AD-8CAA-E95B-E21F9C58C045}"/>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7</a:t>
            </a:fld>
            <a:endParaRPr lang="en-IN" dirty="0"/>
          </a:p>
        </p:txBody>
      </p:sp>
    </p:spTree>
    <p:extLst>
      <p:ext uri="{BB962C8B-B14F-4D97-AF65-F5344CB8AC3E}">
        <p14:creationId xmlns:p14="http://schemas.microsoft.com/office/powerpoint/2010/main" val="1811868623"/>
      </p:ext>
    </p:extLst>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B6F4-8B0F-4E98-8E2D-ADC7208DEAF7}"/>
              </a:ext>
            </a:extLst>
          </p:cNvPr>
          <p:cNvSpPr>
            <a:spLocks noGrp="1"/>
          </p:cNvSpPr>
          <p:nvPr>
            <p:ph type="title"/>
          </p:nvPr>
        </p:nvSpPr>
        <p:spPr>
          <a:xfrm>
            <a:off x="540512" y="154157"/>
            <a:ext cx="10728850" cy="541439"/>
          </a:xfrm>
        </p:spPr>
        <p:txBody>
          <a:bodyPr>
            <a:noAutofit/>
          </a:bodyPr>
          <a:lstStyle/>
          <a:p>
            <a:pPr marL="457200" indent="-457200">
              <a:buFont typeface="Wingdings" panose="05000000000000000000" pitchFamily="2" charset="2"/>
              <a:buChar char="q"/>
            </a:pPr>
            <a:r>
              <a:rPr lang="en-IN" sz="2400" b="1" dirty="0">
                <a:solidFill>
                  <a:schemeClr val="bg1"/>
                </a:solidFill>
              </a:rPr>
              <a:t>Rate of tax on Affordable and Non-Affordable Apartments</a:t>
            </a:r>
          </a:p>
        </p:txBody>
      </p:sp>
      <p:sp>
        <p:nvSpPr>
          <p:cNvPr id="3" name="Content Placeholder 2">
            <a:extLst>
              <a:ext uri="{FF2B5EF4-FFF2-40B4-BE49-F238E27FC236}">
                <a16:creationId xmlns:a16="http://schemas.microsoft.com/office/drawing/2014/main" id="{F153266D-A9D4-49B6-8D71-9954E72E4DEA}"/>
              </a:ext>
            </a:extLst>
          </p:cNvPr>
          <p:cNvSpPr>
            <a:spLocks noGrp="1"/>
          </p:cNvSpPr>
          <p:nvPr>
            <p:ph idx="1"/>
          </p:nvPr>
        </p:nvSpPr>
        <p:spPr>
          <a:xfrm>
            <a:off x="540512" y="1435394"/>
            <a:ext cx="10864774" cy="5211065"/>
          </a:xfrm>
        </p:spPr>
        <p:txBody>
          <a:bodyPr>
            <a:normAutofit/>
          </a:bodyPr>
          <a:lstStyle/>
          <a:p>
            <a:pPr algn="just">
              <a:lnSpc>
                <a:spcPct val="150000"/>
              </a:lnSpc>
            </a:pPr>
            <a:r>
              <a:rPr lang="en-US" dirty="0">
                <a:ea typeface="Calibri" panose="020F0502020204030204" pitchFamily="34" charset="0"/>
                <a:cs typeface="Mangal" panose="02040503050203030202" pitchFamily="18" charset="0"/>
              </a:rPr>
              <a:t>The term ‘affordable apartments’ have been defined in clause 4(xvi) of Notification No. 11/2017-CT (Rate). The definition reads as follows,</a:t>
            </a:r>
          </a:p>
          <a:p>
            <a:pPr marL="0" indent="0" algn="just">
              <a:lnSpc>
                <a:spcPct val="150000"/>
              </a:lnSpc>
              <a:buNone/>
            </a:pPr>
            <a:endParaRPr lang="en-US" sz="2400" dirty="0">
              <a:ea typeface="Calibri" panose="020F0502020204030204" pitchFamily="34" charset="0"/>
              <a:cs typeface="Mangal" panose="02040503050203030202" pitchFamily="18" charset="0"/>
            </a:endParaRPr>
          </a:p>
          <a:p>
            <a:pPr marL="274320" lvl="1" indent="0" algn="just">
              <a:lnSpc>
                <a:spcPct val="150000"/>
              </a:lnSpc>
              <a:buNone/>
            </a:pPr>
            <a:r>
              <a:rPr lang="en-US" sz="2000" i="1" dirty="0">
                <a:ea typeface="Calibri" panose="020F0502020204030204" pitchFamily="34" charset="0"/>
                <a:cs typeface="Mangal" panose="02040503050203030202" pitchFamily="18" charset="0"/>
              </a:rPr>
              <a:t>(xvi) the term “affordable residential apartment” shall mean, -</a:t>
            </a:r>
          </a:p>
          <a:p>
            <a:pPr marL="274320" lvl="1" indent="0" algn="just">
              <a:lnSpc>
                <a:spcPct val="150000"/>
              </a:lnSpc>
              <a:buNone/>
            </a:pPr>
            <a:r>
              <a:rPr lang="en-US" sz="2000" i="1" dirty="0">
                <a:ea typeface="Calibri" panose="020F0502020204030204" pitchFamily="34" charset="0"/>
                <a:cs typeface="Mangal" panose="02040503050203030202" pitchFamily="18" charset="0"/>
              </a:rPr>
              <a:t>(a) a residential apartment in a project which commences on or after 1st April, 2019, or in an ongoing project in respect of which the promoter has not exercised option in the prescribed form to pay central tax on construction of apartments at the rates as specified for item (</a:t>
            </a:r>
            <a:r>
              <a:rPr lang="en-US" sz="2000" i="1" dirty="0" err="1">
                <a:ea typeface="Calibri" panose="020F0502020204030204" pitchFamily="34" charset="0"/>
                <a:cs typeface="Mangal" panose="02040503050203030202" pitchFamily="18" charset="0"/>
              </a:rPr>
              <a:t>ie</a:t>
            </a:r>
            <a:r>
              <a:rPr lang="en-US" sz="2000" i="1" dirty="0">
                <a:ea typeface="Calibri" panose="020F0502020204030204" pitchFamily="34" charset="0"/>
                <a:cs typeface="Mangal" panose="02040503050203030202" pitchFamily="18" charset="0"/>
              </a:rPr>
              <a:t>) or (if) against serial number 3, as the case may be, having carpet </a:t>
            </a:r>
            <a:r>
              <a:rPr lang="en-US" sz="2000" b="1" i="1" dirty="0">
                <a:solidFill>
                  <a:srgbClr val="FF0000"/>
                </a:solidFill>
                <a:ea typeface="Calibri" panose="020F0502020204030204" pitchFamily="34" charset="0"/>
                <a:cs typeface="Mangal" panose="02040503050203030202" pitchFamily="18" charset="0"/>
              </a:rPr>
              <a:t>area not exceeding 60 square meter in metropolitan cities or 90 square meter in cities or towns other than metropolitan cities and for which the gross amount charged is not more than forty five lakhs rupees</a:t>
            </a:r>
            <a:r>
              <a:rPr lang="en-US" sz="2000" i="1" dirty="0">
                <a:ea typeface="Calibri" panose="020F0502020204030204" pitchFamily="34" charset="0"/>
                <a:cs typeface="Mangal" panose="02040503050203030202" pitchFamily="18" charset="0"/>
              </a:rPr>
              <a:t>.</a:t>
            </a:r>
            <a:endParaRPr lang="en-US" sz="2000" dirty="0">
              <a:ea typeface="Calibri" panose="020F0502020204030204" pitchFamily="34" charset="0"/>
              <a:cs typeface="Mangal" panose="02040503050203030202" pitchFamily="18" charset="0"/>
            </a:endParaRPr>
          </a:p>
          <a:p>
            <a:pPr algn="just">
              <a:lnSpc>
                <a:spcPct val="150000"/>
              </a:lnSpc>
            </a:pPr>
            <a:endParaRPr lang="en-US" sz="2400" dirty="0">
              <a:ea typeface="Calibri" panose="020F0502020204030204" pitchFamily="34" charset="0"/>
              <a:cs typeface="Mangal" panose="02040503050203030202" pitchFamily="18" charset="0"/>
            </a:endParaRPr>
          </a:p>
        </p:txBody>
      </p:sp>
      <p:sp>
        <p:nvSpPr>
          <p:cNvPr id="4" name="Slide Number Placeholder 3">
            <a:extLst>
              <a:ext uri="{FF2B5EF4-FFF2-40B4-BE49-F238E27FC236}">
                <a16:creationId xmlns:a16="http://schemas.microsoft.com/office/drawing/2014/main" id="{F74A680A-41BA-B8AD-154D-27D3E90119D0}"/>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8</a:t>
            </a:fld>
            <a:endParaRPr lang="en-IN" dirty="0"/>
          </a:p>
        </p:txBody>
      </p:sp>
    </p:spTree>
    <p:extLst>
      <p:ext uri="{BB962C8B-B14F-4D97-AF65-F5344CB8AC3E}">
        <p14:creationId xmlns:p14="http://schemas.microsoft.com/office/powerpoint/2010/main" val="236429335"/>
      </p:ext>
    </p:extLst>
  </p:cSld>
  <p:clrMapOvr>
    <a:masterClrMapping/>
  </p:clrMapOvr>
  <p:transition>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0B2FC-36AF-144A-6AB4-2CDB0D5764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B487B-EA60-AF5C-4F36-74E393A82743}"/>
              </a:ext>
            </a:extLst>
          </p:cNvPr>
          <p:cNvSpPr>
            <a:spLocks noGrp="1"/>
          </p:cNvSpPr>
          <p:nvPr>
            <p:ph idx="1"/>
          </p:nvPr>
        </p:nvSpPr>
        <p:spPr>
          <a:xfrm>
            <a:off x="540512" y="1148316"/>
            <a:ext cx="10864774" cy="5498144"/>
          </a:xfrm>
        </p:spPr>
        <p:txBody>
          <a:bodyPr>
            <a:normAutofit lnSpcReduction="10000"/>
          </a:bodyPr>
          <a:lstStyle/>
          <a:p>
            <a:pPr marL="274320" lvl="1" indent="0" algn="just">
              <a:lnSpc>
                <a:spcPct val="150000"/>
              </a:lnSpc>
              <a:buNone/>
            </a:pPr>
            <a:r>
              <a:rPr lang="en-US" sz="1800" i="1" dirty="0">
                <a:ea typeface="Calibri" panose="020F0502020204030204" pitchFamily="34" charset="0"/>
                <a:cs typeface="Mangal" panose="02040503050203030202" pitchFamily="18" charset="0"/>
              </a:rPr>
              <a:t>For the purpose of this clause, -</a:t>
            </a:r>
          </a:p>
          <a:p>
            <a:pPr marL="274320" lvl="1" indent="0" algn="just">
              <a:lnSpc>
                <a:spcPct val="150000"/>
              </a:lnSpc>
              <a:buNone/>
            </a:pPr>
            <a:r>
              <a:rPr lang="en-US" sz="1800" i="1" dirty="0">
                <a:ea typeface="Calibri" panose="020F0502020204030204" pitchFamily="34" charset="0"/>
                <a:cs typeface="Mangal" panose="02040503050203030202" pitchFamily="18" charset="0"/>
              </a:rPr>
              <a:t>(</a:t>
            </a:r>
            <a:r>
              <a:rPr lang="en-US" sz="1800" i="1" dirty="0" err="1">
                <a:ea typeface="Calibri" panose="020F0502020204030204" pitchFamily="34" charset="0"/>
                <a:cs typeface="Mangal" panose="02040503050203030202" pitchFamily="18" charset="0"/>
              </a:rPr>
              <a:t>i</a:t>
            </a:r>
            <a:r>
              <a:rPr lang="en-US" sz="1800" i="1" dirty="0">
                <a:ea typeface="Calibri" panose="020F0502020204030204" pitchFamily="34" charset="0"/>
                <a:cs typeface="Mangal" panose="02040503050203030202" pitchFamily="18" charset="0"/>
              </a:rPr>
              <a:t>) Metropolitan cities are Bengaluru, Chennai, Delhi NCR (limited to Delhi, Noida, Greater Noida, Ghaziabad, Gurgaon, Faridabad), Hyderabad, Kolkata and Mumbai (whole of MMR) with their respective geographical limits prescribed by an order issued by the Central or State Government in this regard;</a:t>
            </a:r>
          </a:p>
          <a:p>
            <a:pPr marL="274320" lvl="1" indent="0" algn="just">
              <a:lnSpc>
                <a:spcPct val="150000"/>
              </a:lnSpc>
              <a:buNone/>
            </a:pPr>
            <a:endParaRPr lang="en-US" sz="1800" i="1" dirty="0">
              <a:ea typeface="Calibri" panose="020F0502020204030204" pitchFamily="34" charset="0"/>
              <a:cs typeface="Mangal" panose="02040503050203030202" pitchFamily="18" charset="0"/>
            </a:endParaRPr>
          </a:p>
          <a:p>
            <a:pPr marL="274320" lvl="1" indent="0" algn="just">
              <a:lnSpc>
                <a:spcPct val="150000"/>
              </a:lnSpc>
              <a:buNone/>
            </a:pPr>
            <a:r>
              <a:rPr lang="en-US" sz="1800" b="1" i="1" dirty="0">
                <a:solidFill>
                  <a:srgbClr val="FF0000"/>
                </a:solidFill>
                <a:ea typeface="Calibri" panose="020F0502020204030204" pitchFamily="34" charset="0"/>
                <a:cs typeface="Mangal" panose="02040503050203030202" pitchFamily="18" charset="0"/>
              </a:rPr>
              <a:t>(ii) Gross amount shall be the sum total of; -</a:t>
            </a:r>
          </a:p>
          <a:p>
            <a:pPr marL="274320" lvl="1" indent="0" algn="just">
              <a:lnSpc>
                <a:spcPct val="150000"/>
              </a:lnSpc>
              <a:buNone/>
            </a:pPr>
            <a:r>
              <a:rPr lang="en-US" sz="1800" i="1" dirty="0">
                <a:ea typeface="Calibri" panose="020F0502020204030204" pitchFamily="34" charset="0"/>
                <a:cs typeface="Mangal" panose="02040503050203030202" pitchFamily="18" charset="0"/>
              </a:rPr>
              <a:t>A. Consideration charged for the services specified at item (</a:t>
            </a:r>
            <a:r>
              <a:rPr lang="en-US" sz="1800" i="1" dirty="0" err="1">
                <a:ea typeface="Calibri" panose="020F0502020204030204" pitchFamily="34" charset="0"/>
                <a:cs typeface="Mangal" panose="02040503050203030202" pitchFamily="18" charset="0"/>
              </a:rPr>
              <a:t>i</a:t>
            </a:r>
            <a:r>
              <a:rPr lang="en-US" sz="1800" i="1" dirty="0">
                <a:ea typeface="Calibri" panose="020F0502020204030204" pitchFamily="34" charset="0"/>
                <a:cs typeface="Mangal" panose="02040503050203030202" pitchFamily="18" charset="0"/>
              </a:rPr>
              <a:t>) and (</a:t>
            </a:r>
            <a:r>
              <a:rPr lang="en-US" sz="1800" i="1" dirty="0" err="1">
                <a:ea typeface="Calibri" panose="020F0502020204030204" pitchFamily="34" charset="0"/>
                <a:cs typeface="Mangal" panose="02040503050203030202" pitchFamily="18" charset="0"/>
              </a:rPr>
              <a:t>ic</a:t>
            </a:r>
            <a:r>
              <a:rPr lang="en-US" sz="1800" i="1" dirty="0">
                <a:ea typeface="Calibri" panose="020F0502020204030204" pitchFamily="34" charset="0"/>
                <a:cs typeface="Mangal" panose="02040503050203030202" pitchFamily="18" charset="0"/>
              </a:rPr>
              <a:t>) in column (3) against sl. No. 3 in the Table;</a:t>
            </a:r>
          </a:p>
          <a:p>
            <a:pPr marL="274320" lvl="1" indent="0" algn="just">
              <a:lnSpc>
                <a:spcPct val="150000"/>
              </a:lnSpc>
              <a:buNone/>
            </a:pPr>
            <a:r>
              <a:rPr lang="en-US" sz="1800" i="1" dirty="0">
                <a:ea typeface="Calibri" panose="020F0502020204030204" pitchFamily="34" charset="0"/>
                <a:cs typeface="Mangal" panose="02040503050203030202" pitchFamily="18" charset="0"/>
              </a:rPr>
              <a:t>B. Amount charged for the transfer of land or undivided share of land, as the case may be including by way of lease or sub lease; and</a:t>
            </a:r>
          </a:p>
          <a:p>
            <a:pPr marL="274320" lvl="1" indent="0" algn="just">
              <a:lnSpc>
                <a:spcPct val="150000"/>
              </a:lnSpc>
              <a:buNone/>
            </a:pPr>
            <a:r>
              <a:rPr lang="en-US" sz="1800" i="1" dirty="0">
                <a:ea typeface="Calibri" panose="020F0502020204030204" pitchFamily="34" charset="0"/>
                <a:cs typeface="Mangal" panose="02040503050203030202" pitchFamily="18" charset="0"/>
              </a:rPr>
              <a:t>C. Any other amount charged by the promoter from the buyer of the apartment </a:t>
            </a:r>
            <a:r>
              <a:rPr lang="en-US" sz="1800" b="1" i="1" dirty="0">
                <a:solidFill>
                  <a:srgbClr val="FF0000"/>
                </a:solidFill>
                <a:ea typeface="Calibri" panose="020F0502020204030204" pitchFamily="34" charset="0"/>
                <a:cs typeface="Mangal" panose="02040503050203030202" pitchFamily="18" charset="0"/>
              </a:rPr>
              <a:t>including preferential location charges, development charges, parking charges, common facility charges etc.</a:t>
            </a:r>
          </a:p>
          <a:p>
            <a:pPr algn="just">
              <a:lnSpc>
                <a:spcPct val="150000"/>
              </a:lnSpc>
            </a:pPr>
            <a:endParaRPr lang="en-US" sz="2400" dirty="0">
              <a:ea typeface="Calibri" panose="020F0502020204030204" pitchFamily="34" charset="0"/>
              <a:cs typeface="Mangal" panose="02040503050203030202" pitchFamily="18" charset="0"/>
            </a:endParaRPr>
          </a:p>
        </p:txBody>
      </p:sp>
      <p:sp>
        <p:nvSpPr>
          <p:cNvPr id="2" name="Slide Number Placeholder 3">
            <a:extLst>
              <a:ext uri="{FF2B5EF4-FFF2-40B4-BE49-F238E27FC236}">
                <a16:creationId xmlns:a16="http://schemas.microsoft.com/office/drawing/2014/main" id="{8D71685B-90DE-D455-93AD-77F181A30077}"/>
              </a:ext>
            </a:extLst>
          </p:cNvPr>
          <p:cNvSpPr>
            <a:spLocks noGrp="1"/>
          </p:cNvSpPr>
          <p:nvPr>
            <p:ph type="sldNum" sz="quarter" idx="12"/>
          </p:nvPr>
        </p:nvSpPr>
        <p:spPr>
          <a:xfrm>
            <a:off x="10352088" y="295275"/>
            <a:ext cx="838200" cy="768350"/>
          </a:xfrm>
        </p:spPr>
        <p:txBody>
          <a:bodyPr/>
          <a:lstStyle/>
          <a:p>
            <a:fld id="{0AF90783-203F-4A0B-94C9-A1FF1C2A050D}" type="slidenum">
              <a:rPr lang="en-IN" smtClean="0"/>
              <a:t>9</a:t>
            </a:fld>
            <a:endParaRPr lang="en-IN" dirty="0"/>
          </a:p>
        </p:txBody>
      </p:sp>
    </p:spTree>
    <p:extLst>
      <p:ext uri="{BB962C8B-B14F-4D97-AF65-F5344CB8AC3E}">
        <p14:creationId xmlns:p14="http://schemas.microsoft.com/office/powerpoint/2010/main" val="3876756913"/>
      </p:ext>
    </p:extLst>
  </p:cSld>
  <p:clrMapOvr>
    <a:masterClrMapping/>
  </p:clrMapOvr>
  <p:transition>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Custom 1">
      <a:majorFont>
        <a:latin typeface="Palatino Linotype"/>
        <a:ea typeface=""/>
        <a:cs typeface=""/>
      </a:majorFont>
      <a:minorFont>
        <a:latin typeface="Times New Roman"/>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 PPT Format</Template>
  <TotalTime>7710</TotalTime>
  <Words>3736</Words>
  <Application>Microsoft Office PowerPoint</Application>
  <PresentationFormat>Widescreen</PresentationFormat>
  <Paragraphs>373</Paragraphs>
  <Slides>34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Aptos</vt:lpstr>
      <vt:lpstr>Arial</vt:lpstr>
      <vt:lpstr>Bodoni MT Poster Compressed</vt:lpstr>
      <vt:lpstr>Calibri</vt:lpstr>
      <vt:lpstr>Courier New</vt:lpstr>
      <vt:lpstr>Mangal</vt:lpstr>
      <vt:lpstr>Palatino Linotype</vt:lpstr>
      <vt:lpstr>Times New Roman</vt:lpstr>
      <vt:lpstr>Wingdings</vt:lpstr>
      <vt:lpstr>Wingdings 3</vt:lpstr>
      <vt:lpstr>Ion Boardroom</vt:lpstr>
      <vt:lpstr>PowerPoint Presentation</vt:lpstr>
      <vt:lpstr>REAL ESTATE &amp; Works Contract – TOPICS</vt:lpstr>
      <vt:lpstr>Before and after 01-04-2019</vt:lpstr>
      <vt:lpstr>SUMMARY – W.E.F. 01.04.2019</vt:lpstr>
      <vt:lpstr>Option of Ongoing Projects</vt:lpstr>
      <vt:lpstr>PowerPoint Presentation</vt:lpstr>
      <vt:lpstr>PowerPoint Presentation</vt:lpstr>
      <vt:lpstr>Rate of tax on Affordable and Non-Affordable Apartments</vt:lpstr>
      <vt:lpstr>PowerPoint Presentation</vt:lpstr>
      <vt:lpstr>PowerPoint Presentation</vt:lpstr>
      <vt:lpstr>PowerPoint Presentation</vt:lpstr>
      <vt:lpstr>Redevelopment structure</vt:lpstr>
      <vt:lpstr>Supply of TDR / long term lease</vt:lpstr>
      <vt:lpstr>PowerPoint Presentation</vt:lpstr>
      <vt:lpstr>PowerPoint Presentation</vt:lpstr>
      <vt:lpstr>Reverse Charge on TDR / long term lease</vt:lpstr>
      <vt:lpstr>PowerPoint Presentation</vt:lpstr>
      <vt:lpstr>Time of payment – Notification No. 6/2019</vt:lpstr>
      <vt:lpstr>Issues in Redevelopment &amp; Other practical issues</vt:lpstr>
      <vt:lpstr>PowerPoint Presentation</vt:lpstr>
      <vt:lpstr>PowerPoint Presentation</vt:lpstr>
      <vt:lpstr>PowerPoint Presentation</vt:lpstr>
      <vt:lpstr>PowerPoint Presentation</vt:lpstr>
      <vt:lpstr>Compliance to conditions for New Rate</vt:lpstr>
      <vt:lpstr>PowerPoint Presentation</vt:lpstr>
      <vt:lpstr>PowerPoint Presentation</vt:lpstr>
      <vt:lpstr>Reversal of Credit</vt:lpstr>
      <vt:lpstr>PowerPoint Presentation</vt:lpstr>
      <vt:lpstr>Activity of Plotted Development</vt:lpstr>
      <vt:lpstr>Cancellation of Apartment</vt:lpstr>
      <vt:lpstr>PowerPoint Presentation</vt:lpstr>
      <vt:lpstr>Taxability of Other charges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ssguser26</dc:creator>
  <cp:lastModifiedBy>Archit Agarwal</cp:lastModifiedBy>
  <cp:revision>844</cp:revision>
  <cp:lastPrinted>2022-11-21T11:35:11Z</cp:lastPrinted>
  <dcterms:created xsi:type="dcterms:W3CDTF">2018-09-25T11:07:17Z</dcterms:created>
  <dcterms:modified xsi:type="dcterms:W3CDTF">2026-06-23T12:03:56Z</dcterms:modified>
</cp:coreProperties>
</file>