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4396" r:id="rId3"/>
    <p:sldId id="4406" r:id="rId4"/>
    <p:sldId id="300" r:id="rId5"/>
    <p:sldId id="262" r:id="rId6"/>
    <p:sldId id="301" r:id="rId7"/>
    <p:sldId id="4395" r:id="rId8"/>
    <p:sldId id="306" r:id="rId9"/>
    <p:sldId id="295" r:id="rId10"/>
    <p:sldId id="4403" r:id="rId11"/>
    <p:sldId id="4417" r:id="rId12"/>
    <p:sldId id="303" r:id="rId13"/>
    <p:sldId id="4404" r:id="rId14"/>
    <p:sldId id="298" r:id="rId15"/>
    <p:sldId id="299" r:id="rId16"/>
    <p:sldId id="4405" r:id="rId17"/>
    <p:sldId id="4407" r:id="rId18"/>
    <p:sldId id="4408" r:id="rId19"/>
    <p:sldId id="4410" r:id="rId20"/>
    <p:sldId id="4411" r:id="rId21"/>
    <p:sldId id="4412" r:id="rId22"/>
    <p:sldId id="4413" r:id="rId23"/>
    <p:sldId id="4414" r:id="rId24"/>
    <p:sldId id="4415" r:id="rId25"/>
    <p:sldId id="4416" r:id="rId26"/>
    <p:sldId id="311" r:id="rId27"/>
    <p:sldId id="308" r:id="rId28"/>
    <p:sldId id="312" r:id="rId29"/>
    <p:sldId id="309" r:id="rId30"/>
    <p:sldId id="261" r:id="rId3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A68"/>
    <a:srgbClr val="338CA9"/>
    <a:srgbClr val="3592AC"/>
    <a:srgbClr val="3A67A8"/>
    <a:srgbClr val="FF0000"/>
    <a:srgbClr val="0A2F6B"/>
    <a:srgbClr val="092A68"/>
    <a:srgbClr val="ACD433"/>
    <a:srgbClr val="FFFFFF"/>
    <a:srgbClr val="0A2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58" d="100"/>
          <a:sy n="58" d="100"/>
        </p:scale>
        <p:origin x="92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FB44E-C8CF-48CC-BA09-015D8CF50C42}" type="doc">
      <dgm:prSet loTypeId="urn:microsoft.com/office/officeart/2005/8/layout/funnel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E48916A4-697D-451E-8625-F37F4AB87F91}">
      <dgm:prSet phldrT="[Text]"/>
      <dgm:spPr/>
      <dgm:t>
        <a:bodyPr/>
        <a:lstStyle/>
        <a:p>
          <a:r>
            <a:rPr lang="en-GB" dirty="0"/>
            <a:t>Triggers</a:t>
          </a:r>
        </a:p>
      </dgm:t>
    </dgm:pt>
    <dgm:pt modelId="{D133DDAC-14B1-4629-80B8-2A6A56BE297E}" type="parTrans" cxnId="{665EC38F-8781-4ADA-AB13-C65B51DCB2A8}">
      <dgm:prSet/>
      <dgm:spPr/>
      <dgm:t>
        <a:bodyPr/>
        <a:lstStyle/>
        <a:p>
          <a:endParaRPr lang="en-GB"/>
        </a:p>
      </dgm:t>
    </dgm:pt>
    <dgm:pt modelId="{FA30EE56-31E2-4D26-9968-67B3DB27D14E}" type="sibTrans" cxnId="{665EC38F-8781-4ADA-AB13-C65B51DCB2A8}">
      <dgm:prSet/>
      <dgm:spPr/>
      <dgm:t>
        <a:bodyPr/>
        <a:lstStyle/>
        <a:p>
          <a:endParaRPr lang="en-GB"/>
        </a:p>
      </dgm:t>
    </dgm:pt>
    <dgm:pt modelId="{B5022A77-4EC5-4879-B191-F6BE7AF28061}">
      <dgm:prSet phldrT="[Text]"/>
      <dgm:spPr/>
      <dgm:t>
        <a:bodyPr/>
        <a:lstStyle/>
        <a:p>
          <a:r>
            <a:rPr lang="en-GB" dirty="0"/>
            <a:t>Purpose</a:t>
          </a:r>
        </a:p>
      </dgm:t>
    </dgm:pt>
    <dgm:pt modelId="{B99516B3-9772-4787-93FC-BB649AD67692}" type="parTrans" cxnId="{6682C5EB-441E-491D-9DA9-089CF9489B7B}">
      <dgm:prSet/>
      <dgm:spPr/>
      <dgm:t>
        <a:bodyPr/>
        <a:lstStyle/>
        <a:p>
          <a:endParaRPr lang="en-GB"/>
        </a:p>
      </dgm:t>
    </dgm:pt>
    <dgm:pt modelId="{B67DC2CD-B966-4AF7-91AE-D2C2BDF2680F}" type="sibTrans" cxnId="{6682C5EB-441E-491D-9DA9-089CF9489B7B}">
      <dgm:prSet/>
      <dgm:spPr/>
      <dgm:t>
        <a:bodyPr/>
        <a:lstStyle/>
        <a:p>
          <a:endParaRPr lang="en-GB"/>
        </a:p>
      </dgm:t>
    </dgm:pt>
    <dgm:pt modelId="{25BC64FF-3E85-4749-9DD4-A655EAC01AC1}">
      <dgm:prSet phldrT="[Text]"/>
      <dgm:spPr/>
      <dgm:t>
        <a:bodyPr/>
        <a:lstStyle/>
        <a:p>
          <a:r>
            <a:rPr lang="en-GB" dirty="0"/>
            <a:t>Approval</a:t>
          </a:r>
        </a:p>
      </dgm:t>
    </dgm:pt>
    <dgm:pt modelId="{B369C935-53BD-4FD4-A38A-BC7A4209A7B7}" type="parTrans" cxnId="{BB2D542A-6939-4671-B721-7C8158534E26}">
      <dgm:prSet/>
      <dgm:spPr/>
      <dgm:t>
        <a:bodyPr/>
        <a:lstStyle/>
        <a:p>
          <a:endParaRPr lang="en-GB"/>
        </a:p>
      </dgm:t>
    </dgm:pt>
    <dgm:pt modelId="{E98A1433-CE55-48BE-B32D-329E833AAA99}" type="sibTrans" cxnId="{BB2D542A-6939-4671-B721-7C8158534E26}">
      <dgm:prSet/>
      <dgm:spPr/>
      <dgm:t>
        <a:bodyPr/>
        <a:lstStyle/>
        <a:p>
          <a:endParaRPr lang="en-GB"/>
        </a:p>
      </dgm:t>
    </dgm:pt>
    <dgm:pt modelId="{43C79BA0-8AEA-43B8-B38A-050A26CCB273}">
      <dgm:prSet phldrT="[Text]" custT="1"/>
      <dgm:spPr/>
      <dgm:t>
        <a:bodyPr/>
        <a:lstStyle/>
        <a:p>
          <a:r>
            <a:rPr lang="en-GB" sz="2000" b="1" u="sng" kern="1200" dirty="0">
              <a:solidFill>
                <a:schemeClr val="tx1"/>
              </a:solidFill>
              <a:latin typeface="Century Schoolbook" panose="02040604050505020304" pitchFamily="18" charset="0"/>
              <a:ea typeface="+mn-ea"/>
              <a:cs typeface="+mn-cs"/>
            </a:rPr>
            <a:t>Special Audit</a:t>
          </a:r>
        </a:p>
      </dgm:t>
    </dgm:pt>
    <dgm:pt modelId="{A859DE22-39ED-4DEE-A669-77C314AD680C}" type="parTrans" cxnId="{C53A6C4D-3ADB-4D84-A138-92EFBE61A5A8}">
      <dgm:prSet/>
      <dgm:spPr/>
      <dgm:t>
        <a:bodyPr/>
        <a:lstStyle/>
        <a:p>
          <a:endParaRPr lang="en-GB"/>
        </a:p>
      </dgm:t>
    </dgm:pt>
    <dgm:pt modelId="{EBB18A48-78E4-4E11-B942-3D44FF26F666}" type="sibTrans" cxnId="{C53A6C4D-3ADB-4D84-A138-92EFBE61A5A8}">
      <dgm:prSet/>
      <dgm:spPr/>
      <dgm:t>
        <a:bodyPr/>
        <a:lstStyle/>
        <a:p>
          <a:endParaRPr lang="en-GB"/>
        </a:p>
      </dgm:t>
    </dgm:pt>
    <dgm:pt modelId="{F3696032-CAA7-4B8C-AD8B-87F5522F3F9C}" type="pres">
      <dgm:prSet presAssocID="{257FB44E-C8CF-48CC-BA09-015D8CF50C42}" presName="Name0" presStyleCnt="0">
        <dgm:presLayoutVars>
          <dgm:chMax val="4"/>
          <dgm:resizeHandles val="exact"/>
        </dgm:presLayoutVars>
      </dgm:prSet>
      <dgm:spPr/>
    </dgm:pt>
    <dgm:pt modelId="{F6AD5963-2C57-4F25-81AC-B65FB9AE59CA}" type="pres">
      <dgm:prSet presAssocID="{257FB44E-C8CF-48CC-BA09-015D8CF50C42}" presName="ellipse" presStyleLbl="trBgShp" presStyleIdx="0" presStyleCnt="1"/>
      <dgm:spPr/>
    </dgm:pt>
    <dgm:pt modelId="{E6A14D1E-7276-46F2-8224-39EDEE5E9F46}" type="pres">
      <dgm:prSet presAssocID="{257FB44E-C8CF-48CC-BA09-015D8CF50C42}" presName="arrow1" presStyleLbl="fgShp" presStyleIdx="0" presStyleCnt="1"/>
      <dgm:spPr/>
    </dgm:pt>
    <dgm:pt modelId="{0F16C45D-513E-4944-AF25-082DC8FBA963}" type="pres">
      <dgm:prSet presAssocID="{257FB44E-C8CF-48CC-BA09-015D8CF50C42}" presName="rectangle" presStyleLbl="revTx" presStyleIdx="0" presStyleCnt="1">
        <dgm:presLayoutVars>
          <dgm:bulletEnabled val="1"/>
        </dgm:presLayoutVars>
      </dgm:prSet>
      <dgm:spPr/>
    </dgm:pt>
    <dgm:pt modelId="{96983735-77EF-4608-ADE0-865323FAB6B4}" type="pres">
      <dgm:prSet presAssocID="{B5022A77-4EC5-4879-B191-F6BE7AF28061}" presName="item1" presStyleLbl="node1" presStyleIdx="0" presStyleCnt="3">
        <dgm:presLayoutVars>
          <dgm:bulletEnabled val="1"/>
        </dgm:presLayoutVars>
      </dgm:prSet>
      <dgm:spPr/>
    </dgm:pt>
    <dgm:pt modelId="{AF904A61-61EB-4279-92C4-9990A50A6961}" type="pres">
      <dgm:prSet presAssocID="{25BC64FF-3E85-4749-9DD4-A655EAC01AC1}" presName="item2" presStyleLbl="node1" presStyleIdx="1" presStyleCnt="3">
        <dgm:presLayoutVars>
          <dgm:bulletEnabled val="1"/>
        </dgm:presLayoutVars>
      </dgm:prSet>
      <dgm:spPr/>
    </dgm:pt>
    <dgm:pt modelId="{0FF4DA33-B54A-408E-8ED6-4F9E284FB70F}" type="pres">
      <dgm:prSet presAssocID="{43C79BA0-8AEA-43B8-B38A-050A26CCB273}" presName="item3" presStyleLbl="node1" presStyleIdx="2" presStyleCnt="3">
        <dgm:presLayoutVars>
          <dgm:bulletEnabled val="1"/>
        </dgm:presLayoutVars>
      </dgm:prSet>
      <dgm:spPr/>
    </dgm:pt>
    <dgm:pt modelId="{8D7EB307-9144-45F4-A68F-3A64C2A62471}" type="pres">
      <dgm:prSet presAssocID="{257FB44E-C8CF-48CC-BA09-015D8CF50C42}" presName="funnel" presStyleLbl="trAlignAcc1" presStyleIdx="0" presStyleCnt="1"/>
      <dgm:spPr/>
    </dgm:pt>
  </dgm:ptLst>
  <dgm:cxnLst>
    <dgm:cxn modelId="{2947AE0F-20DB-4C30-B12A-87C737AACE8F}" type="presOf" srcId="{25BC64FF-3E85-4749-9DD4-A655EAC01AC1}" destId="{96983735-77EF-4608-ADE0-865323FAB6B4}" srcOrd="0" destOrd="0" presId="urn:microsoft.com/office/officeart/2005/8/layout/funnel1"/>
    <dgm:cxn modelId="{BB2D542A-6939-4671-B721-7C8158534E26}" srcId="{257FB44E-C8CF-48CC-BA09-015D8CF50C42}" destId="{25BC64FF-3E85-4749-9DD4-A655EAC01AC1}" srcOrd="2" destOrd="0" parTransId="{B369C935-53BD-4FD4-A38A-BC7A4209A7B7}" sibTransId="{E98A1433-CE55-48BE-B32D-329E833AAA99}"/>
    <dgm:cxn modelId="{0416A43C-E142-4225-9580-A0A8691E880D}" type="presOf" srcId="{B5022A77-4EC5-4879-B191-F6BE7AF28061}" destId="{AF904A61-61EB-4279-92C4-9990A50A6961}" srcOrd="0" destOrd="0" presId="urn:microsoft.com/office/officeart/2005/8/layout/funnel1"/>
    <dgm:cxn modelId="{C53A6C4D-3ADB-4D84-A138-92EFBE61A5A8}" srcId="{257FB44E-C8CF-48CC-BA09-015D8CF50C42}" destId="{43C79BA0-8AEA-43B8-B38A-050A26CCB273}" srcOrd="3" destOrd="0" parTransId="{A859DE22-39ED-4DEE-A669-77C314AD680C}" sibTransId="{EBB18A48-78E4-4E11-B942-3D44FF26F666}"/>
    <dgm:cxn modelId="{BC87C46E-7FFA-48D7-AEF1-9532E122D5C4}" type="presOf" srcId="{257FB44E-C8CF-48CC-BA09-015D8CF50C42}" destId="{F3696032-CAA7-4B8C-AD8B-87F5522F3F9C}" srcOrd="0" destOrd="0" presId="urn:microsoft.com/office/officeart/2005/8/layout/funnel1"/>
    <dgm:cxn modelId="{665EC38F-8781-4ADA-AB13-C65B51DCB2A8}" srcId="{257FB44E-C8CF-48CC-BA09-015D8CF50C42}" destId="{E48916A4-697D-451E-8625-F37F4AB87F91}" srcOrd="0" destOrd="0" parTransId="{D133DDAC-14B1-4629-80B8-2A6A56BE297E}" sibTransId="{FA30EE56-31E2-4D26-9968-67B3DB27D14E}"/>
    <dgm:cxn modelId="{14F97A96-EF89-45F6-96D4-E96EA67F3537}" type="presOf" srcId="{E48916A4-697D-451E-8625-F37F4AB87F91}" destId="{0FF4DA33-B54A-408E-8ED6-4F9E284FB70F}" srcOrd="0" destOrd="0" presId="urn:microsoft.com/office/officeart/2005/8/layout/funnel1"/>
    <dgm:cxn modelId="{6AFAFDB9-9CDB-40A1-B03A-BA5BD1C93732}" type="presOf" srcId="{43C79BA0-8AEA-43B8-B38A-050A26CCB273}" destId="{0F16C45D-513E-4944-AF25-082DC8FBA963}" srcOrd="0" destOrd="0" presId="urn:microsoft.com/office/officeart/2005/8/layout/funnel1"/>
    <dgm:cxn modelId="{6682C5EB-441E-491D-9DA9-089CF9489B7B}" srcId="{257FB44E-C8CF-48CC-BA09-015D8CF50C42}" destId="{B5022A77-4EC5-4879-B191-F6BE7AF28061}" srcOrd="1" destOrd="0" parTransId="{B99516B3-9772-4787-93FC-BB649AD67692}" sibTransId="{B67DC2CD-B966-4AF7-91AE-D2C2BDF2680F}"/>
    <dgm:cxn modelId="{B0373B78-A14B-4A33-BBD4-78E29A3BEF5C}" type="presParOf" srcId="{F3696032-CAA7-4B8C-AD8B-87F5522F3F9C}" destId="{F6AD5963-2C57-4F25-81AC-B65FB9AE59CA}" srcOrd="0" destOrd="0" presId="urn:microsoft.com/office/officeart/2005/8/layout/funnel1"/>
    <dgm:cxn modelId="{ECF5645E-B686-4262-B25D-287AF8588984}" type="presParOf" srcId="{F3696032-CAA7-4B8C-AD8B-87F5522F3F9C}" destId="{E6A14D1E-7276-46F2-8224-39EDEE5E9F46}" srcOrd="1" destOrd="0" presId="urn:microsoft.com/office/officeart/2005/8/layout/funnel1"/>
    <dgm:cxn modelId="{F921C5E6-A0CE-4CC1-9FF3-B9ACB6E1B5EA}" type="presParOf" srcId="{F3696032-CAA7-4B8C-AD8B-87F5522F3F9C}" destId="{0F16C45D-513E-4944-AF25-082DC8FBA963}" srcOrd="2" destOrd="0" presId="urn:microsoft.com/office/officeart/2005/8/layout/funnel1"/>
    <dgm:cxn modelId="{B64E745D-AAFB-457F-AFC5-F9EC2B938A1F}" type="presParOf" srcId="{F3696032-CAA7-4B8C-AD8B-87F5522F3F9C}" destId="{96983735-77EF-4608-ADE0-865323FAB6B4}" srcOrd="3" destOrd="0" presId="urn:microsoft.com/office/officeart/2005/8/layout/funnel1"/>
    <dgm:cxn modelId="{16DD30C9-9B73-4EEE-94B9-4BCFC08EBBFF}" type="presParOf" srcId="{F3696032-CAA7-4B8C-AD8B-87F5522F3F9C}" destId="{AF904A61-61EB-4279-92C4-9990A50A6961}" srcOrd="4" destOrd="0" presId="urn:microsoft.com/office/officeart/2005/8/layout/funnel1"/>
    <dgm:cxn modelId="{863F5D70-226B-4FED-9B89-27EE9BB7C0A8}" type="presParOf" srcId="{F3696032-CAA7-4B8C-AD8B-87F5522F3F9C}" destId="{0FF4DA33-B54A-408E-8ED6-4F9E284FB70F}" srcOrd="5" destOrd="0" presId="urn:microsoft.com/office/officeart/2005/8/layout/funnel1"/>
    <dgm:cxn modelId="{1DC2916B-50C5-4A62-89B9-F9378E903C2F}" type="presParOf" srcId="{F3696032-CAA7-4B8C-AD8B-87F5522F3F9C}" destId="{8D7EB307-9144-45F4-A68F-3A64C2A6247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0D42F0-1EF1-4CC1-BD25-DC75AF549580}" type="doc">
      <dgm:prSet loTypeId="urn:microsoft.com/office/officeart/2005/8/layout/h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11CC4CC9-FBFD-4316-AA13-9C2433CA97F5}">
      <dgm:prSet phldrT="[Text]"/>
      <dgm:spPr/>
      <dgm:t>
        <a:bodyPr/>
        <a:lstStyle/>
        <a:p>
          <a:r>
            <a:rPr lang="en-GB" dirty="0">
              <a:latin typeface="Bookman Old Style" panose="02050604050505020204" pitchFamily="18" charset="0"/>
            </a:rPr>
            <a:t>Nomination</a:t>
          </a:r>
        </a:p>
      </dgm:t>
    </dgm:pt>
    <dgm:pt modelId="{A173135B-0893-46B7-B492-C5BFC10AE5AD}" type="parTrans" cxnId="{55075F69-E5F4-4AEE-B727-BFC3BE1D3CF4}">
      <dgm:prSet/>
      <dgm:spPr/>
      <dgm:t>
        <a:bodyPr/>
        <a:lstStyle/>
        <a:p>
          <a:endParaRPr lang="en-GB"/>
        </a:p>
      </dgm:t>
    </dgm:pt>
    <dgm:pt modelId="{17ACF4D0-38BD-4242-818B-A72C5FE91702}" type="sibTrans" cxnId="{55075F69-E5F4-4AEE-B727-BFC3BE1D3CF4}">
      <dgm:prSet/>
      <dgm:spPr/>
      <dgm:t>
        <a:bodyPr/>
        <a:lstStyle/>
        <a:p>
          <a:endParaRPr lang="en-GB"/>
        </a:p>
      </dgm:t>
    </dgm:pt>
    <dgm:pt modelId="{DDBC774D-4981-4675-9B24-17B7D32B4B6F}">
      <dgm:prSet phldrT="[Text]"/>
      <dgm:spPr/>
      <dgm:t>
        <a:bodyPr/>
        <a:lstStyle/>
        <a:p>
          <a:r>
            <a:rPr lang="en-GB" dirty="0">
              <a:latin typeface="Bookman Old Style" panose="02050604050505020204" pitchFamily="18" charset="0"/>
            </a:rPr>
            <a:t>Chartered Accountant/</a:t>
          </a:r>
        </a:p>
      </dgm:t>
    </dgm:pt>
    <dgm:pt modelId="{200EC739-CCAC-4340-A40D-AD1BFBF3CC42}" type="parTrans" cxnId="{58072D08-68C3-4B81-8F75-60F54813480F}">
      <dgm:prSet/>
      <dgm:spPr/>
      <dgm:t>
        <a:bodyPr/>
        <a:lstStyle/>
        <a:p>
          <a:endParaRPr lang="en-GB"/>
        </a:p>
      </dgm:t>
    </dgm:pt>
    <dgm:pt modelId="{F8CB79A7-4AFB-422F-9671-9C84C2AB65A1}" type="sibTrans" cxnId="{58072D08-68C3-4B81-8F75-60F54813480F}">
      <dgm:prSet/>
      <dgm:spPr/>
      <dgm:t>
        <a:bodyPr/>
        <a:lstStyle/>
        <a:p>
          <a:endParaRPr lang="en-GB"/>
        </a:p>
      </dgm:t>
    </dgm:pt>
    <dgm:pt modelId="{D1B8D476-31A7-4837-90D5-D2E8AD50F254}">
      <dgm:prSet phldrT="[Text]"/>
      <dgm:spPr/>
      <dgm:t>
        <a:bodyPr/>
        <a:lstStyle/>
        <a:p>
          <a:r>
            <a:rPr lang="en-GB" dirty="0">
              <a:latin typeface="Bookman Old Style" panose="02050604050505020204" pitchFamily="18" charset="0"/>
            </a:rPr>
            <a:t>Cost Accountant</a:t>
          </a:r>
        </a:p>
      </dgm:t>
    </dgm:pt>
    <dgm:pt modelId="{6AAB3F33-DF48-464C-ABE7-39E6F30172C2}" type="parTrans" cxnId="{F7A113D3-B555-445C-9858-CF45DEB0CC37}">
      <dgm:prSet/>
      <dgm:spPr/>
      <dgm:t>
        <a:bodyPr/>
        <a:lstStyle/>
        <a:p>
          <a:endParaRPr lang="en-GB"/>
        </a:p>
      </dgm:t>
    </dgm:pt>
    <dgm:pt modelId="{ACA16585-DF80-41A7-9115-EBABD6542F00}" type="sibTrans" cxnId="{F7A113D3-B555-445C-9858-CF45DEB0CC37}">
      <dgm:prSet/>
      <dgm:spPr/>
      <dgm:t>
        <a:bodyPr/>
        <a:lstStyle/>
        <a:p>
          <a:endParaRPr lang="en-GB"/>
        </a:p>
      </dgm:t>
    </dgm:pt>
    <dgm:pt modelId="{39502222-2D79-4EBB-8A3B-5A04F830EBB5}">
      <dgm:prSet phldrT="[Text]" custT="1"/>
      <dgm:spPr/>
      <dgm:t>
        <a:bodyPr/>
        <a:lstStyle/>
        <a:p>
          <a:r>
            <a:rPr lang="en-GB" sz="2600" kern="1200" dirty="0">
              <a:solidFill>
                <a:srgbClr val="0E5580">
                  <a:hueOff val="0"/>
                  <a:satOff val="0"/>
                  <a:lumOff val="0"/>
                  <a:alphaOff val="0"/>
                </a:srgbClr>
              </a:solidFill>
              <a:latin typeface="Bookman Old Style" panose="02050604050505020204" pitchFamily="18" charset="0"/>
              <a:ea typeface="+mn-ea"/>
              <a:cs typeface="+mn-cs"/>
            </a:rPr>
            <a:t>Report</a:t>
          </a:r>
        </a:p>
      </dgm:t>
    </dgm:pt>
    <dgm:pt modelId="{FA218A60-0C70-4131-A2E7-C166A7C57313}" type="parTrans" cxnId="{8FF01089-F833-4F63-8D68-C55CA0A59439}">
      <dgm:prSet/>
      <dgm:spPr/>
      <dgm:t>
        <a:bodyPr/>
        <a:lstStyle/>
        <a:p>
          <a:endParaRPr lang="en-GB"/>
        </a:p>
      </dgm:t>
    </dgm:pt>
    <dgm:pt modelId="{44BFC8CD-99EB-4566-AD8F-BA6196CE3610}" type="sibTrans" cxnId="{8FF01089-F833-4F63-8D68-C55CA0A59439}">
      <dgm:prSet/>
      <dgm:spPr/>
      <dgm:t>
        <a:bodyPr/>
        <a:lstStyle/>
        <a:p>
          <a:endParaRPr lang="en-GB"/>
        </a:p>
      </dgm:t>
    </dgm:pt>
    <dgm:pt modelId="{A8B5B86F-C8DF-4203-A7FE-FE87BC8382A4}">
      <dgm:prSet phldrT="[Text]" custT="1"/>
      <dgm:spPr/>
      <dgm:t>
        <a:bodyPr/>
        <a:lstStyle/>
        <a:p>
          <a:pPr algn="ctr">
            <a:buNone/>
          </a:pPr>
          <a:r>
            <a:rPr lang="en-GB" sz="2000" kern="1200" dirty="0">
              <a:solidFill>
                <a:srgbClr val="0E5580">
                  <a:hueOff val="0"/>
                  <a:satOff val="0"/>
                  <a:lumOff val="0"/>
                  <a:alphaOff val="0"/>
                </a:srgbClr>
              </a:solidFill>
              <a:latin typeface="Bookman Old Style" panose="02050604050505020204" pitchFamily="18" charset="0"/>
              <a:ea typeface="+mn-ea"/>
              <a:cs typeface="+mn-cs"/>
            </a:rPr>
            <a:t>Auditor submits a report within 90 days (extendable by 90 days).</a:t>
          </a:r>
        </a:p>
      </dgm:t>
    </dgm:pt>
    <dgm:pt modelId="{727DD496-AC5A-4AE3-A366-29DF818E07B5}" type="parTrans" cxnId="{7D064B67-334A-44E8-937A-BF828EF4D1FC}">
      <dgm:prSet/>
      <dgm:spPr/>
      <dgm:t>
        <a:bodyPr/>
        <a:lstStyle/>
        <a:p>
          <a:endParaRPr lang="en-GB"/>
        </a:p>
      </dgm:t>
    </dgm:pt>
    <dgm:pt modelId="{505C96CF-42BF-40CD-B8A2-459561214F79}" type="sibTrans" cxnId="{7D064B67-334A-44E8-937A-BF828EF4D1FC}">
      <dgm:prSet/>
      <dgm:spPr/>
      <dgm:t>
        <a:bodyPr/>
        <a:lstStyle/>
        <a:p>
          <a:endParaRPr lang="en-GB"/>
        </a:p>
      </dgm:t>
    </dgm:pt>
    <dgm:pt modelId="{36F0BCD8-13F7-43F3-85AF-069EC3D892F8}">
      <dgm:prSet phldrT="[Text]"/>
      <dgm:spPr/>
      <dgm:t>
        <a:bodyPr/>
        <a:lstStyle/>
        <a:p>
          <a:r>
            <a:rPr lang="en-GB" dirty="0" err="1">
              <a:latin typeface="Bookman Old Style" panose="02050604050505020204" pitchFamily="18" charset="0"/>
            </a:rPr>
            <a:t>PoNJ</a:t>
          </a:r>
          <a:r>
            <a:rPr lang="en-GB" dirty="0">
              <a:latin typeface="Bookman Old Style" panose="02050604050505020204" pitchFamily="18" charset="0"/>
            </a:rPr>
            <a:t> (point of non-compliance justified)</a:t>
          </a:r>
        </a:p>
      </dgm:t>
    </dgm:pt>
    <dgm:pt modelId="{67498C9A-38B5-4DC7-B17D-ACFA45C0FD28}" type="parTrans" cxnId="{685EE3C7-C41F-42A9-804F-A6FF9D3F0972}">
      <dgm:prSet/>
      <dgm:spPr/>
      <dgm:t>
        <a:bodyPr/>
        <a:lstStyle/>
        <a:p>
          <a:endParaRPr lang="en-GB"/>
        </a:p>
      </dgm:t>
    </dgm:pt>
    <dgm:pt modelId="{30CF9C7B-7A5E-4B65-8729-75070E0E14C4}" type="sibTrans" cxnId="{685EE3C7-C41F-42A9-804F-A6FF9D3F0972}">
      <dgm:prSet/>
      <dgm:spPr/>
      <dgm:t>
        <a:bodyPr/>
        <a:lstStyle/>
        <a:p>
          <a:endParaRPr lang="en-GB"/>
        </a:p>
      </dgm:t>
    </dgm:pt>
    <dgm:pt modelId="{976043B6-118F-42B5-938E-6FB3F23B19EF}">
      <dgm:prSet phldrT="[Text]"/>
      <dgm:spPr/>
      <dgm:t>
        <a:bodyPr/>
        <a:lstStyle/>
        <a:p>
          <a:r>
            <a:rPr lang="en-GB" dirty="0">
              <a:latin typeface="Bookman Old Style" panose="02050604050505020204" pitchFamily="18" charset="0"/>
            </a:rPr>
            <a:t>Taxpayer has the right to defend findings.</a:t>
          </a:r>
        </a:p>
      </dgm:t>
    </dgm:pt>
    <dgm:pt modelId="{C00E4FF2-586B-45EE-A08A-3F246A8B97D4}" type="parTrans" cxnId="{A22BFA1D-9798-4E0E-BD68-63C14D2F0581}">
      <dgm:prSet/>
      <dgm:spPr/>
      <dgm:t>
        <a:bodyPr/>
        <a:lstStyle/>
        <a:p>
          <a:endParaRPr lang="en-GB"/>
        </a:p>
      </dgm:t>
    </dgm:pt>
    <dgm:pt modelId="{4D9D76FF-955D-41E9-A269-4F50D3C78464}" type="sibTrans" cxnId="{A22BFA1D-9798-4E0E-BD68-63C14D2F0581}">
      <dgm:prSet/>
      <dgm:spPr/>
      <dgm:t>
        <a:bodyPr/>
        <a:lstStyle/>
        <a:p>
          <a:endParaRPr lang="en-GB"/>
        </a:p>
      </dgm:t>
    </dgm:pt>
    <dgm:pt modelId="{86683E61-8849-46EB-A04F-CD4B00FDF1CD}">
      <dgm:prSet/>
      <dgm:spPr/>
      <dgm:t>
        <a:bodyPr/>
        <a:lstStyle/>
        <a:p>
          <a:r>
            <a:rPr lang="en-GB" dirty="0">
              <a:latin typeface="Bookman Old Style" panose="02050604050505020204" pitchFamily="18" charset="0"/>
            </a:rPr>
            <a:t>Audit expenses</a:t>
          </a:r>
        </a:p>
      </dgm:t>
    </dgm:pt>
    <dgm:pt modelId="{C63883D5-AE0A-4F37-A85B-962EA52F7621}" type="parTrans" cxnId="{EA8E88B3-7340-4BD6-8A05-15C2DD693AAA}">
      <dgm:prSet/>
      <dgm:spPr/>
      <dgm:t>
        <a:bodyPr/>
        <a:lstStyle/>
        <a:p>
          <a:endParaRPr lang="en-GB"/>
        </a:p>
      </dgm:t>
    </dgm:pt>
    <dgm:pt modelId="{3BB396E0-59E8-4932-8F81-B69A1176D038}" type="sibTrans" cxnId="{EA8E88B3-7340-4BD6-8A05-15C2DD693AAA}">
      <dgm:prSet/>
      <dgm:spPr/>
      <dgm:t>
        <a:bodyPr/>
        <a:lstStyle/>
        <a:p>
          <a:endParaRPr lang="en-GB"/>
        </a:p>
      </dgm:t>
    </dgm:pt>
    <dgm:pt modelId="{C6B01596-660C-4134-A914-E0D41ADEB2E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>
              <a:latin typeface="Bookman Old Style" panose="02050604050505020204" pitchFamily="18" charset="0"/>
            </a:rPr>
            <a:t>Commissioner pays audit expenses and it is final.</a:t>
          </a:r>
        </a:p>
      </dgm:t>
    </dgm:pt>
    <dgm:pt modelId="{4CF4ED1F-5D04-41D7-9ADD-1C4B2225EDB4}" type="parTrans" cxnId="{B25DD96E-A6FD-4BB2-A6BD-11325CB79958}">
      <dgm:prSet/>
      <dgm:spPr/>
      <dgm:t>
        <a:bodyPr/>
        <a:lstStyle/>
        <a:p>
          <a:endParaRPr lang="en-GB"/>
        </a:p>
      </dgm:t>
    </dgm:pt>
    <dgm:pt modelId="{B4745BFB-BEFD-4C6F-94C9-B6837A11DF7F}" type="sibTrans" cxnId="{B25DD96E-A6FD-4BB2-A6BD-11325CB79958}">
      <dgm:prSet/>
      <dgm:spPr/>
      <dgm:t>
        <a:bodyPr/>
        <a:lstStyle/>
        <a:p>
          <a:endParaRPr lang="en-GB"/>
        </a:p>
      </dgm:t>
    </dgm:pt>
    <dgm:pt modelId="{E38A213F-FA82-41A1-8B3A-2D3F7D3D350C}" type="pres">
      <dgm:prSet presAssocID="{1D0D42F0-1EF1-4CC1-BD25-DC75AF549580}" presName="Name0" presStyleCnt="0">
        <dgm:presLayoutVars>
          <dgm:dir/>
          <dgm:animLvl val="lvl"/>
          <dgm:resizeHandles val="exact"/>
        </dgm:presLayoutVars>
      </dgm:prSet>
      <dgm:spPr/>
    </dgm:pt>
    <dgm:pt modelId="{3ACCBE78-7457-4921-8EA1-0E01B77C0F1E}" type="pres">
      <dgm:prSet presAssocID="{1D0D42F0-1EF1-4CC1-BD25-DC75AF549580}" presName="tSp" presStyleCnt="0"/>
      <dgm:spPr/>
    </dgm:pt>
    <dgm:pt modelId="{0C176A9B-6856-4C63-AE68-2F6733487DEC}" type="pres">
      <dgm:prSet presAssocID="{1D0D42F0-1EF1-4CC1-BD25-DC75AF549580}" presName="bSp" presStyleCnt="0"/>
      <dgm:spPr/>
    </dgm:pt>
    <dgm:pt modelId="{868E8E48-C34A-4922-9688-E7330B825C44}" type="pres">
      <dgm:prSet presAssocID="{1D0D42F0-1EF1-4CC1-BD25-DC75AF549580}" presName="process" presStyleCnt="0"/>
      <dgm:spPr/>
    </dgm:pt>
    <dgm:pt modelId="{72ED52B9-CF29-4257-814E-DD91DCBD45BA}" type="pres">
      <dgm:prSet presAssocID="{11CC4CC9-FBFD-4316-AA13-9C2433CA97F5}" presName="composite1" presStyleCnt="0"/>
      <dgm:spPr/>
    </dgm:pt>
    <dgm:pt modelId="{2E4B821A-3602-46F2-91A9-8AD583654EC7}" type="pres">
      <dgm:prSet presAssocID="{11CC4CC9-FBFD-4316-AA13-9C2433CA97F5}" presName="dummyNode1" presStyleLbl="node1" presStyleIdx="0" presStyleCnt="4"/>
      <dgm:spPr/>
    </dgm:pt>
    <dgm:pt modelId="{E582D412-293B-428B-8790-FD15A719C93A}" type="pres">
      <dgm:prSet presAssocID="{11CC4CC9-FBFD-4316-AA13-9C2433CA97F5}" presName="childNode1" presStyleLbl="bgAcc1" presStyleIdx="0" presStyleCnt="4">
        <dgm:presLayoutVars>
          <dgm:bulletEnabled val="1"/>
        </dgm:presLayoutVars>
      </dgm:prSet>
      <dgm:spPr/>
    </dgm:pt>
    <dgm:pt modelId="{FF81F1FC-E5DD-4D68-A81A-27ECC5FCF5CD}" type="pres">
      <dgm:prSet presAssocID="{11CC4CC9-FBFD-4316-AA13-9C2433CA97F5}" presName="childNode1tx" presStyleLbl="bgAcc1" presStyleIdx="0" presStyleCnt="4">
        <dgm:presLayoutVars>
          <dgm:bulletEnabled val="1"/>
        </dgm:presLayoutVars>
      </dgm:prSet>
      <dgm:spPr/>
    </dgm:pt>
    <dgm:pt modelId="{B56AFB46-BA73-4B68-AF14-BEA8BF6B739A}" type="pres">
      <dgm:prSet presAssocID="{11CC4CC9-FBFD-4316-AA13-9C2433CA97F5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F15713C1-3AC9-450E-AA72-01EB5DB599AB}" type="pres">
      <dgm:prSet presAssocID="{11CC4CC9-FBFD-4316-AA13-9C2433CA97F5}" presName="connSite1" presStyleCnt="0"/>
      <dgm:spPr/>
    </dgm:pt>
    <dgm:pt modelId="{B2AB888C-5558-4D4C-9C5C-B99168D78EE5}" type="pres">
      <dgm:prSet presAssocID="{17ACF4D0-38BD-4242-818B-A72C5FE91702}" presName="Name9" presStyleLbl="sibTrans2D1" presStyleIdx="0" presStyleCnt="3"/>
      <dgm:spPr/>
    </dgm:pt>
    <dgm:pt modelId="{B2DB9EFD-C872-46D8-BC7F-17E9CAD2947B}" type="pres">
      <dgm:prSet presAssocID="{39502222-2D79-4EBB-8A3B-5A04F830EBB5}" presName="composite2" presStyleCnt="0"/>
      <dgm:spPr/>
    </dgm:pt>
    <dgm:pt modelId="{0759C830-654A-4410-B6B0-A231D65011B2}" type="pres">
      <dgm:prSet presAssocID="{39502222-2D79-4EBB-8A3B-5A04F830EBB5}" presName="dummyNode2" presStyleLbl="node1" presStyleIdx="0" presStyleCnt="4"/>
      <dgm:spPr/>
    </dgm:pt>
    <dgm:pt modelId="{259E4855-880B-4DF5-8A76-C59E06BA71CA}" type="pres">
      <dgm:prSet presAssocID="{39502222-2D79-4EBB-8A3B-5A04F830EBB5}" presName="childNode2" presStyleLbl="bgAcc1" presStyleIdx="1" presStyleCnt="4">
        <dgm:presLayoutVars>
          <dgm:bulletEnabled val="1"/>
        </dgm:presLayoutVars>
      </dgm:prSet>
      <dgm:spPr/>
    </dgm:pt>
    <dgm:pt modelId="{98223901-4BFA-41A8-9A27-E87B932E4969}" type="pres">
      <dgm:prSet presAssocID="{39502222-2D79-4EBB-8A3B-5A04F830EBB5}" presName="childNode2tx" presStyleLbl="bgAcc1" presStyleIdx="1" presStyleCnt="4">
        <dgm:presLayoutVars>
          <dgm:bulletEnabled val="1"/>
        </dgm:presLayoutVars>
      </dgm:prSet>
      <dgm:spPr/>
    </dgm:pt>
    <dgm:pt modelId="{29989293-1E2B-4D4E-9AA5-B49C6D6CDF1E}" type="pres">
      <dgm:prSet presAssocID="{39502222-2D79-4EBB-8A3B-5A04F830EBB5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9DE9F7A7-963F-4492-A3AE-4BBE03E978CD}" type="pres">
      <dgm:prSet presAssocID="{39502222-2D79-4EBB-8A3B-5A04F830EBB5}" presName="connSite2" presStyleCnt="0"/>
      <dgm:spPr/>
    </dgm:pt>
    <dgm:pt modelId="{FA109C0C-5CC1-4B3C-A4DD-B51C1459E6F0}" type="pres">
      <dgm:prSet presAssocID="{44BFC8CD-99EB-4566-AD8F-BA6196CE3610}" presName="Name18" presStyleLbl="sibTrans2D1" presStyleIdx="1" presStyleCnt="3"/>
      <dgm:spPr/>
    </dgm:pt>
    <dgm:pt modelId="{BAD7B946-D5B5-4984-A5D8-9F6C5F566182}" type="pres">
      <dgm:prSet presAssocID="{36F0BCD8-13F7-43F3-85AF-069EC3D892F8}" presName="composite1" presStyleCnt="0"/>
      <dgm:spPr/>
    </dgm:pt>
    <dgm:pt modelId="{A17AD50C-152F-4CA3-B2C2-8AE6C29DF7EB}" type="pres">
      <dgm:prSet presAssocID="{36F0BCD8-13F7-43F3-85AF-069EC3D892F8}" presName="dummyNode1" presStyleLbl="node1" presStyleIdx="1" presStyleCnt="4"/>
      <dgm:spPr/>
    </dgm:pt>
    <dgm:pt modelId="{8E01EAF8-2EF4-4F3B-8457-9C50B73B34B3}" type="pres">
      <dgm:prSet presAssocID="{36F0BCD8-13F7-43F3-85AF-069EC3D892F8}" presName="childNode1" presStyleLbl="bgAcc1" presStyleIdx="2" presStyleCnt="4">
        <dgm:presLayoutVars>
          <dgm:bulletEnabled val="1"/>
        </dgm:presLayoutVars>
      </dgm:prSet>
      <dgm:spPr/>
    </dgm:pt>
    <dgm:pt modelId="{196C4D8D-1C59-41CA-8BED-F6FDD8DD723A}" type="pres">
      <dgm:prSet presAssocID="{36F0BCD8-13F7-43F3-85AF-069EC3D892F8}" presName="childNode1tx" presStyleLbl="bgAcc1" presStyleIdx="2" presStyleCnt="4">
        <dgm:presLayoutVars>
          <dgm:bulletEnabled val="1"/>
        </dgm:presLayoutVars>
      </dgm:prSet>
      <dgm:spPr/>
    </dgm:pt>
    <dgm:pt modelId="{FF007401-4DC4-414F-AD1A-DE0C8A832525}" type="pres">
      <dgm:prSet presAssocID="{36F0BCD8-13F7-43F3-85AF-069EC3D892F8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7A0922B3-3022-4F0E-B68F-767A802E66A6}" type="pres">
      <dgm:prSet presAssocID="{36F0BCD8-13F7-43F3-85AF-069EC3D892F8}" presName="connSite1" presStyleCnt="0"/>
      <dgm:spPr/>
    </dgm:pt>
    <dgm:pt modelId="{83F4ED3C-D8DE-4E14-BCD3-356C5219D33E}" type="pres">
      <dgm:prSet presAssocID="{30CF9C7B-7A5E-4B65-8729-75070E0E14C4}" presName="Name9" presStyleLbl="sibTrans2D1" presStyleIdx="2" presStyleCnt="3"/>
      <dgm:spPr/>
    </dgm:pt>
    <dgm:pt modelId="{B63F1079-EB33-49E0-8F5B-B48A31589411}" type="pres">
      <dgm:prSet presAssocID="{86683E61-8849-46EB-A04F-CD4B00FDF1CD}" presName="composite2" presStyleCnt="0"/>
      <dgm:spPr/>
    </dgm:pt>
    <dgm:pt modelId="{C269C288-570A-48F0-92B1-DAF21195A3BA}" type="pres">
      <dgm:prSet presAssocID="{86683E61-8849-46EB-A04F-CD4B00FDF1CD}" presName="dummyNode2" presStyleLbl="node1" presStyleIdx="2" presStyleCnt="4"/>
      <dgm:spPr/>
    </dgm:pt>
    <dgm:pt modelId="{C1A23A0F-CCE0-4149-87DD-0540F11912C9}" type="pres">
      <dgm:prSet presAssocID="{86683E61-8849-46EB-A04F-CD4B00FDF1CD}" presName="childNode2" presStyleLbl="bgAcc1" presStyleIdx="3" presStyleCnt="4">
        <dgm:presLayoutVars>
          <dgm:bulletEnabled val="1"/>
        </dgm:presLayoutVars>
      </dgm:prSet>
      <dgm:spPr/>
    </dgm:pt>
    <dgm:pt modelId="{96C037D1-42D3-4361-BF69-A0488FA70801}" type="pres">
      <dgm:prSet presAssocID="{86683E61-8849-46EB-A04F-CD4B00FDF1CD}" presName="childNode2tx" presStyleLbl="bgAcc1" presStyleIdx="3" presStyleCnt="4">
        <dgm:presLayoutVars>
          <dgm:bulletEnabled val="1"/>
        </dgm:presLayoutVars>
      </dgm:prSet>
      <dgm:spPr/>
    </dgm:pt>
    <dgm:pt modelId="{23D0A0B0-6C3A-49FC-A0CF-C26C6617C839}" type="pres">
      <dgm:prSet presAssocID="{86683E61-8849-46EB-A04F-CD4B00FDF1CD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D14557C1-2478-4F66-BC4C-9937B7AE78BF}" type="pres">
      <dgm:prSet presAssocID="{86683E61-8849-46EB-A04F-CD4B00FDF1CD}" presName="connSite2" presStyleCnt="0"/>
      <dgm:spPr/>
    </dgm:pt>
  </dgm:ptLst>
  <dgm:cxnLst>
    <dgm:cxn modelId="{58072D08-68C3-4B81-8F75-60F54813480F}" srcId="{11CC4CC9-FBFD-4316-AA13-9C2433CA97F5}" destId="{DDBC774D-4981-4675-9B24-17B7D32B4B6F}" srcOrd="0" destOrd="0" parTransId="{200EC739-CCAC-4340-A40D-AD1BFBF3CC42}" sibTransId="{F8CB79A7-4AFB-422F-9671-9C84C2AB65A1}"/>
    <dgm:cxn modelId="{5B1A6C0B-EEC4-4C64-8DD7-2214BD3F5606}" type="presOf" srcId="{A8B5B86F-C8DF-4203-A7FE-FE87BC8382A4}" destId="{98223901-4BFA-41A8-9A27-E87B932E4969}" srcOrd="1" destOrd="0" presId="urn:microsoft.com/office/officeart/2005/8/layout/hProcess4"/>
    <dgm:cxn modelId="{9C552A0C-193C-491A-834F-4CF8CE01A06E}" type="presOf" srcId="{D1B8D476-31A7-4837-90D5-D2E8AD50F254}" destId="{FF81F1FC-E5DD-4D68-A81A-27ECC5FCF5CD}" srcOrd="1" destOrd="1" presId="urn:microsoft.com/office/officeart/2005/8/layout/hProcess4"/>
    <dgm:cxn modelId="{A6986C10-2B00-4257-9098-58A629F15E04}" type="presOf" srcId="{976043B6-118F-42B5-938E-6FB3F23B19EF}" destId="{196C4D8D-1C59-41CA-8BED-F6FDD8DD723A}" srcOrd="1" destOrd="0" presId="urn:microsoft.com/office/officeart/2005/8/layout/hProcess4"/>
    <dgm:cxn modelId="{E82D7212-A2FA-4F9E-A331-3DEC4E4717BD}" type="presOf" srcId="{DDBC774D-4981-4675-9B24-17B7D32B4B6F}" destId="{FF81F1FC-E5DD-4D68-A81A-27ECC5FCF5CD}" srcOrd="1" destOrd="0" presId="urn:microsoft.com/office/officeart/2005/8/layout/hProcess4"/>
    <dgm:cxn modelId="{A22BFA1D-9798-4E0E-BD68-63C14D2F0581}" srcId="{36F0BCD8-13F7-43F3-85AF-069EC3D892F8}" destId="{976043B6-118F-42B5-938E-6FB3F23B19EF}" srcOrd="0" destOrd="0" parTransId="{C00E4FF2-586B-45EE-A08A-3F246A8B97D4}" sibTransId="{4D9D76FF-955D-41E9-A269-4F50D3C78464}"/>
    <dgm:cxn modelId="{89CB9924-6457-484D-B0C1-4AF61461DD66}" type="presOf" srcId="{976043B6-118F-42B5-938E-6FB3F23B19EF}" destId="{8E01EAF8-2EF4-4F3B-8457-9C50B73B34B3}" srcOrd="0" destOrd="0" presId="urn:microsoft.com/office/officeart/2005/8/layout/hProcess4"/>
    <dgm:cxn modelId="{52908927-A03E-47CF-BFCB-DA26B397D4F7}" type="presOf" srcId="{1D0D42F0-1EF1-4CC1-BD25-DC75AF549580}" destId="{E38A213F-FA82-41A1-8B3A-2D3F7D3D350C}" srcOrd="0" destOrd="0" presId="urn:microsoft.com/office/officeart/2005/8/layout/hProcess4"/>
    <dgm:cxn modelId="{4B0C2E2F-3688-4E6B-BD95-DECFCE189B31}" type="presOf" srcId="{A8B5B86F-C8DF-4203-A7FE-FE87BC8382A4}" destId="{259E4855-880B-4DF5-8A76-C59E06BA71CA}" srcOrd="0" destOrd="0" presId="urn:microsoft.com/office/officeart/2005/8/layout/hProcess4"/>
    <dgm:cxn modelId="{42556C31-76BD-4BA2-B9DE-CA7F4BE08314}" type="presOf" srcId="{DDBC774D-4981-4675-9B24-17B7D32B4B6F}" destId="{E582D412-293B-428B-8790-FD15A719C93A}" srcOrd="0" destOrd="0" presId="urn:microsoft.com/office/officeart/2005/8/layout/hProcess4"/>
    <dgm:cxn modelId="{81096F3A-94F2-4B11-BE90-76FF10A93A0E}" type="presOf" srcId="{36F0BCD8-13F7-43F3-85AF-069EC3D892F8}" destId="{FF007401-4DC4-414F-AD1A-DE0C8A832525}" srcOrd="0" destOrd="0" presId="urn:microsoft.com/office/officeart/2005/8/layout/hProcess4"/>
    <dgm:cxn modelId="{759D765D-A9B6-4E7A-B135-B2BFD9CCA896}" type="presOf" srcId="{C6B01596-660C-4134-A914-E0D41ADEB2EF}" destId="{C1A23A0F-CCE0-4149-87DD-0540F11912C9}" srcOrd="0" destOrd="0" presId="urn:microsoft.com/office/officeart/2005/8/layout/hProcess4"/>
    <dgm:cxn modelId="{9C40C866-9BFD-429F-9269-D4533F2558B2}" type="presOf" srcId="{30CF9C7B-7A5E-4B65-8729-75070E0E14C4}" destId="{83F4ED3C-D8DE-4E14-BCD3-356C5219D33E}" srcOrd="0" destOrd="0" presId="urn:microsoft.com/office/officeart/2005/8/layout/hProcess4"/>
    <dgm:cxn modelId="{7D064B67-334A-44E8-937A-BF828EF4D1FC}" srcId="{39502222-2D79-4EBB-8A3B-5A04F830EBB5}" destId="{A8B5B86F-C8DF-4203-A7FE-FE87BC8382A4}" srcOrd="0" destOrd="0" parTransId="{727DD496-AC5A-4AE3-A366-29DF818E07B5}" sibTransId="{505C96CF-42BF-40CD-B8A2-459561214F79}"/>
    <dgm:cxn modelId="{55075F69-E5F4-4AEE-B727-BFC3BE1D3CF4}" srcId="{1D0D42F0-1EF1-4CC1-BD25-DC75AF549580}" destId="{11CC4CC9-FBFD-4316-AA13-9C2433CA97F5}" srcOrd="0" destOrd="0" parTransId="{A173135B-0893-46B7-B492-C5BFC10AE5AD}" sibTransId="{17ACF4D0-38BD-4242-818B-A72C5FE91702}"/>
    <dgm:cxn modelId="{8DF74E49-8265-4E17-B505-9E036265D5DC}" type="presOf" srcId="{39502222-2D79-4EBB-8A3B-5A04F830EBB5}" destId="{29989293-1E2B-4D4E-9AA5-B49C6D6CDF1E}" srcOrd="0" destOrd="0" presId="urn:microsoft.com/office/officeart/2005/8/layout/hProcess4"/>
    <dgm:cxn modelId="{31A3C16E-0896-4A8D-9765-4B854ADB9889}" type="presOf" srcId="{44BFC8CD-99EB-4566-AD8F-BA6196CE3610}" destId="{FA109C0C-5CC1-4B3C-A4DD-B51C1459E6F0}" srcOrd="0" destOrd="0" presId="urn:microsoft.com/office/officeart/2005/8/layout/hProcess4"/>
    <dgm:cxn modelId="{B25DD96E-A6FD-4BB2-A6BD-11325CB79958}" srcId="{86683E61-8849-46EB-A04F-CD4B00FDF1CD}" destId="{C6B01596-660C-4134-A914-E0D41ADEB2EF}" srcOrd="0" destOrd="0" parTransId="{4CF4ED1F-5D04-41D7-9ADD-1C4B2225EDB4}" sibTransId="{B4745BFB-BEFD-4C6F-94C9-B6837A11DF7F}"/>
    <dgm:cxn modelId="{7249764F-7A16-439D-8380-4E666AB3BBF6}" type="presOf" srcId="{C6B01596-660C-4134-A914-E0D41ADEB2EF}" destId="{96C037D1-42D3-4361-BF69-A0488FA70801}" srcOrd="1" destOrd="0" presId="urn:microsoft.com/office/officeart/2005/8/layout/hProcess4"/>
    <dgm:cxn modelId="{6B4CAB77-D449-4724-80F2-3C3BCFABFBFD}" type="presOf" srcId="{86683E61-8849-46EB-A04F-CD4B00FDF1CD}" destId="{23D0A0B0-6C3A-49FC-A0CF-C26C6617C839}" srcOrd="0" destOrd="0" presId="urn:microsoft.com/office/officeart/2005/8/layout/hProcess4"/>
    <dgm:cxn modelId="{8FF01089-F833-4F63-8D68-C55CA0A59439}" srcId="{1D0D42F0-1EF1-4CC1-BD25-DC75AF549580}" destId="{39502222-2D79-4EBB-8A3B-5A04F830EBB5}" srcOrd="1" destOrd="0" parTransId="{FA218A60-0C70-4131-A2E7-C166A7C57313}" sibTransId="{44BFC8CD-99EB-4566-AD8F-BA6196CE3610}"/>
    <dgm:cxn modelId="{2CDBEE8E-D7E1-4A1F-8D00-1F5982B95D3C}" type="presOf" srcId="{D1B8D476-31A7-4837-90D5-D2E8AD50F254}" destId="{E582D412-293B-428B-8790-FD15A719C93A}" srcOrd="0" destOrd="1" presId="urn:microsoft.com/office/officeart/2005/8/layout/hProcess4"/>
    <dgm:cxn modelId="{EA8E88B3-7340-4BD6-8A05-15C2DD693AAA}" srcId="{1D0D42F0-1EF1-4CC1-BD25-DC75AF549580}" destId="{86683E61-8849-46EB-A04F-CD4B00FDF1CD}" srcOrd="3" destOrd="0" parTransId="{C63883D5-AE0A-4F37-A85B-962EA52F7621}" sibTransId="{3BB396E0-59E8-4932-8F81-B69A1176D038}"/>
    <dgm:cxn modelId="{276AD2B8-1D88-4D6C-8A00-F3BF347707CD}" type="presOf" srcId="{11CC4CC9-FBFD-4316-AA13-9C2433CA97F5}" destId="{B56AFB46-BA73-4B68-AF14-BEA8BF6B739A}" srcOrd="0" destOrd="0" presId="urn:microsoft.com/office/officeart/2005/8/layout/hProcess4"/>
    <dgm:cxn modelId="{685EE3C7-C41F-42A9-804F-A6FF9D3F0972}" srcId="{1D0D42F0-1EF1-4CC1-BD25-DC75AF549580}" destId="{36F0BCD8-13F7-43F3-85AF-069EC3D892F8}" srcOrd="2" destOrd="0" parTransId="{67498C9A-38B5-4DC7-B17D-ACFA45C0FD28}" sibTransId="{30CF9C7B-7A5E-4B65-8729-75070E0E14C4}"/>
    <dgm:cxn modelId="{F7A113D3-B555-445C-9858-CF45DEB0CC37}" srcId="{11CC4CC9-FBFD-4316-AA13-9C2433CA97F5}" destId="{D1B8D476-31A7-4837-90D5-D2E8AD50F254}" srcOrd="1" destOrd="0" parTransId="{6AAB3F33-DF48-464C-ABE7-39E6F30172C2}" sibTransId="{ACA16585-DF80-41A7-9115-EBABD6542F00}"/>
    <dgm:cxn modelId="{D35197D8-8FDD-46E7-A9BF-8C04F261BD10}" type="presOf" srcId="{17ACF4D0-38BD-4242-818B-A72C5FE91702}" destId="{B2AB888C-5558-4D4C-9C5C-B99168D78EE5}" srcOrd="0" destOrd="0" presId="urn:microsoft.com/office/officeart/2005/8/layout/hProcess4"/>
    <dgm:cxn modelId="{1D1EAF2B-F9ED-433C-ADA9-916520C557F8}" type="presParOf" srcId="{E38A213F-FA82-41A1-8B3A-2D3F7D3D350C}" destId="{3ACCBE78-7457-4921-8EA1-0E01B77C0F1E}" srcOrd="0" destOrd="0" presId="urn:microsoft.com/office/officeart/2005/8/layout/hProcess4"/>
    <dgm:cxn modelId="{EB4BA2BA-B2D4-48F9-AA3A-A5B9E3998150}" type="presParOf" srcId="{E38A213F-FA82-41A1-8B3A-2D3F7D3D350C}" destId="{0C176A9B-6856-4C63-AE68-2F6733487DEC}" srcOrd="1" destOrd="0" presId="urn:microsoft.com/office/officeart/2005/8/layout/hProcess4"/>
    <dgm:cxn modelId="{0F74A029-A772-4D92-9C75-90189E3CDDCE}" type="presParOf" srcId="{E38A213F-FA82-41A1-8B3A-2D3F7D3D350C}" destId="{868E8E48-C34A-4922-9688-E7330B825C44}" srcOrd="2" destOrd="0" presId="urn:microsoft.com/office/officeart/2005/8/layout/hProcess4"/>
    <dgm:cxn modelId="{B0DB0F2D-E8F2-4409-B560-A748EF24CC7C}" type="presParOf" srcId="{868E8E48-C34A-4922-9688-E7330B825C44}" destId="{72ED52B9-CF29-4257-814E-DD91DCBD45BA}" srcOrd="0" destOrd="0" presId="urn:microsoft.com/office/officeart/2005/8/layout/hProcess4"/>
    <dgm:cxn modelId="{5F0C6347-FFF0-4CF9-AA0C-7F6D6D824A2B}" type="presParOf" srcId="{72ED52B9-CF29-4257-814E-DD91DCBD45BA}" destId="{2E4B821A-3602-46F2-91A9-8AD583654EC7}" srcOrd="0" destOrd="0" presId="urn:microsoft.com/office/officeart/2005/8/layout/hProcess4"/>
    <dgm:cxn modelId="{4E1C7380-8387-4D8F-AFFF-842EAFCBAE07}" type="presParOf" srcId="{72ED52B9-CF29-4257-814E-DD91DCBD45BA}" destId="{E582D412-293B-428B-8790-FD15A719C93A}" srcOrd="1" destOrd="0" presId="urn:microsoft.com/office/officeart/2005/8/layout/hProcess4"/>
    <dgm:cxn modelId="{E346BE83-BF1E-4C0A-9492-6DB50C700FEF}" type="presParOf" srcId="{72ED52B9-CF29-4257-814E-DD91DCBD45BA}" destId="{FF81F1FC-E5DD-4D68-A81A-27ECC5FCF5CD}" srcOrd="2" destOrd="0" presId="urn:microsoft.com/office/officeart/2005/8/layout/hProcess4"/>
    <dgm:cxn modelId="{F9DC5C68-450C-43CB-89C8-8B8B5348D22C}" type="presParOf" srcId="{72ED52B9-CF29-4257-814E-DD91DCBD45BA}" destId="{B56AFB46-BA73-4B68-AF14-BEA8BF6B739A}" srcOrd="3" destOrd="0" presId="urn:microsoft.com/office/officeart/2005/8/layout/hProcess4"/>
    <dgm:cxn modelId="{A09DD468-2E9B-4590-8E75-C9EFF362B3AD}" type="presParOf" srcId="{72ED52B9-CF29-4257-814E-DD91DCBD45BA}" destId="{F15713C1-3AC9-450E-AA72-01EB5DB599AB}" srcOrd="4" destOrd="0" presId="urn:microsoft.com/office/officeart/2005/8/layout/hProcess4"/>
    <dgm:cxn modelId="{9FA2644B-36D6-49A4-A901-091EC2402B2F}" type="presParOf" srcId="{868E8E48-C34A-4922-9688-E7330B825C44}" destId="{B2AB888C-5558-4D4C-9C5C-B99168D78EE5}" srcOrd="1" destOrd="0" presId="urn:microsoft.com/office/officeart/2005/8/layout/hProcess4"/>
    <dgm:cxn modelId="{88DE4AAF-AC6B-4A82-9BE5-E08507EDA224}" type="presParOf" srcId="{868E8E48-C34A-4922-9688-E7330B825C44}" destId="{B2DB9EFD-C872-46D8-BC7F-17E9CAD2947B}" srcOrd="2" destOrd="0" presId="urn:microsoft.com/office/officeart/2005/8/layout/hProcess4"/>
    <dgm:cxn modelId="{C00E0230-C9C4-46F4-8991-9FFD260DCD83}" type="presParOf" srcId="{B2DB9EFD-C872-46D8-BC7F-17E9CAD2947B}" destId="{0759C830-654A-4410-B6B0-A231D65011B2}" srcOrd="0" destOrd="0" presId="urn:microsoft.com/office/officeart/2005/8/layout/hProcess4"/>
    <dgm:cxn modelId="{5269FC6C-933A-4E88-880D-E380788695DC}" type="presParOf" srcId="{B2DB9EFD-C872-46D8-BC7F-17E9CAD2947B}" destId="{259E4855-880B-4DF5-8A76-C59E06BA71CA}" srcOrd="1" destOrd="0" presId="urn:microsoft.com/office/officeart/2005/8/layout/hProcess4"/>
    <dgm:cxn modelId="{24945C5D-B3EA-4A02-A08C-3DC8AEF36777}" type="presParOf" srcId="{B2DB9EFD-C872-46D8-BC7F-17E9CAD2947B}" destId="{98223901-4BFA-41A8-9A27-E87B932E4969}" srcOrd="2" destOrd="0" presId="urn:microsoft.com/office/officeart/2005/8/layout/hProcess4"/>
    <dgm:cxn modelId="{67C58C28-FC9F-42A6-9F4B-9A9CC37EE45E}" type="presParOf" srcId="{B2DB9EFD-C872-46D8-BC7F-17E9CAD2947B}" destId="{29989293-1E2B-4D4E-9AA5-B49C6D6CDF1E}" srcOrd="3" destOrd="0" presId="urn:microsoft.com/office/officeart/2005/8/layout/hProcess4"/>
    <dgm:cxn modelId="{E95A3AD0-6560-430A-A468-6C54677F91C8}" type="presParOf" srcId="{B2DB9EFD-C872-46D8-BC7F-17E9CAD2947B}" destId="{9DE9F7A7-963F-4492-A3AE-4BBE03E978CD}" srcOrd="4" destOrd="0" presId="urn:microsoft.com/office/officeart/2005/8/layout/hProcess4"/>
    <dgm:cxn modelId="{C1C2FCB1-A4AE-4A22-B9F9-CF44B5000D6C}" type="presParOf" srcId="{868E8E48-C34A-4922-9688-E7330B825C44}" destId="{FA109C0C-5CC1-4B3C-A4DD-B51C1459E6F0}" srcOrd="3" destOrd="0" presId="urn:microsoft.com/office/officeart/2005/8/layout/hProcess4"/>
    <dgm:cxn modelId="{F8404650-E00B-4400-BA29-CF4660647F4A}" type="presParOf" srcId="{868E8E48-C34A-4922-9688-E7330B825C44}" destId="{BAD7B946-D5B5-4984-A5D8-9F6C5F566182}" srcOrd="4" destOrd="0" presId="urn:microsoft.com/office/officeart/2005/8/layout/hProcess4"/>
    <dgm:cxn modelId="{094F9078-433E-4FDD-8F17-0DC2AFF6ACC2}" type="presParOf" srcId="{BAD7B946-D5B5-4984-A5D8-9F6C5F566182}" destId="{A17AD50C-152F-4CA3-B2C2-8AE6C29DF7EB}" srcOrd="0" destOrd="0" presId="urn:microsoft.com/office/officeart/2005/8/layout/hProcess4"/>
    <dgm:cxn modelId="{02811531-0F4B-40EC-B5FB-0DD768BA86CB}" type="presParOf" srcId="{BAD7B946-D5B5-4984-A5D8-9F6C5F566182}" destId="{8E01EAF8-2EF4-4F3B-8457-9C50B73B34B3}" srcOrd="1" destOrd="0" presId="urn:microsoft.com/office/officeart/2005/8/layout/hProcess4"/>
    <dgm:cxn modelId="{CE46038A-F4F7-441D-A902-3824ED179BEF}" type="presParOf" srcId="{BAD7B946-D5B5-4984-A5D8-9F6C5F566182}" destId="{196C4D8D-1C59-41CA-8BED-F6FDD8DD723A}" srcOrd="2" destOrd="0" presId="urn:microsoft.com/office/officeart/2005/8/layout/hProcess4"/>
    <dgm:cxn modelId="{7F596A42-510C-4292-BFA2-0515AEA95CAC}" type="presParOf" srcId="{BAD7B946-D5B5-4984-A5D8-9F6C5F566182}" destId="{FF007401-4DC4-414F-AD1A-DE0C8A832525}" srcOrd="3" destOrd="0" presId="urn:microsoft.com/office/officeart/2005/8/layout/hProcess4"/>
    <dgm:cxn modelId="{AB973545-FB6C-4E0C-82FF-61FCC0B7F1D3}" type="presParOf" srcId="{BAD7B946-D5B5-4984-A5D8-9F6C5F566182}" destId="{7A0922B3-3022-4F0E-B68F-767A802E66A6}" srcOrd="4" destOrd="0" presId="urn:microsoft.com/office/officeart/2005/8/layout/hProcess4"/>
    <dgm:cxn modelId="{41B262E5-0E3A-46D2-AC84-687A0FFB22F6}" type="presParOf" srcId="{868E8E48-C34A-4922-9688-E7330B825C44}" destId="{83F4ED3C-D8DE-4E14-BCD3-356C5219D33E}" srcOrd="5" destOrd="0" presId="urn:microsoft.com/office/officeart/2005/8/layout/hProcess4"/>
    <dgm:cxn modelId="{3497EABE-4720-46D0-9A65-643EF54F05A9}" type="presParOf" srcId="{868E8E48-C34A-4922-9688-E7330B825C44}" destId="{B63F1079-EB33-49E0-8F5B-B48A31589411}" srcOrd="6" destOrd="0" presId="urn:microsoft.com/office/officeart/2005/8/layout/hProcess4"/>
    <dgm:cxn modelId="{1F3146CA-E753-4965-B7EF-53B4A7D4F479}" type="presParOf" srcId="{B63F1079-EB33-49E0-8F5B-B48A31589411}" destId="{C269C288-570A-48F0-92B1-DAF21195A3BA}" srcOrd="0" destOrd="0" presId="urn:microsoft.com/office/officeart/2005/8/layout/hProcess4"/>
    <dgm:cxn modelId="{3BC7397E-860E-4DA7-B1EE-11DBBF398C37}" type="presParOf" srcId="{B63F1079-EB33-49E0-8F5B-B48A31589411}" destId="{C1A23A0F-CCE0-4149-87DD-0540F11912C9}" srcOrd="1" destOrd="0" presId="urn:microsoft.com/office/officeart/2005/8/layout/hProcess4"/>
    <dgm:cxn modelId="{0602984A-3AA9-42F0-A5F9-0259ACA773D8}" type="presParOf" srcId="{B63F1079-EB33-49E0-8F5B-B48A31589411}" destId="{96C037D1-42D3-4361-BF69-A0488FA70801}" srcOrd="2" destOrd="0" presId="urn:microsoft.com/office/officeart/2005/8/layout/hProcess4"/>
    <dgm:cxn modelId="{1356D4FB-19A3-4D31-883F-34023C93E949}" type="presParOf" srcId="{B63F1079-EB33-49E0-8F5B-B48A31589411}" destId="{23D0A0B0-6C3A-49FC-A0CF-C26C6617C839}" srcOrd="3" destOrd="0" presId="urn:microsoft.com/office/officeart/2005/8/layout/hProcess4"/>
    <dgm:cxn modelId="{19EB3DDF-9C8D-40DF-B6BC-0D5C138BD433}" type="presParOf" srcId="{B63F1079-EB33-49E0-8F5B-B48A31589411}" destId="{D14557C1-2478-4F66-BC4C-9937B7AE78B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D5963-2C57-4F25-81AC-B65FB9AE59CA}">
      <dsp:nvSpPr>
        <dsp:cNvPr id="0" name=""/>
        <dsp:cNvSpPr/>
      </dsp:nvSpPr>
      <dsp:spPr>
        <a:xfrm>
          <a:off x="1154654" y="194145"/>
          <a:ext cx="3853039" cy="1338109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14D1E-7276-46F2-8224-39EDEE5E9F46}">
      <dsp:nvSpPr>
        <dsp:cNvPr id="0" name=""/>
        <dsp:cNvSpPr/>
      </dsp:nvSpPr>
      <dsp:spPr>
        <a:xfrm>
          <a:off x="2713791" y="3470722"/>
          <a:ext cx="746713" cy="477896"/>
        </a:xfrm>
        <a:prstGeom prst="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6C45D-513E-4944-AF25-082DC8FBA963}">
      <dsp:nvSpPr>
        <dsp:cNvPr id="0" name=""/>
        <dsp:cNvSpPr/>
      </dsp:nvSpPr>
      <dsp:spPr>
        <a:xfrm>
          <a:off x="1295037" y="3853039"/>
          <a:ext cx="3584223" cy="896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 dirty="0">
              <a:solidFill>
                <a:schemeClr val="tx1"/>
              </a:solidFill>
              <a:latin typeface="Century Schoolbook" panose="02040604050505020304" pitchFamily="18" charset="0"/>
              <a:ea typeface="+mn-ea"/>
              <a:cs typeface="+mn-cs"/>
            </a:rPr>
            <a:t>Special Audit</a:t>
          </a:r>
        </a:p>
      </dsp:txBody>
      <dsp:txXfrm>
        <a:off x="1295037" y="3853039"/>
        <a:ext cx="3584223" cy="896055"/>
      </dsp:txXfrm>
    </dsp:sp>
    <dsp:sp modelId="{96983735-77EF-4608-ADE0-865323FAB6B4}">
      <dsp:nvSpPr>
        <dsp:cNvPr id="0" name=""/>
        <dsp:cNvSpPr/>
      </dsp:nvSpPr>
      <dsp:spPr>
        <a:xfrm>
          <a:off x="2555488" y="1635600"/>
          <a:ext cx="1344083" cy="13440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Approval</a:t>
          </a:r>
        </a:p>
      </dsp:txBody>
      <dsp:txXfrm>
        <a:off x="2752324" y="1832436"/>
        <a:ext cx="950411" cy="950411"/>
      </dsp:txXfrm>
    </dsp:sp>
    <dsp:sp modelId="{AF904A61-61EB-4279-92C4-9990A50A6961}">
      <dsp:nvSpPr>
        <dsp:cNvPr id="0" name=""/>
        <dsp:cNvSpPr/>
      </dsp:nvSpPr>
      <dsp:spPr>
        <a:xfrm>
          <a:off x="1593722" y="627239"/>
          <a:ext cx="1344083" cy="13440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Purpose</a:t>
          </a:r>
        </a:p>
      </dsp:txBody>
      <dsp:txXfrm>
        <a:off x="1790558" y="824075"/>
        <a:ext cx="950411" cy="950411"/>
      </dsp:txXfrm>
    </dsp:sp>
    <dsp:sp modelId="{0FF4DA33-B54A-408E-8ED6-4F9E284FB70F}">
      <dsp:nvSpPr>
        <dsp:cNvPr id="0" name=""/>
        <dsp:cNvSpPr/>
      </dsp:nvSpPr>
      <dsp:spPr>
        <a:xfrm>
          <a:off x="2967674" y="302269"/>
          <a:ext cx="1344083" cy="13440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Triggers</a:t>
          </a:r>
        </a:p>
      </dsp:txBody>
      <dsp:txXfrm>
        <a:off x="3164510" y="499105"/>
        <a:ext cx="950411" cy="950411"/>
      </dsp:txXfrm>
    </dsp:sp>
    <dsp:sp modelId="{8D7EB307-9144-45F4-A68F-3A64C2A62471}">
      <dsp:nvSpPr>
        <dsp:cNvPr id="0" name=""/>
        <dsp:cNvSpPr/>
      </dsp:nvSpPr>
      <dsp:spPr>
        <a:xfrm>
          <a:off x="996351" y="29868"/>
          <a:ext cx="4181593" cy="3345274"/>
        </a:xfrm>
        <a:prstGeom prst="funnel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2D412-293B-428B-8790-FD15A719C93A}">
      <dsp:nvSpPr>
        <dsp:cNvPr id="0" name=""/>
        <dsp:cNvSpPr/>
      </dsp:nvSpPr>
      <dsp:spPr>
        <a:xfrm>
          <a:off x="1685" y="1779772"/>
          <a:ext cx="2254051" cy="185912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Bookman Old Style" panose="02050604050505020204" pitchFamily="18" charset="0"/>
            </a:rPr>
            <a:t>Chartered Accountant/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Bookman Old Style" panose="02050604050505020204" pitchFamily="18" charset="0"/>
            </a:rPr>
            <a:t>Cost Accountant</a:t>
          </a:r>
        </a:p>
      </dsp:txBody>
      <dsp:txXfrm>
        <a:off x="44469" y="1822556"/>
        <a:ext cx="2168483" cy="1375170"/>
      </dsp:txXfrm>
    </dsp:sp>
    <dsp:sp modelId="{B2AB888C-5558-4D4C-9C5C-B99168D78EE5}">
      <dsp:nvSpPr>
        <dsp:cNvPr id="0" name=""/>
        <dsp:cNvSpPr/>
      </dsp:nvSpPr>
      <dsp:spPr>
        <a:xfrm>
          <a:off x="1262767" y="2202313"/>
          <a:ext cx="2515707" cy="2515707"/>
        </a:xfrm>
        <a:prstGeom prst="leftCircularArrow">
          <a:avLst>
            <a:gd name="adj1" fmla="val 3272"/>
            <a:gd name="adj2" fmla="val 403839"/>
            <a:gd name="adj3" fmla="val 2179349"/>
            <a:gd name="adj4" fmla="val 9024489"/>
            <a:gd name="adj5" fmla="val 381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AFB46-BA73-4B68-AF14-BEA8BF6B739A}">
      <dsp:nvSpPr>
        <dsp:cNvPr id="0" name=""/>
        <dsp:cNvSpPr/>
      </dsp:nvSpPr>
      <dsp:spPr>
        <a:xfrm>
          <a:off x="502586" y="3240511"/>
          <a:ext cx="2003601" cy="7967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Bookman Old Style" panose="02050604050505020204" pitchFamily="18" charset="0"/>
            </a:rPr>
            <a:t>Nomination</a:t>
          </a:r>
        </a:p>
      </dsp:txBody>
      <dsp:txXfrm>
        <a:off x="525922" y="3263847"/>
        <a:ext cx="1956929" cy="750094"/>
      </dsp:txXfrm>
    </dsp:sp>
    <dsp:sp modelId="{259E4855-880B-4DF5-8A76-C59E06BA71CA}">
      <dsp:nvSpPr>
        <dsp:cNvPr id="0" name=""/>
        <dsp:cNvSpPr/>
      </dsp:nvSpPr>
      <dsp:spPr>
        <a:xfrm>
          <a:off x="2898207" y="1779772"/>
          <a:ext cx="2254051" cy="185912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kern="1200" dirty="0">
              <a:solidFill>
                <a:srgbClr val="0E5580">
                  <a:hueOff val="0"/>
                  <a:satOff val="0"/>
                  <a:lumOff val="0"/>
                  <a:alphaOff val="0"/>
                </a:srgbClr>
              </a:solidFill>
              <a:latin typeface="Bookman Old Style" panose="02050604050505020204" pitchFamily="18" charset="0"/>
              <a:ea typeface="+mn-ea"/>
              <a:cs typeface="+mn-cs"/>
            </a:rPr>
            <a:t>Auditor submits a report within 90 days (extendable by 90 days).</a:t>
          </a:r>
        </a:p>
      </dsp:txBody>
      <dsp:txXfrm>
        <a:off x="2940991" y="2220939"/>
        <a:ext cx="2168483" cy="1375170"/>
      </dsp:txXfrm>
    </dsp:sp>
    <dsp:sp modelId="{FA109C0C-5CC1-4B3C-A4DD-B51C1459E6F0}">
      <dsp:nvSpPr>
        <dsp:cNvPr id="0" name=""/>
        <dsp:cNvSpPr/>
      </dsp:nvSpPr>
      <dsp:spPr>
        <a:xfrm>
          <a:off x="4140505" y="627751"/>
          <a:ext cx="2803725" cy="2803725"/>
        </a:xfrm>
        <a:prstGeom prst="circularArrow">
          <a:avLst>
            <a:gd name="adj1" fmla="val 2936"/>
            <a:gd name="adj2" fmla="val 359492"/>
            <a:gd name="adj3" fmla="val 19464997"/>
            <a:gd name="adj4" fmla="val 12575511"/>
            <a:gd name="adj5" fmla="val 342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89293-1E2B-4D4E-9AA5-B49C6D6CDF1E}">
      <dsp:nvSpPr>
        <dsp:cNvPr id="0" name=""/>
        <dsp:cNvSpPr/>
      </dsp:nvSpPr>
      <dsp:spPr>
        <a:xfrm>
          <a:off x="3399107" y="1381389"/>
          <a:ext cx="2003601" cy="7967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rgbClr val="0E5580">
                  <a:hueOff val="0"/>
                  <a:satOff val="0"/>
                  <a:lumOff val="0"/>
                  <a:alphaOff val="0"/>
                </a:srgbClr>
              </a:solidFill>
              <a:latin typeface="Bookman Old Style" panose="02050604050505020204" pitchFamily="18" charset="0"/>
              <a:ea typeface="+mn-ea"/>
              <a:cs typeface="+mn-cs"/>
            </a:rPr>
            <a:t>Report</a:t>
          </a:r>
        </a:p>
      </dsp:txBody>
      <dsp:txXfrm>
        <a:off x="3422443" y="1404725"/>
        <a:ext cx="1956929" cy="750094"/>
      </dsp:txXfrm>
    </dsp:sp>
    <dsp:sp modelId="{8E01EAF8-2EF4-4F3B-8457-9C50B73B34B3}">
      <dsp:nvSpPr>
        <dsp:cNvPr id="0" name=""/>
        <dsp:cNvSpPr/>
      </dsp:nvSpPr>
      <dsp:spPr>
        <a:xfrm>
          <a:off x="5794729" y="1779772"/>
          <a:ext cx="2254051" cy="185912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Bookman Old Style" panose="02050604050505020204" pitchFamily="18" charset="0"/>
            </a:rPr>
            <a:t>Taxpayer has the right to defend findings.</a:t>
          </a:r>
        </a:p>
      </dsp:txBody>
      <dsp:txXfrm>
        <a:off x="5837513" y="1822556"/>
        <a:ext cx="2168483" cy="1375170"/>
      </dsp:txXfrm>
    </dsp:sp>
    <dsp:sp modelId="{83F4ED3C-D8DE-4E14-BCD3-356C5219D33E}">
      <dsp:nvSpPr>
        <dsp:cNvPr id="0" name=""/>
        <dsp:cNvSpPr/>
      </dsp:nvSpPr>
      <dsp:spPr>
        <a:xfrm>
          <a:off x="7055810" y="2202313"/>
          <a:ext cx="2515707" cy="2515707"/>
        </a:xfrm>
        <a:prstGeom prst="leftCircularArrow">
          <a:avLst>
            <a:gd name="adj1" fmla="val 3272"/>
            <a:gd name="adj2" fmla="val 403839"/>
            <a:gd name="adj3" fmla="val 2179349"/>
            <a:gd name="adj4" fmla="val 9024489"/>
            <a:gd name="adj5" fmla="val 381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07401-4DC4-414F-AD1A-DE0C8A832525}">
      <dsp:nvSpPr>
        <dsp:cNvPr id="0" name=""/>
        <dsp:cNvSpPr/>
      </dsp:nvSpPr>
      <dsp:spPr>
        <a:xfrm>
          <a:off x="6295629" y="3240511"/>
          <a:ext cx="2003601" cy="7967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>
              <a:latin typeface="Bookman Old Style" panose="02050604050505020204" pitchFamily="18" charset="0"/>
            </a:rPr>
            <a:t>PoNJ</a:t>
          </a:r>
          <a:r>
            <a:rPr lang="en-GB" sz="1700" kern="1200" dirty="0">
              <a:latin typeface="Bookman Old Style" panose="02050604050505020204" pitchFamily="18" charset="0"/>
            </a:rPr>
            <a:t> (point of non-compliance justified)</a:t>
          </a:r>
        </a:p>
      </dsp:txBody>
      <dsp:txXfrm>
        <a:off x="6318965" y="3263847"/>
        <a:ext cx="1956929" cy="750094"/>
      </dsp:txXfrm>
    </dsp:sp>
    <dsp:sp modelId="{C1A23A0F-CCE0-4149-87DD-0540F11912C9}">
      <dsp:nvSpPr>
        <dsp:cNvPr id="0" name=""/>
        <dsp:cNvSpPr/>
      </dsp:nvSpPr>
      <dsp:spPr>
        <a:xfrm>
          <a:off x="8691251" y="1779772"/>
          <a:ext cx="2254051" cy="185912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000" kern="1200" dirty="0">
              <a:latin typeface="Bookman Old Style" panose="02050604050505020204" pitchFamily="18" charset="0"/>
            </a:rPr>
            <a:t>Commissioner pays audit expenses and it is final.</a:t>
          </a:r>
        </a:p>
      </dsp:txBody>
      <dsp:txXfrm>
        <a:off x="8734035" y="2220939"/>
        <a:ext cx="2168483" cy="1375170"/>
      </dsp:txXfrm>
    </dsp:sp>
    <dsp:sp modelId="{23D0A0B0-6C3A-49FC-A0CF-C26C6617C839}">
      <dsp:nvSpPr>
        <dsp:cNvPr id="0" name=""/>
        <dsp:cNvSpPr/>
      </dsp:nvSpPr>
      <dsp:spPr>
        <a:xfrm>
          <a:off x="9192151" y="1381389"/>
          <a:ext cx="2003601" cy="7967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Bookman Old Style" panose="02050604050505020204" pitchFamily="18" charset="0"/>
            </a:rPr>
            <a:t>Audit expenses</a:t>
          </a:r>
        </a:p>
      </dsp:txBody>
      <dsp:txXfrm>
        <a:off x="9215487" y="1404725"/>
        <a:ext cx="1956929" cy="750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B01A1-D623-452D-B813-A7C1937F8A50}" type="datetimeFigureOut">
              <a:rPr lang="en-IN" smtClean="0"/>
              <a:pPr/>
              <a:t>21-06-2026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7" cy="5135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C6969-EC14-4422-B9BA-B6EF84FD7FF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498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676-10C6-4C39-8026-ED3245729754}" type="slidenum">
              <a:rPr lang="en-IN" altLang="en-US" smtClean="0"/>
              <a:pPr/>
              <a:t>1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638973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risk-based selection is dynamic — criteria evolve each year based on past audit outcomes. States can also leverage DGARM's analytics. Multi-PAN registrations should ideally all be selected.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2B60B-DD76-E876-2328-F799AAB9F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C690DA-7FD6-B75B-1E82-CF271B3256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8B6F76-82CA-3086-A68D-17F1D6594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59624-94AF-5A8D-36CD-CA70ACC1F8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676-10C6-4C39-8026-ED3245729754}" type="slidenum">
              <a:rPr lang="en-IN" altLang="en-US" smtClean="0"/>
              <a:pPr/>
              <a:t>26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455526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542BA-6C96-AC58-8C60-1FE09107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6F6EFB-494A-5F7B-8A8C-64AA912E3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9F5FD7-83CE-8DC9-97A2-BE97B605A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86219-3504-E347-D50C-2FD856430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676-10C6-4C39-8026-ED3245729754}" type="slidenum">
              <a:rPr lang="en-IN" altLang="en-US" smtClean="0"/>
              <a:pPr/>
              <a:t>27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671106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A6F43-B3B2-C545-54C9-F10107C87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B6A712-CD5B-CC1A-756E-81BD2F872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9F1830-E7BE-49D5-1F40-79A5D02DA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8B974-86E4-8822-459E-A7F91E28B4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676-10C6-4C39-8026-ED3245729754}" type="slidenum">
              <a:rPr lang="en-IN" altLang="en-US" smtClean="0"/>
              <a:pPr/>
              <a:t>28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852358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365F4-976B-5D66-EB83-7FF23B368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42EA73-8030-0535-3036-930BB6670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19D0F3-3A63-FF5D-256C-D2A2DD65F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3A85F-3D94-3E52-F6FE-75772D4EC9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676-10C6-4C39-8026-ED3245729754}" type="slidenum">
              <a:rPr lang="en-IN" altLang="en-US" smtClean="0"/>
              <a:pPr/>
              <a:t>29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254554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6B478-D030-AE2B-349C-08E2B0551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CFD210-BF07-56A4-EAAD-80F52C7BE8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1FD634-2ED8-0186-D897-8D4459833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D51FC-4A65-6DD1-1C2D-7519B97AEF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676-10C6-4C39-8026-ED3245729754}" type="slidenum">
              <a:rPr lang="en-IN" altLang="en-US" smtClean="0"/>
              <a:pPr/>
              <a:t>2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72967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C2301-95EC-AF90-34C4-0CF9AAD0E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907BB6-B1EE-E623-2782-E8F28F05B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B7E324-9D8C-9689-F10E-8586D58B24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B544F-A790-0A0B-98CF-2EDAB6D55F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676-10C6-4C39-8026-ED3245729754}" type="slidenum">
              <a:rPr lang="en-IN" altLang="en-US" smtClean="0"/>
              <a:pPr/>
              <a:t>4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5966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676-10C6-4C39-8026-ED3245729754}" type="slidenum">
              <a:rPr lang="en-IN" altLang="en-US" smtClean="0"/>
              <a:pPr/>
              <a:t>5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82835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EAC1D-25D4-1EEA-8368-0C29A211A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439D0F-B04D-5322-BCA0-337F2D6DB6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1F6999-7294-5056-670C-517BFE62E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F4500-30DF-D823-6ADA-A7F4D02EB6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676-10C6-4C39-8026-ED3245729754}" type="slidenum">
              <a:rPr lang="en-IN" altLang="en-US" smtClean="0"/>
              <a:pPr/>
              <a:t>6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183705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9E9DA-CF61-4786-4A37-CAC34C825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2812BB-A373-7964-BBC3-7CD5BB63C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13FB83-6207-2934-B758-64AA4944E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87C47-6C87-614C-CC13-09EE88A13A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676-10C6-4C39-8026-ED3245729754}" type="slidenum">
              <a:rPr lang="en-IN" altLang="en-US" smtClean="0"/>
              <a:pPr/>
              <a:t>7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15903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2BC71-DE1F-BE41-AB2B-351F63C65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259816-AD7A-74E7-9D6D-FAFE73C2F7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C05C7-8814-8722-4924-1347B9566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D9B64-63BB-84C2-678E-FA192D2C43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676-10C6-4C39-8026-ED3245729754}" type="slidenum">
              <a:rPr lang="en-IN" altLang="en-US" smtClean="0"/>
              <a:pPr/>
              <a:t>8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706870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7CC37-85F6-1565-DCED-DDF45E4DF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1AE9AB-6603-5372-A8E8-664A2DFF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86A9A2-245D-7562-1863-07A77A3D3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1D008-0960-6A3C-D1B7-D5BA214442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676-10C6-4C39-8026-ED3245729754}" type="slidenum">
              <a:rPr lang="en-IN" altLang="en-US" smtClean="0"/>
              <a:pPr/>
              <a:t>12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646814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the 11-step audit flow. Emphasize commencement = date records are made available OR actual field visit, whichever is later. This has implications for the 3-month clock.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7 h 8638"/>
                <a:gd name="T4" fmla="*/ 2147483647 w 15356"/>
                <a:gd name="T5" fmla="*/ 2147483647 h 8638"/>
                <a:gd name="T6" fmla="*/ 2147483647 w 15356"/>
                <a:gd name="T7" fmla="*/ 0 h 8638"/>
                <a:gd name="T8" fmla="*/ 0 w 15356"/>
                <a:gd name="T9" fmla="*/ 0 h 8638"/>
                <a:gd name="T10" fmla="*/ 2147483647 w 15356"/>
                <a:gd name="T11" fmla="*/ 2147483647 h 8638"/>
                <a:gd name="T12" fmla="*/ 2147483647 w 15356"/>
                <a:gd name="T13" fmla="*/ 2147483647 h 8638"/>
                <a:gd name="T14" fmla="*/ 2147483647 w 15356"/>
                <a:gd name="T15" fmla="*/ 2147483647 h 8638"/>
                <a:gd name="T16" fmla="*/ 2147483647 w 15356"/>
                <a:gd name="T17" fmla="*/ 2147483647 h 8638"/>
                <a:gd name="T18" fmla="*/ 2147483647 w 15356"/>
                <a:gd name="T19" fmla="*/ 2147483647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/>
          <a:srcRect l="-1170" r="9237"/>
          <a:stretch/>
        </p:blipFill>
        <p:spPr>
          <a:xfrm>
            <a:off x="639260" y="614078"/>
            <a:ext cx="1429085" cy="133061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90150" y="1792288"/>
            <a:ext cx="990600" cy="304800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51B8DD-565D-404B-A7D8-20F3BF89DC5F}" type="datetime1">
              <a:rPr lang="en-IN"/>
              <a:pPr>
                <a:defRPr/>
              </a:pPr>
              <a:t>21-06-2026</a:t>
            </a:fld>
            <a:endParaRPr lang="en-IN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60644" y="3226594"/>
            <a:ext cx="3859212" cy="304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0500" y="292100"/>
            <a:ext cx="838200" cy="768350"/>
          </a:xfrm>
        </p:spPr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56FCA643-ADDA-4CE8-B4FF-7AA2A8ED4A7D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28149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147483647 h 2856"/>
                <a:gd name="T4" fmla="*/ 2147483647 w 7104"/>
                <a:gd name="T5" fmla="*/ 2147483647 h 2856"/>
                <a:gd name="T6" fmla="*/ 2147483647 w 7104"/>
                <a:gd name="T7" fmla="*/ 2147483647 h 2856"/>
                <a:gd name="T8" fmla="*/ 2147483647 w 7104"/>
                <a:gd name="T9" fmla="*/ 2147483647 h 2856"/>
                <a:gd name="T10" fmla="*/ 2147483647 w 7104"/>
                <a:gd name="T11" fmla="*/ 2147483647 h 2856"/>
                <a:gd name="T12" fmla="*/ 2147483647 w 7104"/>
                <a:gd name="T13" fmla="*/ 2147483647 h 2856"/>
                <a:gd name="T14" fmla="*/ 2147483647 w 7104"/>
                <a:gd name="T15" fmla="*/ 2147483647 h 2856"/>
                <a:gd name="T16" fmla="*/ 2147483647 w 7104"/>
                <a:gd name="T17" fmla="*/ 2147483647 h 2856"/>
                <a:gd name="T18" fmla="*/ 2147483647 w 7104"/>
                <a:gd name="T19" fmla="*/ 2147483647 h 2856"/>
                <a:gd name="T20" fmla="*/ 2147483647 w 7104"/>
                <a:gd name="T21" fmla="*/ 2147483647 h 2856"/>
                <a:gd name="T22" fmla="*/ 2147483647 w 7104"/>
                <a:gd name="T23" fmla="*/ 2147483647 h 2856"/>
                <a:gd name="T24" fmla="*/ 2147483647 w 7104"/>
                <a:gd name="T25" fmla="*/ 2147483647 h 2856"/>
                <a:gd name="T26" fmla="*/ 2147483647 w 7104"/>
                <a:gd name="T27" fmla="*/ 2147483647 h 2856"/>
                <a:gd name="T28" fmla="*/ 2147483647 w 7104"/>
                <a:gd name="T29" fmla="*/ 2147483647 h 2856"/>
                <a:gd name="T30" fmla="*/ 2147483647 w 7104"/>
                <a:gd name="T31" fmla="*/ 2147483647 h 2856"/>
                <a:gd name="T32" fmla="*/ 2147483647 w 7104"/>
                <a:gd name="T33" fmla="*/ 2147483647 h 2856"/>
                <a:gd name="T34" fmla="*/ 2147483647 w 7104"/>
                <a:gd name="T35" fmla="*/ 2147483647 h 2856"/>
                <a:gd name="T36" fmla="*/ 2147483647 w 7104"/>
                <a:gd name="T37" fmla="*/ 2147483647 h 2856"/>
                <a:gd name="T38" fmla="*/ 2147483647 w 7104"/>
                <a:gd name="T39" fmla="*/ 2147483647 h 2856"/>
                <a:gd name="T40" fmla="*/ 2147483647 w 7104"/>
                <a:gd name="T41" fmla="*/ 2147483647 h 2856"/>
                <a:gd name="T42" fmla="*/ 2147483647 w 7104"/>
                <a:gd name="T43" fmla="*/ 2147483647 h 2856"/>
                <a:gd name="T44" fmla="*/ 2147483647 w 7104"/>
                <a:gd name="T45" fmla="*/ 2147483647 h 2856"/>
                <a:gd name="T46" fmla="*/ 2147483647 w 7104"/>
                <a:gd name="T47" fmla="*/ 2147483647 h 2856"/>
                <a:gd name="T48" fmla="*/ 2147483647 w 7104"/>
                <a:gd name="T49" fmla="*/ 2147483647 h 2856"/>
                <a:gd name="T50" fmla="*/ 2147483647 w 7104"/>
                <a:gd name="T51" fmla="*/ 2147483647 h 2856"/>
                <a:gd name="T52" fmla="*/ 2147483647 w 7104"/>
                <a:gd name="T53" fmla="*/ 2147483647 h 2856"/>
                <a:gd name="T54" fmla="*/ 2147483647 w 7104"/>
                <a:gd name="T55" fmla="*/ 2147483647 h 2856"/>
                <a:gd name="T56" fmla="*/ 2147483647 w 7104"/>
                <a:gd name="T57" fmla="*/ 2147483647 h 2856"/>
                <a:gd name="T58" fmla="*/ 2147483647 w 7104"/>
                <a:gd name="T59" fmla="*/ 2147483647 h 2856"/>
                <a:gd name="T60" fmla="*/ 2147483647 w 7104"/>
                <a:gd name="T61" fmla="*/ 2147483647 h 2856"/>
                <a:gd name="T62" fmla="*/ 2147483647 w 7104"/>
                <a:gd name="T63" fmla="*/ 2147483647 h 2856"/>
                <a:gd name="T64" fmla="*/ 2147483647 w 7104"/>
                <a:gd name="T65" fmla="*/ 2147483647 h 2856"/>
                <a:gd name="T66" fmla="*/ 2147483647 w 7104"/>
                <a:gd name="T67" fmla="*/ 2147483647 h 2856"/>
                <a:gd name="T68" fmla="*/ 2147483647 w 7104"/>
                <a:gd name="T69" fmla="*/ 2147483647 h 2856"/>
                <a:gd name="T70" fmla="*/ 2147483647 w 7104"/>
                <a:gd name="T71" fmla="*/ 2147483647 h 2856"/>
                <a:gd name="T72" fmla="*/ 2147483647 w 7104"/>
                <a:gd name="T73" fmla="*/ 2147483647 h 2856"/>
                <a:gd name="T74" fmla="*/ 2147483647 w 7104"/>
                <a:gd name="T75" fmla="*/ 2147483647 h 2856"/>
                <a:gd name="T76" fmla="*/ 2147483647 w 7104"/>
                <a:gd name="T77" fmla="*/ 2147483647 h 2856"/>
                <a:gd name="T78" fmla="*/ 2147483647 w 7104"/>
                <a:gd name="T79" fmla="*/ 2147483647 h 2856"/>
                <a:gd name="T80" fmla="*/ 2147483647 w 7104"/>
                <a:gd name="T81" fmla="*/ 2147483647 h 2856"/>
                <a:gd name="T82" fmla="*/ 2147483647 w 7104"/>
                <a:gd name="T83" fmla="*/ 2147483647 h 2856"/>
                <a:gd name="T84" fmla="*/ 2147483647 w 7104"/>
                <a:gd name="T85" fmla="*/ 2147483647 h 2856"/>
                <a:gd name="T86" fmla="*/ 2147483647 w 7104"/>
                <a:gd name="T87" fmla="*/ 2147483647 h 2856"/>
                <a:gd name="T88" fmla="*/ 2147483647 w 7104"/>
                <a:gd name="T89" fmla="*/ 2147483647 h 2856"/>
                <a:gd name="T90" fmla="*/ 2147483647 w 7104"/>
                <a:gd name="T91" fmla="*/ 2147483647 h 2856"/>
                <a:gd name="T92" fmla="*/ 2147483647 w 7104"/>
                <a:gd name="T93" fmla="*/ 2147483647 h 2856"/>
                <a:gd name="T94" fmla="*/ 2147483647 w 7104"/>
                <a:gd name="T95" fmla="*/ 2147483647 h 2856"/>
                <a:gd name="T96" fmla="*/ 2147483647 w 7104"/>
                <a:gd name="T97" fmla="*/ 2147483647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7 h 8638"/>
                <a:gd name="T4" fmla="*/ 2147483647 w 15356"/>
                <a:gd name="T5" fmla="*/ 2147483647 h 8638"/>
                <a:gd name="T6" fmla="*/ 2147483647 w 15356"/>
                <a:gd name="T7" fmla="*/ 0 h 8638"/>
                <a:gd name="T8" fmla="*/ 0 w 15356"/>
                <a:gd name="T9" fmla="*/ 0 h 8638"/>
                <a:gd name="T10" fmla="*/ 2147483647 w 15356"/>
                <a:gd name="T11" fmla="*/ 2147483647 h 8638"/>
                <a:gd name="T12" fmla="*/ 2147483647 w 15356"/>
                <a:gd name="T13" fmla="*/ 2147483647 h 8638"/>
                <a:gd name="T14" fmla="*/ 2147483647 w 15356"/>
                <a:gd name="T15" fmla="*/ 2147483647 h 8638"/>
                <a:gd name="T16" fmla="*/ 2147483647 w 15356"/>
                <a:gd name="T17" fmla="*/ 2147483647 h 8638"/>
                <a:gd name="T18" fmla="*/ 2147483647 w 15356"/>
                <a:gd name="T19" fmla="*/ 2147483647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1CDDF-A81C-4E93-88F8-46DF3F2CA4F5}" type="datetime1">
              <a:rPr lang="en-IN"/>
              <a:pPr>
                <a:defRPr/>
              </a:pPr>
              <a:t>21-06-2026</a:t>
            </a:fld>
            <a:endParaRPr lang="en-IN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100AD-F474-43A9-974D-3AB9D7A9C538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68807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2147483647 h 7946"/>
                <a:gd name="T4" fmla="*/ 2147483647 w 10000"/>
                <a:gd name="T5" fmla="*/ 2147483647 h 7946"/>
                <a:gd name="T6" fmla="*/ 2147483647 w 10000"/>
                <a:gd name="T7" fmla="*/ 2147483647 h 7946"/>
                <a:gd name="T8" fmla="*/ 2147483647 w 10000"/>
                <a:gd name="T9" fmla="*/ 2147483647 h 7946"/>
                <a:gd name="T10" fmla="*/ 2147483647 w 10000"/>
                <a:gd name="T11" fmla="*/ 2147483647 h 7946"/>
                <a:gd name="T12" fmla="*/ 2147483647 w 10000"/>
                <a:gd name="T13" fmla="*/ 2147483647 h 7946"/>
                <a:gd name="T14" fmla="*/ 2147483647 w 10000"/>
                <a:gd name="T15" fmla="*/ 2147483647 h 7946"/>
                <a:gd name="T16" fmla="*/ 2147483647 w 10000"/>
                <a:gd name="T17" fmla="*/ 2147483647 h 7946"/>
                <a:gd name="T18" fmla="*/ 2147483647 w 10000"/>
                <a:gd name="T19" fmla="*/ 2147483647 h 7946"/>
                <a:gd name="T20" fmla="*/ 2147483647 w 10000"/>
                <a:gd name="T21" fmla="*/ 2147483647 h 7946"/>
                <a:gd name="T22" fmla="*/ 2147483647 w 10000"/>
                <a:gd name="T23" fmla="*/ 2147483647 h 7946"/>
                <a:gd name="T24" fmla="*/ 2147483647 w 10000"/>
                <a:gd name="T25" fmla="*/ 2147483647 h 7946"/>
                <a:gd name="T26" fmla="*/ 2147483647 w 10000"/>
                <a:gd name="T27" fmla="*/ 2147483647 h 7946"/>
                <a:gd name="T28" fmla="*/ 2147483647 w 10000"/>
                <a:gd name="T29" fmla="*/ 2147483647 h 7946"/>
                <a:gd name="T30" fmla="*/ 2147483647 w 10000"/>
                <a:gd name="T31" fmla="*/ 2147483647 h 7946"/>
                <a:gd name="T32" fmla="*/ 2147483647 w 10000"/>
                <a:gd name="T33" fmla="*/ 2147483647 h 7946"/>
                <a:gd name="T34" fmla="*/ 2147483647 w 10000"/>
                <a:gd name="T35" fmla="*/ 2147483647 h 7946"/>
                <a:gd name="T36" fmla="*/ 2147483647 w 10000"/>
                <a:gd name="T37" fmla="*/ 2147483647 h 7946"/>
                <a:gd name="T38" fmla="*/ 2147483647 w 10000"/>
                <a:gd name="T39" fmla="*/ 2147483647 h 7946"/>
                <a:gd name="T40" fmla="*/ 2147483647 w 10000"/>
                <a:gd name="T41" fmla="*/ 2147483647 h 7946"/>
                <a:gd name="T42" fmla="*/ 2147483647 w 10000"/>
                <a:gd name="T43" fmla="*/ 2147483647 h 7946"/>
                <a:gd name="T44" fmla="*/ 2147483647 w 10000"/>
                <a:gd name="T45" fmla="*/ 2147483647 h 7946"/>
                <a:gd name="T46" fmla="*/ 2147483647 w 10000"/>
                <a:gd name="T47" fmla="*/ 2147483647 h 7946"/>
                <a:gd name="T48" fmla="*/ 2147483647 w 10000"/>
                <a:gd name="T49" fmla="*/ 2147483647 h 7946"/>
                <a:gd name="T50" fmla="*/ 2147483647 w 10000"/>
                <a:gd name="T51" fmla="*/ 2147483647 h 7946"/>
                <a:gd name="T52" fmla="*/ 2147483647 w 10000"/>
                <a:gd name="T53" fmla="*/ 2147483647 h 7946"/>
                <a:gd name="T54" fmla="*/ 2147483647 w 10000"/>
                <a:gd name="T55" fmla="*/ 2147483647 h 7946"/>
                <a:gd name="T56" fmla="*/ 2147483647 w 10000"/>
                <a:gd name="T57" fmla="*/ 2147483647 h 7946"/>
                <a:gd name="T58" fmla="*/ 2147483647 w 10000"/>
                <a:gd name="T59" fmla="*/ 2147483647 h 7946"/>
                <a:gd name="T60" fmla="*/ 2147483647 w 10000"/>
                <a:gd name="T61" fmla="*/ 2147483647 h 7946"/>
                <a:gd name="T62" fmla="*/ 2147483647 w 10000"/>
                <a:gd name="T63" fmla="*/ 2147483647 h 7946"/>
                <a:gd name="T64" fmla="*/ 2147483647 w 10000"/>
                <a:gd name="T65" fmla="*/ 2147483647 h 7946"/>
                <a:gd name="T66" fmla="*/ 2147483647 w 10000"/>
                <a:gd name="T67" fmla="*/ 2147483647 h 7946"/>
                <a:gd name="T68" fmla="*/ 2147483647 w 10000"/>
                <a:gd name="T69" fmla="*/ 2147483647 h 7946"/>
                <a:gd name="T70" fmla="*/ 2147483647 w 10000"/>
                <a:gd name="T71" fmla="*/ 2147483647 h 7946"/>
                <a:gd name="T72" fmla="*/ 2147483647 w 10000"/>
                <a:gd name="T73" fmla="*/ 2147483647 h 7946"/>
                <a:gd name="T74" fmla="*/ 2147483647 w 10000"/>
                <a:gd name="T75" fmla="*/ 2147483647 h 7946"/>
                <a:gd name="T76" fmla="*/ 2147483647 w 10000"/>
                <a:gd name="T77" fmla="*/ 2147483647 h 7946"/>
                <a:gd name="T78" fmla="*/ 2147483647 w 10000"/>
                <a:gd name="T79" fmla="*/ 2147483647 h 7946"/>
                <a:gd name="T80" fmla="*/ 2147483647 w 10000"/>
                <a:gd name="T81" fmla="*/ 2147483647 h 7946"/>
                <a:gd name="T82" fmla="*/ 2147483647 w 10000"/>
                <a:gd name="T83" fmla="*/ 2147483647 h 7946"/>
                <a:gd name="T84" fmla="*/ 2147483647 w 10000"/>
                <a:gd name="T85" fmla="*/ 2147483647 h 7946"/>
                <a:gd name="T86" fmla="*/ 2147483647 w 10000"/>
                <a:gd name="T87" fmla="*/ 2147483647 h 7946"/>
                <a:gd name="T88" fmla="*/ 2147483647 w 10000"/>
                <a:gd name="T89" fmla="*/ 2147483647 h 7946"/>
                <a:gd name="T90" fmla="*/ 2147483647 w 10000"/>
                <a:gd name="T91" fmla="*/ 2147483647 h 7946"/>
                <a:gd name="T92" fmla="*/ 2147483647 w 10000"/>
                <a:gd name="T93" fmla="*/ 2147483647 h 7946"/>
                <a:gd name="T94" fmla="*/ 2147483647 w 10000"/>
                <a:gd name="T95" fmla="*/ 2147483647 h 7946"/>
                <a:gd name="T96" fmla="*/ 2147483647 w 10000"/>
                <a:gd name="T97" fmla="*/ 2147483647 h 7946"/>
                <a:gd name="T98" fmla="*/ 0 w 10000"/>
                <a:gd name="T99" fmla="*/ 0 h 7946"/>
                <a:gd name="T100" fmla="*/ 0 w 10000"/>
                <a:gd name="T101" fmla="*/ 0 h 79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7 h 8638"/>
                <a:gd name="T4" fmla="*/ 2147483647 w 15356"/>
                <a:gd name="T5" fmla="*/ 2147483647 h 8638"/>
                <a:gd name="T6" fmla="*/ 2147483647 w 15356"/>
                <a:gd name="T7" fmla="*/ 0 h 8638"/>
                <a:gd name="T8" fmla="*/ 0 w 15356"/>
                <a:gd name="T9" fmla="*/ 0 h 8638"/>
                <a:gd name="T10" fmla="*/ 2147483647 w 15356"/>
                <a:gd name="T11" fmla="*/ 2147483647 h 8638"/>
                <a:gd name="T12" fmla="*/ 2147483647 w 15356"/>
                <a:gd name="T13" fmla="*/ 2147483647 h 8638"/>
                <a:gd name="T14" fmla="*/ 2147483647 w 15356"/>
                <a:gd name="T15" fmla="*/ 2147483647 h 8638"/>
                <a:gd name="T16" fmla="*/ 2147483647 w 15356"/>
                <a:gd name="T17" fmla="*/ 2147483647 h 8638"/>
                <a:gd name="T18" fmla="*/ 2147483647 w 15356"/>
                <a:gd name="T19" fmla="*/ 2147483647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E0D26-F36D-4099-AE0C-0168CA390F91}" type="datetime1">
              <a:rPr lang="en-IN"/>
              <a:pPr>
                <a:defRPr/>
              </a:pPr>
              <a:t>21-06-2026</a:t>
            </a:fld>
            <a:endParaRPr lang="en-IN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D0E14-DDFE-4B91-9CFC-2A11E8825529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132165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7 h 8000"/>
                <a:gd name="T4" fmla="*/ 2147483647 w 10000"/>
                <a:gd name="T5" fmla="*/ 2147483647 h 8000"/>
                <a:gd name="T6" fmla="*/ 2147483647 w 10000"/>
                <a:gd name="T7" fmla="*/ 2147483647 h 8000"/>
                <a:gd name="T8" fmla="*/ 2147483647 w 10000"/>
                <a:gd name="T9" fmla="*/ 2147483647 h 8000"/>
                <a:gd name="T10" fmla="*/ 2147483647 w 10000"/>
                <a:gd name="T11" fmla="*/ 2147483647 h 8000"/>
                <a:gd name="T12" fmla="*/ 2147483647 w 10000"/>
                <a:gd name="T13" fmla="*/ 2147483647 h 8000"/>
                <a:gd name="T14" fmla="*/ 2147483647 w 10000"/>
                <a:gd name="T15" fmla="*/ 2147483647 h 8000"/>
                <a:gd name="T16" fmla="*/ 2147483647 w 10000"/>
                <a:gd name="T17" fmla="*/ 2147483647 h 8000"/>
                <a:gd name="T18" fmla="*/ 2147483647 w 10000"/>
                <a:gd name="T19" fmla="*/ 2147483647 h 8000"/>
                <a:gd name="T20" fmla="*/ 2147483647 w 10000"/>
                <a:gd name="T21" fmla="*/ 2147483647 h 8000"/>
                <a:gd name="T22" fmla="*/ 2147483647 w 10000"/>
                <a:gd name="T23" fmla="*/ 2147483647 h 8000"/>
                <a:gd name="T24" fmla="*/ 2147483647 w 10000"/>
                <a:gd name="T25" fmla="*/ 2147483647 h 8000"/>
                <a:gd name="T26" fmla="*/ 2147483647 w 10000"/>
                <a:gd name="T27" fmla="*/ 2147483647 h 8000"/>
                <a:gd name="T28" fmla="*/ 2147483647 w 10000"/>
                <a:gd name="T29" fmla="*/ 2147483647 h 8000"/>
                <a:gd name="T30" fmla="*/ 2147483647 w 10000"/>
                <a:gd name="T31" fmla="*/ 2147483647 h 8000"/>
                <a:gd name="T32" fmla="*/ 2147483647 w 10000"/>
                <a:gd name="T33" fmla="*/ 2147483647 h 8000"/>
                <a:gd name="T34" fmla="*/ 2147483647 w 10000"/>
                <a:gd name="T35" fmla="*/ 2147483647 h 8000"/>
                <a:gd name="T36" fmla="*/ 2147483647 w 10000"/>
                <a:gd name="T37" fmla="*/ 2147483647 h 8000"/>
                <a:gd name="T38" fmla="*/ 2147483647 w 10000"/>
                <a:gd name="T39" fmla="*/ 2147483647 h 8000"/>
                <a:gd name="T40" fmla="*/ 2147483647 w 10000"/>
                <a:gd name="T41" fmla="*/ 2147483647 h 8000"/>
                <a:gd name="T42" fmla="*/ 2147483647 w 10000"/>
                <a:gd name="T43" fmla="*/ 2147483647 h 8000"/>
                <a:gd name="T44" fmla="*/ 2147483647 w 10000"/>
                <a:gd name="T45" fmla="*/ 2147483647 h 8000"/>
                <a:gd name="T46" fmla="*/ 2147483647 w 10000"/>
                <a:gd name="T47" fmla="*/ 2147483647 h 8000"/>
                <a:gd name="T48" fmla="*/ 2147483647 w 10000"/>
                <a:gd name="T49" fmla="*/ 2147483647 h 8000"/>
                <a:gd name="T50" fmla="*/ 2147483647 w 10000"/>
                <a:gd name="T51" fmla="*/ 2147483647 h 8000"/>
                <a:gd name="T52" fmla="*/ 2147483647 w 10000"/>
                <a:gd name="T53" fmla="*/ 2147483647 h 8000"/>
                <a:gd name="T54" fmla="*/ 2147483647 w 10000"/>
                <a:gd name="T55" fmla="*/ 2147483647 h 8000"/>
                <a:gd name="T56" fmla="*/ 2147483647 w 10000"/>
                <a:gd name="T57" fmla="*/ 2147483647 h 8000"/>
                <a:gd name="T58" fmla="*/ 2147483647 w 10000"/>
                <a:gd name="T59" fmla="*/ 2147483647 h 8000"/>
                <a:gd name="T60" fmla="*/ 2147483647 w 10000"/>
                <a:gd name="T61" fmla="*/ 2147483647 h 8000"/>
                <a:gd name="T62" fmla="*/ 2147483647 w 10000"/>
                <a:gd name="T63" fmla="*/ 2147483647 h 8000"/>
                <a:gd name="T64" fmla="*/ 2147483647 w 10000"/>
                <a:gd name="T65" fmla="*/ 2147483647 h 8000"/>
                <a:gd name="T66" fmla="*/ 2147483647 w 10000"/>
                <a:gd name="T67" fmla="*/ 2147483647 h 8000"/>
                <a:gd name="T68" fmla="*/ 2147483647 w 10000"/>
                <a:gd name="T69" fmla="*/ 2147483647 h 8000"/>
                <a:gd name="T70" fmla="*/ 2147483647 w 10000"/>
                <a:gd name="T71" fmla="*/ 2147483647 h 8000"/>
                <a:gd name="T72" fmla="*/ 2147483647 w 10000"/>
                <a:gd name="T73" fmla="*/ 2147483647 h 8000"/>
                <a:gd name="T74" fmla="*/ 2147483647 w 10000"/>
                <a:gd name="T75" fmla="*/ 2147483647 h 8000"/>
                <a:gd name="T76" fmla="*/ 2147483647 w 10000"/>
                <a:gd name="T77" fmla="*/ 2147483647 h 8000"/>
                <a:gd name="T78" fmla="*/ 2147483647 w 10000"/>
                <a:gd name="T79" fmla="*/ 2147483647 h 8000"/>
                <a:gd name="T80" fmla="*/ 2147483647 w 10000"/>
                <a:gd name="T81" fmla="*/ 2147483647 h 8000"/>
                <a:gd name="T82" fmla="*/ 2147483647 w 10000"/>
                <a:gd name="T83" fmla="*/ 2147483647 h 8000"/>
                <a:gd name="T84" fmla="*/ 2147483647 w 10000"/>
                <a:gd name="T85" fmla="*/ 2147483647 h 8000"/>
                <a:gd name="T86" fmla="*/ 2147483647 w 10000"/>
                <a:gd name="T87" fmla="*/ 2147483647 h 8000"/>
                <a:gd name="T88" fmla="*/ 2147483647 w 10000"/>
                <a:gd name="T89" fmla="*/ 2147483647 h 8000"/>
                <a:gd name="T90" fmla="*/ 2147483647 w 10000"/>
                <a:gd name="T91" fmla="*/ 2147483647 h 8000"/>
                <a:gd name="T92" fmla="*/ 2147483647 w 10000"/>
                <a:gd name="T93" fmla="*/ 2147483647 h 8000"/>
                <a:gd name="T94" fmla="*/ 2147483647 w 10000"/>
                <a:gd name="T95" fmla="*/ 2147483647 h 8000"/>
                <a:gd name="T96" fmla="*/ 2147483647 w 10000"/>
                <a:gd name="T97" fmla="*/ 2147483647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7 h 8638"/>
                <a:gd name="T4" fmla="*/ 2147483647 w 15356"/>
                <a:gd name="T5" fmla="*/ 2147483647 h 8638"/>
                <a:gd name="T6" fmla="*/ 2147483647 w 15356"/>
                <a:gd name="T7" fmla="*/ 0 h 8638"/>
                <a:gd name="T8" fmla="*/ 0 w 15356"/>
                <a:gd name="T9" fmla="*/ 0 h 8638"/>
                <a:gd name="T10" fmla="*/ 2147483647 w 15356"/>
                <a:gd name="T11" fmla="*/ 2147483647 h 8638"/>
                <a:gd name="T12" fmla="*/ 2147483647 w 15356"/>
                <a:gd name="T13" fmla="*/ 2147483647 h 8638"/>
                <a:gd name="T14" fmla="*/ 2147483647 w 15356"/>
                <a:gd name="T15" fmla="*/ 2147483647 h 8638"/>
                <a:gd name="T16" fmla="*/ 2147483647 w 15356"/>
                <a:gd name="T17" fmla="*/ 2147483647 h 8638"/>
                <a:gd name="T18" fmla="*/ 2147483647 w 15356"/>
                <a:gd name="T19" fmla="*/ 2147483647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718675" y="2632075"/>
            <a:ext cx="80327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z="9600" dirty="0"/>
              <a:t>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525" y="59055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z="9600" dirty="0"/>
              <a:t>“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E9310-A4F4-40D5-96C8-8CF70A3CEDAB}" type="datetime1">
              <a:rPr lang="en-IN"/>
              <a:pPr>
                <a:defRPr/>
              </a:pPr>
              <a:t>21-06-2026</a:t>
            </a:fld>
            <a:endParaRPr lang="en-IN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6E41A05-1421-4F57-B0A7-8763FCC724F5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408164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7 h 8000"/>
                <a:gd name="T4" fmla="*/ 2147483647 w 10000"/>
                <a:gd name="T5" fmla="*/ 2147483647 h 8000"/>
                <a:gd name="T6" fmla="*/ 2147483647 w 10000"/>
                <a:gd name="T7" fmla="*/ 2147483647 h 8000"/>
                <a:gd name="T8" fmla="*/ 2147483647 w 10000"/>
                <a:gd name="T9" fmla="*/ 2147483647 h 8000"/>
                <a:gd name="T10" fmla="*/ 2147483647 w 10000"/>
                <a:gd name="T11" fmla="*/ 2147483647 h 8000"/>
                <a:gd name="T12" fmla="*/ 2147483647 w 10000"/>
                <a:gd name="T13" fmla="*/ 2147483647 h 8000"/>
                <a:gd name="T14" fmla="*/ 2147483647 w 10000"/>
                <a:gd name="T15" fmla="*/ 2147483647 h 8000"/>
                <a:gd name="T16" fmla="*/ 2147483647 w 10000"/>
                <a:gd name="T17" fmla="*/ 2147483647 h 8000"/>
                <a:gd name="T18" fmla="*/ 2147483647 w 10000"/>
                <a:gd name="T19" fmla="*/ 2147483647 h 8000"/>
                <a:gd name="T20" fmla="*/ 2147483647 w 10000"/>
                <a:gd name="T21" fmla="*/ 2147483647 h 8000"/>
                <a:gd name="T22" fmla="*/ 2147483647 w 10000"/>
                <a:gd name="T23" fmla="*/ 2147483647 h 8000"/>
                <a:gd name="T24" fmla="*/ 2147483647 w 10000"/>
                <a:gd name="T25" fmla="*/ 2147483647 h 8000"/>
                <a:gd name="T26" fmla="*/ 2147483647 w 10000"/>
                <a:gd name="T27" fmla="*/ 2147483647 h 8000"/>
                <a:gd name="T28" fmla="*/ 2147483647 w 10000"/>
                <a:gd name="T29" fmla="*/ 2147483647 h 8000"/>
                <a:gd name="T30" fmla="*/ 2147483647 w 10000"/>
                <a:gd name="T31" fmla="*/ 2147483647 h 8000"/>
                <a:gd name="T32" fmla="*/ 2147483647 w 10000"/>
                <a:gd name="T33" fmla="*/ 2147483647 h 8000"/>
                <a:gd name="T34" fmla="*/ 2147483647 w 10000"/>
                <a:gd name="T35" fmla="*/ 2147483647 h 8000"/>
                <a:gd name="T36" fmla="*/ 2147483647 w 10000"/>
                <a:gd name="T37" fmla="*/ 2147483647 h 8000"/>
                <a:gd name="T38" fmla="*/ 2147483647 w 10000"/>
                <a:gd name="T39" fmla="*/ 2147483647 h 8000"/>
                <a:gd name="T40" fmla="*/ 2147483647 w 10000"/>
                <a:gd name="T41" fmla="*/ 2147483647 h 8000"/>
                <a:gd name="T42" fmla="*/ 2147483647 w 10000"/>
                <a:gd name="T43" fmla="*/ 2147483647 h 8000"/>
                <a:gd name="T44" fmla="*/ 2147483647 w 10000"/>
                <a:gd name="T45" fmla="*/ 2147483647 h 8000"/>
                <a:gd name="T46" fmla="*/ 2147483647 w 10000"/>
                <a:gd name="T47" fmla="*/ 2147483647 h 8000"/>
                <a:gd name="T48" fmla="*/ 2147483647 w 10000"/>
                <a:gd name="T49" fmla="*/ 2147483647 h 8000"/>
                <a:gd name="T50" fmla="*/ 2147483647 w 10000"/>
                <a:gd name="T51" fmla="*/ 2147483647 h 8000"/>
                <a:gd name="T52" fmla="*/ 2147483647 w 10000"/>
                <a:gd name="T53" fmla="*/ 2147483647 h 8000"/>
                <a:gd name="T54" fmla="*/ 2147483647 w 10000"/>
                <a:gd name="T55" fmla="*/ 2147483647 h 8000"/>
                <a:gd name="T56" fmla="*/ 2147483647 w 10000"/>
                <a:gd name="T57" fmla="*/ 2147483647 h 8000"/>
                <a:gd name="T58" fmla="*/ 2147483647 w 10000"/>
                <a:gd name="T59" fmla="*/ 2147483647 h 8000"/>
                <a:gd name="T60" fmla="*/ 2147483647 w 10000"/>
                <a:gd name="T61" fmla="*/ 2147483647 h 8000"/>
                <a:gd name="T62" fmla="*/ 2147483647 w 10000"/>
                <a:gd name="T63" fmla="*/ 2147483647 h 8000"/>
                <a:gd name="T64" fmla="*/ 2147483647 w 10000"/>
                <a:gd name="T65" fmla="*/ 2147483647 h 8000"/>
                <a:gd name="T66" fmla="*/ 2147483647 w 10000"/>
                <a:gd name="T67" fmla="*/ 2147483647 h 8000"/>
                <a:gd name="T68" fmla="*/ 2147483647 w 10000"/>
                <a:gd name="T69" fmla="*/ 2147483647 h 8000"/>
                <a:gd name="T70" fmla="*/ 2147483647 w 10000"/>
                <a:gd name="T71" fmla="*/ 2147483647 h 8000"/>
                <a:gd name="T72" fmla="*/ 2147483647 w 10000"/>
                <a:gd name="T73" fmla="*/ 2147483647 h 8000"/>
                <a:gd name="T74" fmla="*/ 2147483647 w 10000"/>
                <a:gd name="T75" fmla="*/ 2147483647 h 8000"/>
                <a:gd name="T76" fmla="*/ 2147483647 w 10000"/>
                <a:gd name="T77" fmla="*/ 2147483647 h 8000"/>
                <a:gd name="T78" fmla="*/ 2147483647 w 10000"/>
                <a:gd name="T79" fmla="*/ 2147483647 h 8000"/>
                <a:gd name="T80" fmla="*/ 2147483647 w 10000"/>
                <a:gd name="T81" fmla="*/ 2147483647 h 8000"/>
                <a:gd name="T82" fmla="*/ 2147483647 w 10000"/>
                <a:gd name="T83" fmla="*/ 2147483647 h 8000"/>
                <a:gd name="T84" fmla="*/ 2147483647 w 10000"/>
                <a:gd name="T85" fmla="*/ 2147483647 h 8000"/>
                <a:gd name="T86" fmla="*/ 2147483647 w 10000"/>
                <a:gd name="T87" fmla="*/ 2147483647 h 8000"/>
                <a:gd name="T88" fmla="*/ 2147483647 w 10000"/>
                <a:gd name="T89" fmla="*/ 2147483647 h 8000"/>
                <a:gd name="T90" fmla="*/ 2147483647 w 10000"/>
                <a:gd name="T91" fmla="*/ 2147483647 h 8000"/>
                <a:gd name="T92" fmla="*/ 2147483647 w 10000"/>
                <a:gd name="T93" fmla="*/ 2147483647 h 8000"/>
                <a:gd name="T94" fmla="*/ 2147483647 w 10000"/>
                <a:gd name="T95" fmla="*/ 2147483647 h 8000"/>
                <a:gd name="T96" fmla="*/ 2147483647 w 10000"/>
                <a:gd name="T97" fmla="*/ 2147483647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7 h 8638"/>
                <a:gd name="T4" fmla="*/ 2147483647 w 15356"/>
                <a:gd name="T5" fmla="*/ 2147483647 h 8638"/>
                <a:gd name="T6" fmla="*/ 2147483647 w 15356"/>
                <a:gd name="T7" fmla="*/ 0 h 8638"/>
                <a:gd name="T8" fmla="*/ 0 w 15356"/>
                <a:gd name="T9" fmla="*/ 0 h 8638"/>
                <a:gd name="T10" fmla="*/ 2147483647 w 15356"/>
                <a:gd name="T11" fmla="*/ 2147483647 h 8638"/>
                <a:gd name="T12" fmla="*/ 2147483647 w 15356"/>
                <a:gd name="T13" fmla="*/ 2147483647 h 8638"/>
                <a:gd name="T14" fmla="*/ 2147483647 w 15356"/>
                <a:gd name="T15" fmla="*/ 2147483647 h 8638"/>
                <a:gd name="T16" fmla="*/ 2147483647 w 15356"/>
                <a:gd name="T17" fmla="*/ 2147483647 h 8638"/>
                <a:gd name="T18" fmla="*/ 2147483647 w 15356"/>
                <a:gd name="T19" fmla="*/ 2147483647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83A98-1EA8-4993-B46E-F3F5B2F93CF7}" type="datetime1">
              <a:rPr lang="en-IN"/>
              <a:pPr>
                <a:defRPr/>
              </a:pPr>
              <a:t>21-06-2026</a:t>
            </a:fld>
            <a:endParaRPr lang="en-IN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8514E-F3E7-47FB-B688-67757E047F9D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641303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BEA6-C2B6-4258-8DC5-C09799B61404}" type="datetime1">
              <a:rPr lang="en-IN"/>
              <a:pPr>
                <a:defRPr/>
              </a:pPr>
              <a:t>21-06-2026</a:t>
            </a:fld>
            <a:endParaRPr lang="en-IN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1620C496-F8B4-4670-8A02-CCE82A5CF0CE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893325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4387850" y="2603500"/>
            <a:ext cx="0" cy="35179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02563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C346-F8C0-4ED3-9E35-A88D597A6395}" type="datetime1">
              <a:rPr lang="en-IN"/>
              <a:pPr>
                <a:defRPr/>
              </a:pPr>
              <a:t>21-06-2026</a:t>
            </a:fld>
            <a:endParaRPr lang="en-IN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5BC3E0FD-2AEC-4DD7-95CC-467168B9DD3D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109987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39DB3-D199-492A-9D13-7529D19CF4A7}" type="datetime1">
              <a:rPr lang="en-IN"/>
              <a:pPr>
                <a:defRPr/>
              </a:pPr>
              <a:t>21-06-2026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85DBC-F82B-4C9B-92D1-797032BD7430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263159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4338" y="402504"/>
              <a:ext cx="65119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7 h 8000"/>
                <a:gd name="T4" fmla="*/ 2147483647 w 10000"/>
                <a:gd name="T5" fmla="*/ 2147483647 h 8000"/>
                <a:gd name="T6" fmla="*/ 2147483647 w 10000"/>
                <a:gd name="T7" fmla="*/ 2147483647 h 8000"/>
                <a:gd name="T8" fmla="*/ 2147483647 w 10000"/>
                <a:gd name="T9" fmla="*/ 2147483647 h 8000"/>
                <a:gd name="T10" fmla="*/ 2147483647 w 10000"/>
                <a:gd name="T11" fmla="*/ 2147483647 h 8000"/>
                <a:gd name="T12" fmla="*/ 2147483647 w 10000"/>
                <a:gd name="T13" fmla="*/ 2147483647 h 8000"/>
                <a:gd name="T14" fmla="*/ 2147483647 w 10000"/>
                <a:gd name="T15" fmla="*/ 2147483647 h 8000"/>
                <a:gd name="T16" fmla="*/ 2147483647 w 10000"/>
                <a:gd name="T17" fmla="*/ 2147483647 h 8000"/>
                <a:gd name="T18" fmla="*/ 2147483647 w 10000"/>
                <a:gd name="T19" fmla="*/ 2147483647 h 8000"/>
                <a:gd name="T20" fmla="*/ 2147483647 w 10000"/>
                <a:gd name="T21" fmla="*/ 2147483647 h 8000"/>
                <a:gd name="T22" fmla="*/ 2147483647 w 10000"/>
                <a:gd name="T23" fmla="*/ 2147483647 h 8000"/>
                <a:gd name="T24" fmla="*/ 2147483647 w 10000"/>
                <a:gd name="T25" fmla="*/ 2147483647 h 8000"/>
                <a:gd name="T26" fmla="*/ 2147483647 w 10000"/>
                <a:gd name="T27" fmla="*/ 2147483647 h 8000"/>
                <a:gd name="T28" fmla="*/ 2147483647 w 10000"/>
                <a:gd name="T29" fmla="*/ 2147483647 h 8000"/>
                <a:gd name="T30" fmla="*/ 2147483647 w 10000"/>
                <a:gd name="T31" fmla="*/ 2147483647 h 8000"/>
                <a:gd name="T32" fmla="*/ 2147483647 w 10000"/>
                <a:gd name="T33" fmla="*/ 2147483647 h 8000"/>
                <a:gd name="T34" fmla="*/ 2147483647 w 10000"/>
                <a:gd name="T35" fmla="*/ 2147483647 h 8000"/>
                <a:gd name="T36" fmla="*/ 2147483647 w 10000"/>
                <a:gd name="T37" fmla="*/ 2147483647 h 8000"/>
                <a:gd name="T38" fmla="*/ 2147483647 w 10000"/>
                <a:gd name="T39" fmla="*/ 2147483647 h 8000"/>
                <a:gd name="T40" fmla="*/ 2147483647 w 10000"/>
                <a:gd name="T41" fmla="*/ 2147483647 h 8000"/>
                <a:gd name="T42" fmla="*/ 2147483647 w 10000"/>
                <a:gd name="T43" fmla="*/ 2147483647 h 8000"/>
                <a:gd name="T44" fmla="*/ 2147483647 w 10000"/>
                <a:gd name="T45" fmla="*/ 2147483647 h 8000"/>
                <a:gd name="T46" fmla="*/ 2147483647 w 10000"/>
                <a:gd name="T47" fmla="*/ 2147483647 h 8000"/>
                <a:gd name="T48" fmla="*/ 2147483647 w 10000"/>
                <a:gd name="T49" fmla="*/ 2147483647 h 8000"/>
                <a:gd name="T50" fmla="*/ 2147483647 w 10000"/>
                <a:gd name="T51" fmla="*/ 2147483647 h 8000"/>
                <a:gd name="T52" fmla="*/ 2147483647 w 10000"/>
                <a:gd name="T53" fmla="*/ 2147483647 h 8000"/>
                <a:gd name="T54" fmla="*/ 2147483647 w 10000"/>
                <a:gd name="T55" fmla="*/ 2147483647 h 8000"/>
                <a:gd name="T56" fmla="*/ 2147483647 w 10000"/>
                <a:gd name="T57" fmla="*/ 2147483647 h 8000"/>
                <a:gd name="T58" fmla="*/ 2147483647 w 10000"/>
                <a:gd name="T59" fmla="*/ 2147483647 h 8000"/>
                <a:gd name="T60" fmla="*/ 2147483647 w 10000"/>
                <a:gd name="T61" fmla="*/ 2147483647 h 8000"/>
                <a:gd name="T62" fmla="*/ 2147483647 w 10000"/>
                <a:gd name="T63" fmla="*/ 2147483647 h 8000"/>
                <a:gd name="T64" fmla="*/ 2147483647 w 10000"/>
                <a:gd name="T65" fmla="*/ 2147483647 h 8000"/>
                <a:gd name="T66" fmla="*/ 2147483647 w 10000"/>
                <a:gd name="T67" fmla="*/ 2147483647 h 8000"/>
                <a:gd name="T68" fmla="*/ 2147483647 w 10000"/>
                <a:gd name="T69" fmla="*/ 2147483647 h 8000"/>
                <a:gd name="T70" fmla="*/ 2147483647 w 10000"/>
                <a:gd name="T71" fmla="*/ 2147483647 h 8000"/>
                <a:gd name="T72" fmla="*/ 2147483647 w 10000"/>
                <a:gd name="T73" fmla="*/ 2147483647 h 8000"/>
                <a:gd name="T74" fmla="*/ 2147483647 w 10000"/>
                <a:gd name="T75" fmla="*/ 2147483647 h 8000"/>
                <a:gd name="T76" fmla="*/ 2147483647 w 10000"/>
                <a:gd name="T77" fmla="*/ 2147483647 h 8000"/>
                <a:gd name="T78" fmla="*/ 2147483647 w 10000"/>
                <a:gd name="T79" fmla="*/ 2147483647 h 8000"/>
                <a:gd name="T80" fmla="*/ 2147483647 w 10000"/>
                <a:gd name="T81" fmla="*/ 2147483647 h 8000"/>
                <a:gd name="T82" fmla="*/ 2147483647 w 10000"/>
                <a:gd name="T83" fmla="*/ 2147483647 h 8000"/>
                <a:gd name="T84" fmla="*/ 2147483647 w 10000"/>
                <a:gd name="T85" fmla="*/ 2147483647 h 8000"/>
                <a:gd name="T86" fmla="*/ 2147483647 w 10000"/>
                <a:gd name="T87" fmla="*/ 2147483647 h 8000"/>
                <a:gd name="T88" fmla="*/ 2147483647 w 10000"/>
                <a:gd name="T89" fmla="*/ 2147483647 h 8000"/>
                <a:gd name="T90" fmla="*/ 2147483647 w 10000"/>
                <a:gd name="T91" fmla="*/ 2147483647 h 8000"/>
                <a:gd name="T92" fmla="*/ 2147483647 w 10000"/>
                <a:gd name="T93" fmla="*/ 2147483647 h 8000"/>
                <a:gd name="T94" fmla="*/ 2147483647 w 10000"/>
                <a:gd name="T95" fmla="*/ 2147483647 h 8000"/>
                <a:gd name="T96" fmla="*/ 2147483647 w 10000"/>
                <a:gd name="T97" fmla="*/ 2147483647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7 h 8638"/>
                <a:gd name="T4" fmla="*/ 2147483647 w 15356"/>
                <a:gd name="T5" fmla="*/ 2147483647 h 8638"/>
                <a:gd name="T6" fmla="*/ 2147483647 w 15356"/>
                <a:gd name="T7" fmla="*/ 0 h 8638"/>
                <a:gd name="T8" fmla="*/ 0 w 15356"/>
                <a:gd name="T9" fmla="*/ 0 h 8638"/>
                <a:gd name="T10" fmla="*/ 2147483647 w 15356"/>
                <a:gd name="T11" fmla="*/ 2147483647 h 8638"/>
                <a:gd name="T12" fmla="*/ 2147483647 w 15356"/>
                <a:gd name="T13" fmla="*/ 2147483647 h 8638"/>
                <a:gd name="T14" fmla="*/ 2147483647 w 15356"/>
                <a:gd name="T15" fmla="*/ 2147483647 h 8638"/>
                <a:gd name="T16" fmla="*/ 2147483647 w 15356"/>
                <a:gd name="T17" fmla="*/ 2147483647 h 8638"/>
                <a:gd name="T18" fmla="*/ 2147483647 w 15356"/>
                <a:gd name="T19" fmla="*/ 2147483647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D184-DC93-4BED-84D4-D2DC5E5FDD27}" type="datetime1">
              <a:rPr lang="en-IN"/>
              <a:pPr>
                <a:defRPr/>
              </a:pPr>
              <a:t>21-06-2026</a:t>
            </a:fld>
            <a:endParaRPr lang="en-IN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0DA6F-743D-4CCE-992A-7AAE13EA7BAA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875664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67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-1170" r="9237"/>
          <a:stretch/>
        </p:blipFill>
        <p:spPr>
          <a:xfrm>
            <a:off x="561757" y="295275"/>
            <a:ext cx="556407" cy="51806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318" y="551526"/>
            <a:ext cx="8761413" cy="82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74295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3pPr>
            <a:lvl4pPr marL="1600200" indent="-2286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E638-509D-44ED-9D2D-D9AE567FD38A}" type="datetime1">
              <a:rPr lang="en-IN"/>
              <a:pPr>
                <a:defRPr/>
              </a:pPr>
              <a:t>21-06-2026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1C4F3-0758-4693-96D4-8901426768B0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23244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7289800" y="402504"/>
              <a:ext cx="44783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7 h 8000"/>
                <a:gd name="T4" fmla="*/ 2147483647 w 10000"/>
                <a:gd name="T5" fmla="*/ 2147483647 h 8000"/>
                <a:gd name="T6" fmla="*/ 2147483647 w 10000"/>
                <a:gd name="T7" fmla="*/ 2147483647 h 8000"/>
                <a:gd name="T8" fmla="*/ 2147483647 w 10000"/>
                <a:gd name="T9" fmla="*/ 2147483647 h 8000"/>
                <a:gd name="T10" fmla="*/ 2147483647 w 10000"/>
                <a:gd name="T11" fmla="*/ 2147483647 h 8000"/>
                <a:gd name="T12" fmla="*/ 2147483647 w 10000"/>
                <a:gd name="T13" fmla="*/ 2147483647 h 8000"/>
                <a:gd name="T14" fmla="*/ 2147483647 w 10000"/>
                <a:gd name="T15" fmla="*/ 2147483647 h 8000"/>
                <a:gd name="T16" fmla="*/ 2147483647 w 10000"/>
                <a:gd name="T17" fmla="*/ 2147483647 h 8000"/>
                <a:gd name="T18" fmla="*/ 2147483647 w 10000"/>
                <a:gd name="T19" fmla="*/ 2147483647 h 8000"/>
                <a:gd name="T20" fmla="*/ 2147483647 w 10000"/>
                <a:gd name="T21" fmla="*/ 2147483647 h 8000"/>
                <a:gd name="T22" fmla="*/ 2147483647 w 10000"/>
                <a:gd name="T23" fmla="*/ 2147483647 h 8000"/>
                <a:gd name="T24" fmla="*/ 2147483647 w 10000"/>
                <a:gd name="T25" fmla="*/ 2147483647 h 8000"/>
                <a:gd name="T26" fmla="*/ 2147483647 w 10000"/>
                <a:gd name="T27" fmla="*/ 2147483647 h 8000"/>
                <a:gd name="T28" fmla="*/ 2147483647 w 10000"/>
                <a:gd name="T29" fmla="*/ 2147483647 h 8000"/>
                <a:gd name="T30" fmla="*/ 2147483647 w 10000"/>
                <a:gd name="T31" fmla="*/ 2147483647 h 8000"/>
                <a:gd name="T32" fmla="*/ 2147483647 w 10000"/>
                <a:gd name="T33" fmla="*/ 2147483647 h 8000"/>
                <a:gd name="T34" fmla="*/ 2147483647 w 10000"/>
                <a:gd name="T35" fmla="*/ 2147483647 h 8000"/>
                <a:gd name="T36" fmla="*/ 2147483647 w 10000"/>
                <a:gd name="T37" fmla="*/ 2147483647 h 8000"/>
                <a:gd name="T38" fmla="*/ 2147483647 w 10000"/>
                <a:gd name="T39" fmla="*/ 2147483647 h 8000"/>
                <a:gd name="T40" fmla="*/ 2147483647 w 10000"/>
                <a:gd name="T41" fmla="*/ 2147483647 h 8000"/>
                <a:gd name="T42" fmla="*/ 2147483647 w 10000"/>
                <a:gd name="T43" fmla="*/ 2147483647 h 8000"/>
                <a:gd name="T44" fmla="*/ 2147483647 w 10000"/>
                <a:gd name="T45" fmla="*/ 2147483647 h 8000"/>
                <a:gd name="T46" fmla="*/ 2147483647 w 10000"/>
                <a:gd name="T47" fmla="*/ 2147483647 h 8000"/>
                <a:gd name="T48" fmla="*/ 2147483647 w 10000"/>
                <a:gd name="T49" fmla="*/ 2147483647 h 8000"/>
                <a:gd name="T50" fmla="*/ 2147483647 w 10000"/>
                <a:gd name="T51" fmla="*/ 2147483647 h 8000"/>
                <a:gd name="T52" fmla="*/ 2147483647 w 10000"/>
                <a:gd name="T53" fmla="*/ 2147483647 h 8000"/>
                <a:gd name="T54" fmla="*/ 2147483647 w 10000"/>
                <a:gd name="T55" fmla="*/ 2147483647 h 8000"/>
                <a:gd name="T56" fmla="*/ 2147483647 w 10000"/>
                <a:gd name="T57" fmla="*/ 2147483647 h 8000"/>
                <a:gd name="T58" fmla="*/ 2147483647 w 10000"/>
                <a:gd name="T59" fmla="*/ 2147483647 h 8000"/>
                <a:gd name="T60" fmla="*/ 2147483647 w 10000"/>
                <a:gd name="T61" fmla="*/ 2147483647 h 8000"/>
                <a:gd name="T62" fmla="*/ 2147483647 w 10000"/>
                <a:gd name="T63" fmla="*/ 2147483647 h 8000"/>
                <a:gd name="T64" fmla="*/ 2147483647 w 10000"/>
                <a:gd name="T65" fmla="*/ 2147483647 h 8000"/>
                <a:gd name="T66" fmla="*/ 2147483647 w 10000"/>
                <a:gd name="T67" fmla="*/ 2147483647 h 8000"/>
                <a:gd name="T68" fmla="*/ 2147483647 w 10000"/>
                <a:gd name="T69" fmla="*/ 2147483647 h 8000"/>
                <a:gd name="T70" fmla="*/ 2147483647 w 10000"/>
                <a:gd name="T71" fmla="*/ 2147483647 h 8000"/>
                <a:gd name="T72" fmla="*/ 2147483647 w 10000"/>
                <a:gd name="T73" fmla="*/ 2147483647 h 8000"/>
                <a:gd name="T74" fmla="*/ 2147483647 w 10000"/>
                <a:gd name="T75" fmla="*/ 2147483647 h 8000"/>
                <a:gd name="T76" fmla="*/ 2147483647 w 10000"/>
                <a:gd name="T77" fmla="*/ 2147483647 h 8000"/>
                <a:gd name="T78" fmla="*/ 2147483647 w 10000"/>
                <a:gd name="T79" fmla="*/ 2147483647 h 8000"/>
                <a:gd name="T80" fmla="*/ 2147483647 w 10000"/>
                <a:gd name="T81" fmla="*/ 2147483647 h 8000"/>
                <a:gd name="T82" fmla="*/ 2147483647 w 10000"/>
                <a:gd name="T83" fmla="*/ 2147483647 h 8000"/>
                <a:gd name="T84" fmla="*/ 2147483647 w 10000"/>
                <a:gd name="T85" fmla="*/ 2147483647 h 8000"/>
                <a:gd name="T86" fmla="*/ 2147483647 w 10000"/>
                <a:gd name="T87" fmla="*/ 2147483647 h 8000"/>
                <a:gd name="T88" fmla="*/ 2147483647 w 10000"/>
                <a:gd name="T89" fmla="*/ 2147483647 h 8000"/>
                <a:gd name="T90" fmla="*/ 2147483647 w 10000"/>
                <a:gd name="T91" fmla="*/ 2147483647 h 8000"/>
                <a:gd name="T92" fmla="*/ 2147483647 w 10000"/>
                <a:gd name="T93" fmla="*/ 2147483647 h 8000"/>
                <a:gd name="T94" fmla="*/ 2147483647 w 10000"/>
                <a:gd name="T95" fmla="*/ 2147483647 h 8000"/>
                <a:gd name="T96" fmla="*/ 2147483647 w 10000"/>
                <a:gd name="T97" fmla="*/ 2147483647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7 h 8638"/>
                <a:gd name="T4" fmla="*/ 2147483647 w 15356"/>
                <a:gd name="T5" fmla="*/ 2147483647 h 8638"/>
                <a:gd name="T6" fmla="*/ 2147483647 w 15356"/>
                <a:gd name="T7" fmla="*/ 0 h 8638"/>
                <a:gd name="T8" fmla="*/ 0 w 15356"/>
                <a:gd name="T9" fmla="*/ 0 h 8638"/>
                <a:gd name="T10" fmla="*/ 2147483647 w 15356"/>
                <a:gd name="T11" fmla="*/ 2147483647 h 8638"/>
                <a:gd name="T12" fmla="*/ 2147483647 w 15356"/>
                <a:gd name="T13" fmla="*/ 2147483647 h 8638"/>
                <a:gd name="T14" fmla="*/ 2147483647 w 15356"/>
                <a:gd name="T15" fmla="*/ 2147483647 h 8638"/>
                <a:gd name="T16" fmla="*/ 2147483647 w 15356"/>
                <a:gd name="T17" fmla="*/ 2147483647 h 8638"/>
                <a:gd name="T18" fmla="*/ 2147483647 w 15356"/>
                <a:gd name="T19" fmla="*/ 2147483647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BA83-6171-45A6-AC27-DB44EBF054AD}" type="datetime1">
              <a:rPr lang="en-IN"/>
              <a:pPr>
                <a:defRPr/>
              </a:pPr>
              <a:t>21-06-2026</a:t>
            </a:fld>
            <a:endParaRPr lang="en-IN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F270C-5A2D-43E7-8B94-5AC427E345A5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80119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C393-5759-4A7D-8575-505B07B841F2}" type="datetime1">
              <a:rPr lang="en-IN"/>
              <a:pPr>
                <a:defRPr/>
              </a:pPr>
              <a:t>21-06-2026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3B3EB-7618-47C5-B09B-39E4155F9D28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74962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ED517-5A87-42B1-AA77-D1EB6CE52E87}" type="datetime1">
              <a:rPr lang="en-IN"/>
              <a:pPr>
                <a:defRPr/>
              </a:pPr>
              <a:t>21-06-2026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01AC4-7F4B-4F10-8554-56837FEC1657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38759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78DB-04E9-4383-AA9D-1A00732D05B5}" type="datetime1">
              <a:rPr lang="en-IN"/>
              <a:pPr>
                <a:defRPr/>
              </a:pPr>
              <a:t>21-06-2026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AAB0-06BA-408B-B768-9CA9371867E2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20379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93D0-96B7-4F77-98D0-D093FE6C1241}" type="datetime1">
              <a:rPr lang="en-IN"/>
              <a:pPr>
                <a:defRPr/>
              </a:pPr>
              <a:t>21-06-2026</a:t>
            </a:fld>
            <a:endParaRPr lang="en-I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08EC4-0D99-442D-8A6F-394856BF0B90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48970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713413" y="402504"/>
              <a:ext cx="60547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7 h 8000"/>
                <a:gd name="T4" fmla="*/ 2147483647 w 10000"/>
                <a:gd name="T5" fmla="*/ 2147483647 h 8000"/>
                <a:gd name="T6" fmla="*/ 2147483647 w 10000"/>
                <a:gd name="T7" fmla="*/ 2147483647 h 8000"/>
                <a:gd name="T8" fmla="*/ 2147483647 w 10000"/>
                <a:gd name="T9" fmla="*/ 2147483647 h 8000"/>
                <a:gd name="T10" fmla="*/ 2147483647 w 10000"/>
                <a:gd name="T11" fmla="*/ 2147483647 h 8000"/>
                <a:gd name="T12" fmla="*/ 2147483647 w 10000"/>
                <a:gd name="T13" fmla="*/ 2147483647 h 8000"/>
                <a:gd name="T14" fmla="*/ 2147483647 w 10000"/>
                <a:gd name="T15" fmla="*/ 2147483647 h 8000"/>
                <a:gd name="T16" fmla="*/ 2147483647 w 10000"/>
                <a:gd name="T17" fmla="*/ 2147483647 h 8000"/>
                <a:gd name="T18" fmla="*/ 2147483647 w 10000"/>
                <a:gd name="T19" fmla="*/ 2147483647 h 8000"/>
                <a:gd name="T20" fmla="*/ 2147483647 w 10000"/>
                <a:gd name="T21" fmla="*/ 2147483647 h 8000"/>
                <a:gd name="T22" fmla="*/ 2147483647 w 10000"/>
                <a:gd name="T23" fmla="*/ 2147483647 h 8000"/>
                <a:gd name="T24" fmla="*/ 2147483647 w 10000"/>
                <a:gd name="T25" fmla="*/ 2147483647 h 8000"/>
                <a:gd name="T26" fmla="*/ 2147483647 w 10000"/>
                <a:gd name="T27" fmla="*/ 2147483647 h 8000"/>
                <a:gd name="T28" fmla="*/ 2147483647 w 10000"/>
                <a:gd name="T29" fmla="*/ 2147483647 h 8000"/>
                <a:gd name="T30" fmla="*/ 2147483647 w 10000"/>
                <a:gd name="T31" fmla="*/ 2147483647 h 8000"/>
                <a:gd name="T32" fmla="*/ 2147483647 w 10000"/>
                <a:gd name="T33" fmla="*/ 2147483647 h 8000"/>
                <a:gd name="T34" fmla="*/ 2147483647 w 10000"/>
                <a:gd name="T35" fmla="*/ 2147483647 h 8000"/>
                <a:gd name="T36" fmla="*/ 2147483647 w 10000"/>
                <a:gd name="T37" fmla="*/ 2147483647 h 8000"/>
                <a:gd name="T38" fmla="*/ 2147483647 w 10000"/>
                <a:gd name="T39" fmla="*/ 2147483647 h 8000"/>
                <a:gd name="T40" fmla="*/ 2147483647 w 10000"/>
                <a:gd name="T41" fmla="*/ 2147483647 h 8000"/>
                <a:gd name="T42" fmla="*/ 2147483647 w 10000"/>
                <a:gd name="T43" fmla="*/ 2147483647 h 8000"/>
                <a:gd name="T44" fmla="*/ 2147483647 w 10000"/>
                <a:gd name="T45" fmla="*/ 2147483647 h 8000"/>
                <a:gd name="T46" fmla="*/ 2147483647 w 10000"/>
                <a:gd name="T47" fmla="*/ 2147483647 h 8000"/>
                <a:gd name="T48" fmla="*/ 2147483647 w 10000"/>
                <a:gd name="T49" fmla="*/ 2147483647 h 8000"/>
                <a:gd name="T50" fmla="*/ 2147483647 w 10000"/>
                <a:gd name="T51" fmla="*/ 2147483647 h 8000"/>
                <a:gd name="T52" fmla="*/ 2147483647 w 10000"/>
                <a:gd name="T53" fmla="*/ 2147483647 h 8000"/>
                <a:gd name="T54" fmla="*/ 2147483647 w 10000"/>
                <a:gd name="T55" fmla="*/ 2147483647 h 8000"/>
                <a:gd name="T56" fmla="*/ 2147483647 w 10000"/>
                <a:gd name="T57" fmla="*/ 2147483647 h 8000"/>
                <a:gd name="T58" fmla="*/ 2147483647 w 10000"/>
                <a:gd name="T59" fmla="*/ 2147483647 h 8000"/>
                <a:gd name="T60" fmla="*/ 2147483647 w 10000"/>
                <a:gd name="T61" fmla="*/ 2147483647 h 8000"/>
                <a:gd name="T62" fmla="*/ 2147483647 w 10000"/>
                <a:gd name="T63" fmla="*/ 2147483647 h 8000"/>
                <a:gd name="T64" fmla="*/ 2147483647 w 10000"/>
                <a:gd name="T65" fmla="*/ 2147483647 h 8000"/>
                <a:gd name="T66" fmla="*/ 2147483647 w 10000"/>
                <a:gd name="T67" fmla="*/ 2147483647 h 8000"/>
                <a:gd name="T68" fmla="*/ 2147483647 w 10000"/>
                <a:gd name="T69" fmla="*/ 2147483647 h 8000"/>
                <a:gd name="T70" fmla="*/ 2147483647 w 10000"/>
                <a:gd name="T71" fmla="*/ 2147483647 h 8000"/>
                <a:gd name="T72" fmla="*/ 2147483647 w 10000"/>
                <a:gd name="T73" fmla="*/ 2147483647 h 8000"/>
                <a:gd name="T74" fmla="*/ 2147483647 w 10000"/>
                <a:gd name="T75" fmla="*/ 2147483647 h 8000"/>
                <a:gd name="T76" fmla="*/ 2147483647 w 10000"/>
                <a:gd name="T77" fmla="*/ 2147483647 h 8000"/>
                <a:gd name="T78" fmla="*/ 2147483647 w 10000"/>
                <a:gd name="T79" fmla="*/ 2147483647 h 8000"/>
                <a:gd name="T80" fmla="*/ 2147483647 w 10000"/>
                <a:gd name="T81" fmla="*/ 2147483647 h 8000"/>
                <a:gd name="T82" fmla="*/ 2147483647 w 10000"/>
                <a:gd name="T83" fmla="*/ 2147483647 h 8000"/>
                <a:gd name="T84" fmla="*/ 2147483647 w 10000"/>
                <a:gd name="T85" fmla="*/ 2147483647 h 8000"/>
                <a:gd name="T86" fmla="*/ 2147483647 w 10000"/>
                <a:gd name="T87" fmla="*/ 2147483647 h 8000"/>
                <a:gd name="T88" fmla="*/ 2147483647 w 10000"/>
                <a:gd name="T89" fmla="*/ 2147483647 h 8000"/>
                <a:gd name="T90" fmla="*/ 2147483647 w 10000"/>
                <a:gd name="T91" fmla="*/ 2147483647 h 8000"/>
                <a:gd name="T92" fmla="*/ 2147483647 w 10000"/>
                <a:gd name="T93" fmla="*/ 2147483647 h 8000"/>
                <a:gd name="T94" fmla="*/ 2147483647 w 10000"/>
                <a:gd name="T95" fmla="*/ 2147483647 h 8000"/>
                <a:gd name="T96" fmla="*/ 2147483647 w 10000"/>
                <a:gd name="T97" fmla="*/ 2147483647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7 h 8638"/>
                <a:gd name="T4" fmla="*/ 2147483647 w 15356"/>
                <a:gd name="T5" fmla="*/ 2147483647 h 8638"/>
                <a:gd name="T6" fmla="*/ 2147483647 w 15356"/>
                <a:gd name="T7" fmla="*/ 0 h 8638"/>
                <a:gd name="T8" fmla="*/ 0 w 15356"/>
                <a:gd name="T9" fmla="*/ 0 h 8638"/>
                <a:gd name="T10" fmla="*/ 2147483647 w 15356"/>
                <a:gd name="T11" fmla="*/ 2147483647 h 8638"/>
                <a:gd name="T12" fmla="*/ 2147483647 w 15356"/>
                <a:gd name="T13" fmla="*/ 2147483647 h 8638"/>
                <a:gd name="T14" fmla="*/ 2147483647 w 15356"/>
                <a:gd name="T15" fmla="*/ 2147483647 h 8638"/>
                <a:gd name="T16" fmla="*/ 2147483647 w 15356"/>
                <a:gd name="T17" fmla="*/ 2147483647 h 8638"/>
                <a:gd name="T18" fmla="*/ 2147483647 w 15356"/>
                <a:gd name="T19" fmla="*/ 2147483647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DA93-5CFA-4289-B8C3-B85D67CC3499}" type="datetime1">
              <a:rPr lang="en-IN"/>
              <a:pPr>
                <a:defRPr/>
              </a:pPr>
              <a:t>21-06-2026</a:t>
            </a:fld>
            <a:endParaRPr lang="en-IN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D0402-EA04-4886-9E51-13F540FCAD32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66742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6172200" y="402504"/>
              <a:ext cx="55959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7 h 8000"/>
                <a:gd name="T4" fmla="*/ 2147483647 w 10000"/>
                <a:gd name="T5" fmla="*/ 2147483647 h 8000"/>
                <a:gd name="T6" fmla="*/ 2147483647 w 10000"/>
                <a:gd name="T7" fmla="*/ 2147483647 h 8000"/>
                <a:gd name="T8" fmla="*/ 2147483647 w 10000"/>
                <a:gd name="T9" fmla="*/ 2147483647 h 8000"/>
                <a:gd name="T10" fmla="*/ 2147483647 w 10000"/>
                <a:gd name="T11" fmla="*/ 2147483647 h 8000"/>
                <a:gd name="T12" fmla="*/ 2147483647 w 10000"/>
                <a:gd name="T13" fmla="*/ 2147483647 h 8000"/>
                <a:gd name="T14" fmla="*/ 2147483647 w 10000"/>
                <a:gd name="T15" fmla="*/ 2147483647 h 8000"/>
                <a:gd name="T16" fmla="*/ 2147483647 w 10000"/>
                <a:gd name="T17" fmla="*/ 2147483647 h 8000"/>
                <a:gd name="T18" fmla="*/ 2147483647 w 10000"/>
                <a:gd name="T19" fmla="*/ 2147483647 h 8000"/>
                <a:gd name="T20" fmla="*/ 2147483647 w 10000"/>
                <a:gd name="T21" fmla="*/ 2147483647 h 8000"/>
                <a:gd name="T22" fmla="*/ 2147483647 w 10000"/>
                <a:gd name="T23" fmla="*/ 2147483647 h 8000"/>
                <a:gd name="T24" fmla="*/ 2147483647 w 10000"/>
                <a:gd name="T25" fmla="*/ 2147483647 h 8000"/>
                <a:gd name="T26" fmla="*/ 2147483647 w 10000"/>
                <a:gd name="T27" fmla="*/ 2147483647 h 8000"/>
                <a:gd name="T28" fmla="*/ 2147483647 w 10000"/>
                <a:gd name="T29" fmla="*/ 2147483647 h 8000"/>
                <a:gd name="T30" fmla="*/ 2147483647 w 10000"/>
                <a:gd name="T31" fmla="*/ 2147483647 h 8000"/>
                <a:gd name="T32" fmla="*/ 2147483647 w 10000"/>
                <a:gd name="T33" fmla="*/ 2147483647 h 8000"/>
                <a:gd name="T34" fmla="*/ 2147483647 w 10000"/>
                <a:gd name="T35" fmla="*/ 2147483647 h 8000"/>
                <a:gd name="T36" fmla="*/ 2147483647 w 10000"/>
                <a:gd name="T37" fmla="*/ 2147483647 h 8000"/>
                <a:gd name="T38" fmla="*/ 2147483647 w 10000"/>
                <a:gd name="T39" fmla="*/ 2147483647 h 8000"/>
                <a:gd name="T40" fmla="*/ 2147483647 w 10000"/>
                <a:gd name="T41" fmla="*/ 2147483647 h 8000"/>
                <a:gd name="T42" fmla="*/ 2147483647 w 10000"/>
                <a:gd name="T43" fmla="*/ 2147483647 h 8000"/>
                <a:gd name="T44" fmla="*/ 2147483647 w 10000"/>
                <a:gd name="T45" fmla="*/ 2147483647 h 8000"/>
                <a:gd name="T46" fmla="*/ 2147483647 w 10000"/>
                <a:gd name="T47" fmla="*/ 2147483647 h 8000"/>
                <a:gd name="T48" fmla="*/ 2147483647 w 10000"/>
                <a:gd name="T49" fmla="*/ 2147483647 h 8000"/>
                <a:gd name="T50" fmla="*/ 2147483647 w 10000"/>
                <a:gd name="T51" fmla="*/ 2147483647 h 8000"/>
                <a:gd name="T52" fmla="*/ 2147483647 w 10000"/>
                <a:gd name="T53" fmla="*/ 2147483647 h 8000"/>
                <a:gd name="T54" fmla="*/ 2147483647 w 10000"/>
                <a:gd name="T55" fmla="*/ 2147483647 h 8000"/>
                <a:gd name="T56" fmla="*/ 2147483647 w 10000"/>
                <a:gd name="T57" fmla="*/ 2147483647 h 8000"/>
                <a:gd name="T58" fmla="*/ 2147483647 w 10000"/>
                <a:gd name="T59" fmla="*/ 2147483647 h 8000"/>
                <a:gd name="T60" fmla="*/ 2147483647 w 10000"/>
                <a:gd name="T61" fmla="*/ 2147483647 h 8000"/>
                <a:gd name="T62" fmla="*/ 2147483647 w 10000"/>
                <a:gd name="T63" fmla="*/ 2147483647 h 8000"/>
                <a:gd name="T64" fmla="*/ 2147483647 w 10000"/>
                <a:gd name="T65" fmla="*/ 2147483647 h 8000"/>
                <a:gd name="T66" fmla="*/ 2147483647 w 10000"/>
                <a:gd name="T67" fmla="*/ 2147483647 h 8000"/>
                <a:gd name="T68" fmla="*/ 2147483647 w 10000"/>
                <a:gd name="T69" fmla="*/ 2147483647 h 8000"/>
                <a:gd name="T70" fmla="*/ 2147483647 w 10000"/>
                <a:gd name="T71" fmla="*/ 2147483647 h 8000"/>
                <a:gd name="T72" fmla="*/ 2147483647 w 10000"/>
                <a:gd name="T73" fmla="*/ 2147483647 h 8000"/>
                <a:gd name="T74" fmla="*/ 2147483647 w 10000"/>
                <a:gd name="T75" fmla="*/ 2147483647 h 8000"/>
                <a:gd name="T76" fmla="*/ 2147483647 w 10000"/>
                <a:gd name="T77" fmla="*/ 2147483647 h 8000"/>
                <a:gd name="T78" fmla="*/ 2147483647 w 10000"/>
                <a:gd name="T79" fmla="*/ 2147483647 h 8000"/>
                <a:gd name="T80" fmla="*/ 2147483647 w 10000"/>
                <a:gd name="T81" fmla="*/ 2147483647 h 8000"/>
                <a:gd name="T82" fmla="*/ 2147483647 w 10000"/>
                <a:gd name="T83" fmla="*/ 2147483647 h 8000"/>
                <a:gd name="T84" fmla="*/ 2147483647 w 10000"/>
                <a:gd name="T85" fmla="*/ 2147483647 h 8000"/>
                <a:gd name="T86" fmla="*/ 2147483647 w 10000"/>
                <a:gd name="T87" fmla="*/ 2147483647 h 8000"/>
                <a:gd name="T88" fmla="*/ 2147483647 w 10000"/>
                <a:gd name="T89" fmla="*/ 2147483647 h 8000"/>
                <a:gd name="T90" fmla="*/ 2147483647 w 10000"/>
                <a:gd name="T91" fmla="*/ 2147483647 h 8000"/>
                <a:gd name="T92" fmla="*/ 2147483647 w 10000"/>
                <a:gd name="T93" fmla="*/ 2147483647 h 8000"/>
                <a:gd name="T94" fmla="*/ 2147483647 w 10000"/>
                <a:gd name="T95" fmla="*/ 2147483647 h 8000"/>
                <a:gd name="T96" fmla="*/ 2147483647 w 10000"/>
                <a:gd name="T97" fmla="*/ 2147483647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7 h 8638"/>
                <a:gd name="T4" fmla="*/ 2147483647 w 15356"/>
                <a:gd name="T5" fmla="*/ 2147483647 h 8638"/>
                <a:gd name="T6" fmla="*/ 2147483647 w 15356"/>
                <a:gd name="T7" fmla="*/ 0 h 8638"/>
                <a:gd name="T8" fmla="*/ 0 w 15356"/>
                <a:gd name="T9" fmla="*/ 0 h 8638"/>
                <a:gd name="T10" fmla="*/ 2147483647 w 15356"/>
                <a:gd name="T11" fmla="*/ 2147483647 h 8638"/>
                <a:gd name="T12" fmla="*/ 2147483647 w 15356"/>
                <a:gd name="T13" fmla="*/ 2147483647 h 8638"/>
                <a:gd name="T14" fmla="*/ 2147483647 w 15356"/>
                <a:gd name="T15" fmla="*/ 2147483647 h 8638"/>
                <a:gd name="T16" fmla="*/ 2147483647 w 15356"/>
                <a:gd name="T17" fmla="*/ 2147483647 h 8638"/>
                <a:gd name="T18" fmla="*/ 2147483647 w 15356"/>
                <a:gd name="T19" fmla="*/ 2147483647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4FA0-ECEA-459F-B7C8-5D1B78583709}" type="datetime1">
              <a:rPr lang="en-IN"/>
              <a:pPr>
                <a:defRPr/>
              </a:pPr>
              <a:t>21-06-2026</a:t>
            </a:fld>
            <a:endParaRPr lang="en-IN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5A3D0-E251-454C-9ACE-E788CF250EC8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93557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/>
        </p:nvGrpSpPr>
        <p:grpSpPr bwMode="auto">
          <a:xfrm>
            <a:off x="0" y="-333375"/>
            <a:ext cx="12192000" cy="4414838"/>
            <a:chOff x="0" y="-298689"/>
            <a:chExt cx="12192000" cy="7163343"/>
          </a:xfrm>
        </p:grpSpPr>
        <p:sp>
          <p:nvSpPr>
            <p:cNvPr id="26" name="Rectangle 25"/>
            <p:cNvSpPr/>
            <p:nvPr/>
          </p:nvSpPr>
          <p:spPr>
            <a:xfrm>
              <a:off x="0" y="-298689"/>
              <a:ext cx="12168000" cy="6048957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 userDrawn="1"/>
          </p:nvSpPr>
          <p:spPr>
            <a:xfrm>
              <a:off x="7994651" y="196085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147483647 h 2856"/>
                <a:gd name="T4" fmla="*/ 2147483647 w 7104"/>
                <a:gd name="T5" fmla="*/ 2147483647 h 2856"/>
                <a:gd name="T6" fmla="*/ 2147483647 w 7104"/>
                <a:gd name="T7" fmla="*/ 2147483647 h 2856"/>
                <a:gd name="T8" fmla="*/ 2147483647 w 7104"/>
                <a:gd name="T9" fmla="*/ 2147483647 h 2856"/>
                <a:gd name="T10" fmla="*/ 2147483647 w 7104"/>
                <a:gd name="T11" fmla="*/ 2147483647 h 2856"/>
                <a:gd name="T12" fmla="*/ 2147483647 w 7104"/>
                <a:gd name="T13" fmla="*/ 2147483647 h 2856"/>
                <a:gd name="T14" fmla="*/ 2147483647 w 7104"/>
                <a:gd name="T15" fmla="*/ 2147483647 h 2856"/>
                <a:gd name="T16" fmla="*/ 2147483647 w 7104"/>
                <a:gd name="T17" fmla="*/ 2147483647 h 2856"/>
                <a:gd name="T18" fmla="*/ 2147483647 w 7104"/>
                <a:gd name="T19" fmla="*/ 2147483647 h 2856"/>
                <a:gd name="T20" fmla="*/ 2147483647 w 7104"/>
                <a:gd name="T21" fmla="*/ 2147483647 h 2856"/>
                <a:gd name="T22" fmla="*/ 2147483647 w 7104"/>
                <a:gd name="T23" fmla="*/ 2147483647 h 2856"/>
                <a:gd name="T24" fmla="*/ 2147483647 w 7104"/>
                <a:gd name="T25" fmla="*/ 2147483647 h 2856"/>
                <a:gd name="T26" fmla="*/ 2147483647 w 7104"/>
                <a:gd name="T27" fmla="*/ 2147483647 h 2856"/>
                <a:gd name="T28" fmla="*/ 2147483647 w 7104"/>
                <a:gd name="T29" fmla="*/ 2147483647 h 2856"/>
                <a:gd name="T30" fmla="*/ 2147483647 w 7104"/>
                <a:gd name="T31" fmla="*/ 2147483647 h 2856"/>
                <a:gd name="T32" fmla="*/ 2147483647 w 7104"/>
                <a:gd name="T33" fmla="*/ 2147483647 h 2856"/>
                <a:gd name="T34" fmla="*/ 2147483647 w 7104"/>
                <a:gd name="T35" fmla="*/ 2147483647 h 2856"/>
                <a:gd name="T36" fmla="*/ 2147483647 w 7104"/>
                <a:gd name="T37" fmla="*/ 2147483647 h 2856"/>
                <a:gd name="T38" fmla="*/ 2147483647 w 7104"/>
                <a:gd name="T39" fmla="*/ 2147483647 h 2856"/>
                <a:gd name="T40" fmla="*/ 2147483647 w 7104"/>
                <a:gd name="T41" fmla="*/ 2147483647 h 2856"/>
                <a:gd name="T42" fmla="*/ 2147483647 w 7104"/>
                <a:gd name="T43" fmla="*/ 2147483647 h 2856"/>
                <a:gd name="T44" fmla="*/ 2147483647 w 7104"/>
                <a:gd name="T45" fmla="*/ 2147483647 h 2856"/>
                <a:gd name="T46" fmla="*/ 2147483647 w 7104"/>
                <a:gd name="T47" fmla="*/ 2147483647 h 2856"/>
                <a:gd name="T48" fmla="*/ 2147483647 w 7104"/>
                <a:gd name="T49" fmla="*/ 2147483647 h 2856"/>
                <a:gd name="T50" fmla="*/ 2147483647 w 7104"/>
                <a:gd name="T51" fmla="*/ 2147483647 h 2856"/>
                <a:gd name="T52" fmla="*/ 2147483647 w 7104"/>
                <a:gd name="T53" fmla="*/ 2147483647 h 2856"/>
                <a:gd name="T54" fmla="*/ 2147483647 w 7104"/>
                <a:gd name="T55" fmla="*/ 2147483647 h 2856"/>
                <a:gd name="T56" fmla="*/ 2147483647 w 7104"/>
                <a:gd name="T57" fmla="*/ 2147483647 h 2856"/>
                <a:gd name="T58" fmla="*/ 2147483647 w 7104"/>
                <a:gd name="T59" fmla="*/ 2147483647 h 2856"/>
                <a:gd name="T60" fmla="*/ 2147483647 w 7104"/>
                <a:gd name="T61" fmla="*/ 2147483647 h 2856"/>
                <a:gd name="T62" fmla="*/ 2147483647 w 7104"/>
                <a:gd name="T63" fmla="*/ 2147483647 h 2856"/>
                <a:gd name="T64" fmla="*/ 2147483647 w 7104"/>
                <a:gd name="T65" fmla="*/ 2147483647 h 2856"/>
                <a:gd name="T66" fmla="*/ 2147483647 w 7104"/>
                <a:gd name="T67" fmla="*/ 2147483647 h 2856"/>
                <a:gd name="T68" fmla="*/ 2147483647 w 7104"/>
                <a:gd name="T69" fmla="*/ 2147483647 h 2856"/>
                <a:gd name="T70" fmla="*/ 2147483647 w 7104"/>
                <a:gd name="T71" fmla="*/ 2147483647 h 2856"/>
                <a:gd name="T72" fmla="*/ 2147483647 w 7104"/>
                <a:gd name="T73" fmla="*/ 2147483647 h 2856"/>
                <a:gd name="T74" fmla="*/ 2147483647 w 7104"/>
                <a:gd name="T75" fmla="*/ 2147483647 h 2856"/>
                <a:gd name="T76" fmla="*/ 2147483647 w 7104"/>
                <a:gd name="T77" fmla="*/ 2147483647 h 2856"/>
                <a:gd name="T78" fmla="*/ 2147483647 w 7104"/>
                <a:gd name="T79" fmla="*/ 2147483647 h 2856"/>
                <a:gd name="T80" fmla="*/ 2147483647 w 7104"/>
                <a:gd name="T81" fmla="*/ 2147483647 h 2856"/>
                <a:gd name="T82" fmla="*/ 2147483647 w 7104"/>
                <a:gd name="T83" fmla="*/ 2147483647 h 2856"/>
                <a:gd name="T84" fmla="*/ 2147483647 w 7104"/>
                <a:gd name="T85" fmla="*/ 2147483647 h 2856"/>
                <a:gd name="T86" fmla="*/ 2147483647 w 7104"/>
                <a:gd name="T87" fmla="*/ 2147483647 h 2856"/>
                <a:gd name="T88" fmla="*/ 2147483647 w 7104"/>
                <a:gd name="T89" fmla="*/ 2147483647 h 2856"/>
                <a:gd name="T90" fmla="*/ 2147483647 w 7104"/>
                <a:gd name="T91" fmla="*/ 2147483647 h 2856"/>
                <a:gd name="T92" fmla="*/ 2147483647 w 7104"/>
                <a:gd name="T93" fmla="*/ 2147483647 h 2856"/>
                <a:gd name="T94" fmla="*/ 2147483647 w 7104"/>
                <a:gd name="T95" fmla="*/ 2147483647 h 2856"/>
                <a:gd name="T96" fmla="*/ 2147483647 w 7104"/>
                <a:gd name="T97" fmla="*/ 2147483647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7 h 8638"/>
                <a:gd name="T4" fmla="*/ 2147483647 w 15356"/>
                <a:gd name="T5" fmla="*/ 2147483647 h 8638"/>
                <a:gd name="T6" fmla="*/ 2147483647 w 15356"/>
                <a:gd name="T7" fmla="*/ 0 h 8638"/>
                <a:gd name="T8" fmla="*/ 0 w 15356"/>
                <a:gd name="T9" fmla="*/ 0 h 8638"/>
                <a:gd name="T10" fmla="*/ 2147483647 w 15356"/>
                <a:gd name="T11" fmla="*/ 2147483647 h 8638"/>
                <a:gd name="T12" fmla="*/ 2147483647 w 15356"/>
                <a:gd name="T13" fmla="*/ 2147483647 h 8638"/>
                <a:gd name="T14" fmla="*/ 2147483647 w 15356"/>
                <a:gd name="T15" fmla="*/ 2147483647 h 8638"/>
                <a:gd name="T16" fmla="*/ 2147483647 w 15356"/>
                <a:gd name="T17" fmla="*/ 2147483647 h 8638"/>
                <a:gd name="T18" fmla="*/ 2147483647 w 15356"/>
                <a:gd name="T19" fmla="*/ 2147483647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352550" y="352425"/>
            <a:ext cx="8761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6025" y="2243138"/>
            <a:ext cx="8761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538" y="639445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9386A06-2072-450B-A4C7-D5182E152EA6}" type="datetime1">
              <a:rPr lang="en-IN"/>
              <a:pPr>
                <a:defRPr/>
              </a:pPr>
              <a:t>21-06-2026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638" y="6391275"/>
            <a:ext cx="3859212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fld id="{7BDDC27E-ED4A-4ED1-9805-5378A698DACF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66369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Palatino Linotype" panose="02040502050505030304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Palatino Linotype" panose="02040502050505030304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Palatino Linotype" panose="02040502050505030304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Palatino Linotype" panose="020405020505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1253021" y="1935881"/>
            <a:ext cx="9848088" cy="3342175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Capacity Building Program for GST Officers – Rajkot, Gujarat </a:t>
            </a:r>
            <a:br>
              <a:rPr lang="en-IN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br>
              <a:rPr lang="en-IN" alt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IN" alt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Topic: Audit under GST</a:t>
            </a:r>
            <a:endParaRPr lang="en-IN" altLang="en-US" sz="3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432" y="6488668"/>
            <a:ext cx="3397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dirty="0"/>
              <a:t>© Indirect Taxes Committee, ICAI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BFDEEB1-51D2-4914-8556-EBD581E02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6789" y="668338"/>
            <a:ext cx="8233092" cy="2394902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IN" sz="4400" dirty="0">
                <a:solidFill>
                  <a:srgbClr val="FFFF00"/>
                </a:solidFill>
              </a:rPr>
              <a:t>The Institute of Chartered Accountants of India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3200" dirty="0">
                <a:solidFill>
                  <a:srgbClr val="FFFF00"/>
                </a:solidFill>
              </a:rPr>
              <a:t>GST &amp; Indirect Taxes Committee</a:t>
            </a:r>
          </a:p>
          <a:p>
            <a:pPr algn="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IN" sz="4400" dirty="0">
              <a:solidFill>
                <a:srgbClr val="C00000"/>
              </a:solidFill>
              <a:latin typeface="Bodoni MT Poster Compressed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34E28-F19E-9C4D-E535-55F16003FFDB}"/>
              </a:ext>
            </a:extLst>
          </p:cNvPr>
          <p:cNvSpPr txBox="1"/>
          <p:nvPr/>
        </p:nvSpPr>
        <p:spPr>
          <a:xfrm>
            <a:off x="1800446" y="5398614"/>
            <a:ext cx="85911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alt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CA. Viral M Khandhar</a:t>
            </a:r>
            <a:endParaRPr lang="en-IN" sz="2500" dirty="0"/>
          </a:p>
        </p:txBody>
      </p:sp>
    </p:spTree>
    <p:extLst>
      <p:ext uri="{BB962C8B-B14F-4D97-AF65-F5344CB8AC3E}">
        <p14:creationId xmlns:p14="http://schemas.microsoft.com/office/powerpoint/2010/main" val="152737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B9752-5E74-0483-FAA8-855AC75BD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75" y="371862"/>
            <a:ext cx="8761413" cy="826700"/>
          </a:xfrm>
        </p:spPr>
        <p:txBody>
          <a:bodyPr/>
          <a:lstStyle/>
          <a:p>
            <a:r>
              <a:rPr lang="en-IN" b="1" dirty="0"/>
              <a:t>Who can conduct the Audit?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57B79-6CA0-D491-AF34-200DD3CCB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59" y="2110113"/>
            <a:ext cx="11093986" cy="1839179"/>
          </a:xfrm>
        </p:spPr>
        <p:txBody>
          <a:bodyPr/>
          <a:lstStyle/>
          <a:p>
            <a:r>
              <a:rPr lang="en-IN" sz="2400" dirty="0"/>
              <a:t>The Commissioner or any officer authorised by him.</a:t>
            </a:r>
          </a:p>
          <a:p>
            <a:r>
              <a:rPr lang="en-IN" sz="2400" dirty="0"/>
              <a:t>Who has the power to issue Audit Observations? </a:t>
            </a:r>
          </a:p>
          <a:p>
            <a:r>
              <a:rPr lang="en-IN" sz="2400" dirty="0"/>
              <a:t>Who has the power to issue ADT-02?</a:t>
            </a:r>
          </a:p>
          <a:p>
            <a:r>
              <a:rPr lang="en-IN" sz="2400" dirty="0"/>
              <a:t>Who has the power to issue Show Cause Notices?</a:t>
            </a:r>
          </a:p>
          <a:p>
            <a:r>
              <a:rPr lang="en-IN" sz="2400" dirty="0"/>
              <a:t>Can unregistered persons be audited? </a:t>
            </a:r>
          </a:p>
          <a:p>
            <a:pPr marL="0" indent="0" algn="just">
              <a:buNone/>
            </a:pPr>
            <a:endParaRPr lang="en-IN" sz="2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3B387-DB9A-6C8F-C361-5C1768D7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8FDDD-10F5-0EB4-28A6-25049F4D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4F3-0758-4693-96D4-8901426768B0}" type="slidenum">
              <a:rPr lang="en-IN" altLang="en-US" smtClean="0"/>
              <a:pPr/>
              <a:t>10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51174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764F33-2F6B-54BA-23D0-7720141D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632BF-3B7F-25A1-9C10-AEDBE1E87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F9F0D-1E6F-676B-C7B2-A31EF122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4F3-0758-4693-96D4-8901426768B0}" type="slidenum">
              <a:rPr lang="en-IN" altLang="en-US" smtClean="0"/>
              <a:pPr/>
              <a:t>11</a:t>
            </a:fld>
            <a:endParaRPr lang="en-IN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1F42EF-EE79-9CA6-A7AA-9CFD458BF40E}"/>
              </a:ext>
            </a:extLst>
          </p:cNvPr>
          <p:cNvGrpSpPr/>
          <p:nvPr/>
        </p:nvGrpSpPr>
        <p:grpSpPr>
          <a:xfrm>
            <a:off x="1536943" y="2517037"/>
            <a:ext cx="8654138" cy="3874238"/>
            <a:chOff x="2021207" y="3082859"/>
            <a:chExt cx="7664844" cy="32481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A443EC-B858-E075-0CB7-283CBF594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1207" y="3082859"/>
              <a:ext cx="7664844" cy="106685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87BF443-8B4F-CC0A-3327-20C4A684E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1207" y="4209990"/>
              <a:ext cx="7664844" cy="212100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CEF09BB-8797-8548-A7C1-8AE468CEF8F3}"/>
              </a:ext>
            </a:extLst>
          </p:cNvPr>
          <p:cNvSpPr txBox="1"/>
          <p:nvPr/>
        </p:nvSpPr>
        <p:spPr>
          <a:xfrm>
            <a:off x="790459" y="1660782"/>
            <a:ext cx="10799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IN" sz="2000" dirty="0"/>
              <a:t>(Ref – GGST Circular similar to CGST Circular 3/3/2017  - GST dated 05.07.2017) –</a:t>
            </a:r>
          </a:p>
          <a:p>
            <a:pPr marL="0" indent="0" algn="ctr">
              <a:buNone/>
            </a:pPr>
            <a:r>
              <a:rPr lang="en-US" sz="2000" b="1" dirty="0"/>
              <a:t>ORDER NO.GSL/S.5(1)/B.1, DATED 23-6-2017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53578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ABEB7-E959-DD68-CBEE-F10BC976C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34DF72-7C76-0737-D6B9-D2D70354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35" y="6553200"/>
            <a:ext cx="3859212" cy="304800"/>
          </a:xfrm>
        </p:spPr>
        <p:txBody>
          <a:bodyPr/>
          <a:lstStyle/>
          <a:p>
            <a:pPr>
              <a:defRPr/>
            </a:pPr>
            <a:r>
              <a:rPr lang="en-IN" dirty="0"/>
              <a:t>© Indirect Taxes Committee, ICAI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A4A6BD5C-6D88-00FD-8801-67998E14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29F714-C371-4D5F-8DCF-D3A490DAEB6F}" type="slidenum">
              <a:rPr lang="en-IN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IN" altLang="en-US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2B9808-14EC-1CA9-E733-CA58440762AB}"/>
              </a:ext>
            </a:extLst>
          </p:cNvPr>
          <p:cNvSpPr txBox="1"/>
          <p:nvPr/>
        </p:nvSpPr>
        <p:spPr>
          <a:xfrm rot="19930292">
            <a:off x="7073854" y="1514986"/>
            <a:ext cx="302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en-IN" b="1" dirty="0">
                <a:solidFill>
                  <a:schemeClr val="bg1"/>
                </a:solidFill>
              </a:rPr>
              <a:t>Turnover declare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BFDC72A-8858-396B-36B2-953D21924540}"/>
              </a:ext>
            </a:extLst>
          </p:cNvPr>
          <p:cNvSpPr txBox="1"/>
          <p:nvPr/>
        </p:nvSpPr>
        <p:spPr>
          <a:xfrm rot="19930292">
            <a:off x="6654185" y="1411863"/>
            <a:ext cx="3022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en-IN" sz="2000" b="1" dirty="0">
                <a:solidFill>
                  <a:schemeClr val="bg1"/>
                </a:solidFill>
                <a:latin typeface="Abadi" panose="020B0604020104020204" pitchFamily="34" charset="0"/>
              </a:rPr>
              <a:t>Turnover declared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93487D1-D59E-1971-B041-9C8FD68422E9}"/>
              </a:ext>
            </a:extLst>
          </p:cNvPr>
          <p:cNvSpPr txBox="1">
            <a:spLocks/>
          </p:cNvSpPr>
          <p:nvPr/>
        </p:nvSpPr>
        <p:spPr bwMode="gray">
          <a:xfrm>
            <a:off x="1216958" y="194983"/>
            <a:ext cx="9238129" cy="8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b="1" i="0" u="sng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Commencement of Audit</a:t>
            </a:r>
            <a:endParaRPr lang="en-GB" sz="2800" u="sng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A8FA48-4F49-D3F9-1714-C67AAFB2D6FA}"/>
              </a:ext>
            </a:extLst>
          </p:cNvPr>
          <p:cNvSpPr txBox="1"/>
          <p:nvPr/>
        </p:nvSpPr>
        <p:spPr>
          <a:xfrm>
            <a:off x="553674" y="1275358"/>
            <a:ext cx="11341916" cy="1886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latin typeface="Bookman Old Style" panose="02050604050505020204" pitchFamily="18" charset="0"/>
              </a:rPr>
              <a:t>***Explanation. – For the purposes of this sub-section, the expression ‘</a:t>
            </a:r>
            <a:r>
              <a:rPr lang="en-GB" sz="2000" i="1" dirty="0">
                <a:latin typeface="Bookman Old Style" panose="02050604050505020204" pitchFamily="18" charset="0"/>
              </a:rPr>
              <a:t>commencement of audit‘ </a:t>
            </a:r>
            <a:r>
              <a:rPr lang="en-GB" sz="2000" dirty="0">
                <a:latin typeface="Bookman Old Style" panose="02050604050505020204" pitchFamily="18" charset="0"/>
              </a:rPr>
              <a:t>shall mean </a:t>
            </a:r>
            <a:r>
              <a:rPr lang="en-GB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the date on which the records and other documents, called for by the tax authorities, are made available by the registered person </a:t>
            </a:r>
            <a:r>
              <a:rPr lang="en-GB" sz="2000" dirty="0">
                <a:latin typeface="Bookman Old Style" panose="02050604050505020204" pitchFamily="18" charset="0"/>
              </a:rPr>
              <a:t>OR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the actual institution of audit at the place of business, </a:t>
            </a:r>
            <a:r>
              <a:rPr lang="en-GB" sz="2000" b="1" u="sng" dirty="0">
                <a:latin typeface="Bookman Old Style" panose="02050604050505020204" pitchFamily="18" charset="0"/>
              </a:rPr>
              <a:t>whichever is LATER.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8EA8B-1446-CC7C-0603-2EB67D7E4107}"/>
              </a:ext>
            </a:extLst>
          </p:cNvPr>
          <p:cNvSpPr txBox="1"/>
          <p:nvPr/>
        </p:nvSpPr>
        <p:spPr>
          <a:xfrm>
            <a:off x="454404" y="3429000"/>
            <a:ext cx="11283192" cy="2349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latin typeface="Bookman Old Style" panose="02050604050505020204" pitchFamily="18" charset="0"/>
              </a:rPr>
              <a:t>During the course of audit, the authorised officer may require the registered person,— </a:t>
            </a:r>
          </a:p>
          <a:p>
            <a:pPr marL="514350" indent="-514350" algn="just">
              <a:lnSpc>
                <a:spcPct val="150000"/>
              </a:lnSpc>
              <a:buAutoNum type="romanLcParenBoth"/>
            </a:pPr>
            <a:r>
              <a:rPr lang="en-GB" sz="2000" dirty="0">
                <a:latin typeface="Bookman Old Style" panose="02050604050505020204" pitchFamily="18" charset="0"/>
              </a:rPr>
              <a:t>to afford him the necessary facility to verify the books of account or other documents as he may require; </a:t>
            </a:r>
          </a:p>
          <a:p>
            <a:pPr marL="514350" indent="-514350" algn="just">
              <a:lnSpc>
                <a:spcPct val="150000"/>
              </a:lnSpc>
              <a:buAutoNum type="romanLcParenBoth"/>
            </a:pPr>
            <a:r>
              <a:rPr lang="en-GB" sz="2000" dirty="0">
                <a:latin typeface="Bookman Old Style" panose="02050604050505020204" pitchFamily="18" charset="0"/>
              </a:rPr>
              <a:t>to furnish such information as he may require and render assistance for timely completion of the audit (</a:t>
            </a:r>
            <a:r>
              <a:rPr lang="en-GB" sz="2000" i="1" dirty="0">
                <a:latin typeface="Bookman Old Style" panose="02050604050505020204" pitchFamily="18" charset="0"/>
              </a:rPr>
              <a:t>Ref: section 71</a:t>
            </a:r>
            <a:r>
              <a:rPr lang="en-GB" sz="2000" dirty="0">
                <a:latin typeface="Bookman Old Style" panose="02050604050505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6717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FBE1D-3FCF-0AC6-627A-B1003DE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723" y="266100"/>
            <a:ext cx="8761413" cy="826700"/>
          </a:xfrm>
        </p:spPr>
        <p:txBody>
          <a:bodyPr/>
          <a:lstStyle/>
          <a:p>
            <a:r>
              <a:rPr lang="en-IN" sz="2800" b="1" dirty="0"/>
              <a:t>WHAT DOCUMENTS CAN BE COLLECTED?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026FD-FDCF-1B4E-A345-B2A4A55B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9" y="1513020"/>
            <a:ext cx="11226360" cy="4878255"/>
          </a:xfrm>
        </p:spPr>
        <p:txBody>
          <a:bodyPr/>
          <a:lstStyle/>
          <a:p>
            <a:pPr algn="just"/>
            <a:r>
              <a:rPr lang="en-IN" dirty="0"/>
              <a:t>Documents required to be maintained as per Section 35 of the CGST/GGST Act, 2017  and Rule 56/57 of the CGST/GGST Rules, 2017 </a:t>
            </a:r>
          </a:p>
          <a:p>
            <a:pPr lvl="1" algn="just"/>
            <a:r>
              <a:rPr lang="en-US" sz="2000" dirty="0"/>
              <a:t>production or manufacture of goods </a:t>
            </a:r>
          </a:p>
          <a:p>
            <a:pPr lvl="1" algn="just"/>
            <a:r>
              <a:rPr lang="en-US" sz="2000" dirty="0"/>
              <a:t>inward and outward supply of goods or services or both;</a:t>
            </a:r>
          </a:p>
          <a:p>
            <a:pPr lvl="1" algn="just"/>
            <a:r>
              <a:rPr lang="en-US" sz="2000" dirty="0"/>
              <a:t>stock of goods;</a:t>
            </a:r>
          </a:p>
          <a:p>
            <a:pPr lvl="1" algn="just"/>
            <a:r>
              <a:rPr lang="en-US" sz="2000" dirty="0"/>
              <a:t>input tax credit availed;</a:t>
            </a:r>
          </a:p>
          <a:p>
            <a:pPr lvl="1" algn="just"/>
            <a:r>
              <a:rPr lang="en-US" sz="2000" dirty="0"/>
              <a:t>output tax payable and paid; and</a:t>
            </a:r>
          </a:p>
          <a:p>
            <a:pPr lvl="1" algn="just"/>
            <a:r>
              <a:rPr lang="en-US" sz="2000" dirty="0"/>
              <a:t>such other particulars as may be prescribed</a:t>
            </a:r>
          </a:p>
          <a:p>
            <a:pPr algn="just"/>
            <a:r>
              <a:rPr lang="en-US" dirty="0"/>
              <a:t>Goods or services imported or exported </a:t>
            </a:r>
          </a:p>
          <a:p>
            <a:pPr algn="just"/>
            <a:r>
              <a:rPr lang="en-US" dirty="0"/>
              <a:t>RCM register, Stock register, Advances register, ITC register</a:t>
            </a:r>
          </a:p>
          <a:p>
            <a:pPr algn="just"/>
            <a:r>
              <a:rPr lang="en-US" dirty="0"/>
              <a:t>Details of suppliers, customers, place of storage of goods </a:t>
            </a:r>
          </a:p>
          <a:p>
            <a:pPr lvl="1" algn="just"/>
            <a:endParaRPr lang="en-US" sz="2000" dirty="0"/>
          </a:p>
          <a:p>
            <a:pPr lvl="1" algn="just"/>
            <a:endParaRPr lang="en-US" sz="2000" dirty="0"/>
          </a:p>
          <a:p>
            <a:pPr lvl="1" algn="just"/>
            <a:endParaRPr lang="en-US" sz="2000" dirty="0"/>
          </a:p>
          <a:p>
            <a:pPr lvl="1"/>
            <a:endParaRPr lang="en-US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489C8-694D-C3AA-E2EC-8CCF4C92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6E42B-EA84-53AD-BBAE-0FF27B52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4F3-0758-4693-96D4-8901426768B0}" type="slidenum">
              <a:rPr lang="en-IN" altLang="en-US" smtClean="0"/>
              <a:pPr/>
              <a:t>13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66509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52F24-C313-43FE-9D5E-5107D1448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© Indirect Taxes Committee, ICAI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DAB9A-4457-49B3-8B68-8F1DFD9E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4F3-0758-4693-96D4-8901426768B0}" type="slidenum">
              <a:rPr lang="en-IN" altLang="en-US" smtClean="0"/>
              <a:pPr/>
              <a:t>14</a:t>
            </a:fld>
            <a:endParaRPr lang="en-IN" alt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9070F42-A90F-45B2-97DC-E114A91C789C}"/>
              </a:ext>
            </a:extLst>
          </p:cNvPr>
          <p:cNvGrpSpPr/>
          <p:nvPr/>
        </p:nvGrpSpPr>
        <p:grpSpPr>
          <a:xfrm>
            <a:off x="528638" y="1365571"/>
            <a:ext cx="10668194" cy="5291263"/>
            <a:chOff x="698867" y="1011871"/>
            <a:chExt cx="10623921" cy="52693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E15CBBE-9D1A-4CE0-A47D-866F8A6FF0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76503" y="1234889"/>
              <a:ext cx="4907740" cy="4907740"/>
              <a:chOff x="-5502682" y="1736318"/>
              <a:chExt cx="9563796" cy="956379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Pie 5">
                <a:extLst>
                  <a:ext uri="{FF2B5EF4-FFF2-40B4-BE49-F238E27FC236}">
                    <a16:creationId xmlns:a16="http://schemas.microsoft.com/office/drawing/2014/main" id="{C69B5EC5-023C-4432-ABC5-931054B4BD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5502682" y="1736318"/>
                <a:ext cx="9563796" cy="9563795"/>
              </a:xfrm>
              <a:prstGeom prst="pie">
                <a:avLst>
                  <a:gd name="adj1" fmla="val 10800425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</a:endParaRPr>
              </a:p>
            </p:txBody>
          </p:sp>
          <p:sp>
            <p:nvSpPr>
              <p:cNvPr id="8" name="Pie 6">
                <a:extLst>
                  <a:ext uri="{FF2B5EF4-FFF2-40B4-BE49-F238E27FC236}">
                    <a16:creationId xmlns:a16="http://schemas.microsoft.com/office/drawing/2014/main" id="{52E8C66A-83BA-4B16-A34A-855B5CC675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5148527" y="2090473"/>
                <a:ext cx="8855482" cy="8855483"/>
              </a:xfrm>
              <a:prstGeom prst="pie">
                <a:avLst>
                  <a:gd name="adj1" fmla="val 10800425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65F9BAF-65A2-4611-87B4-38EE880CD925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415048" y="1234889"/>
              <a:ext cx="4907740" cy="4907740"/>
              <a:chOff x="-5502682" y="1736318"/>
              <a:chExt cx="9563795" cy="956379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Pie 8">
                <a:extLst>
                  <a:ext uri="{FF2B5EF4-FFF2-40B4-BE49-F238E27FC236}">
                    <a16:creationId xmlns:a16="http://schemas.microsoft.com/office/drawing/2014/main" id="{FA427370-6368-4B88-8E1B-5D3BFE35F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5502682" y="1736318"/>
                <a:ext cx="9563795" cy="9563795"/>
              </a:xfrm>
              <a:prstGeom prst="pie">
                <a:avLst>
                  <a:gd name="adj1" fmla="val 10800425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</a:endParaRPr>
              </a:p>
            </p:txBody>
          </p:sp>
          <p:sp>
            <p:nvSpPr>
              <p:cNvPr id="11" name="Pie 9">
                <a:extLst>
                  <a:ext uri="{FF2B5EF4-FFF2-40B4-BE49-F238E27FC236}">
                    <a16:creationId xmlns:a16="http://schemas.microsoft.com/office/drawing/2014/main" id="{DEF659C8-E635-4A49-9DC2-42633AE1D7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5148525" y="2090473"/>
                <a:ext cx="8855483" cy="8855483"/>
              </a:xfrm>
              <a:prstGeom prst="pie">
                <a:avLst>
                  <a:gd name="adj1" fmla="val 10800425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4FFD028-0845-4E5B-8DF8-C250FA0AC12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6415048" y="1373434"/>
              <a:ext cx="4907740" cy="4907740"/>
              <a:chOff x="-5502682" y="1736318"/>
              <a:chExt cx="9563795" cy="956379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Pie 11">
                <a:extLst>
                  <a:ext uri="{FF2B5EF4-FFF2-40B4-BE49-F238E27FC236}">
                    <a16:creationId xmlns:a16="http://schemas.microsoft.com/office/drawing/2014/main" id="{5A514E87-5298-4BBC-AC68-FACD59106F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5502682" y="1736318"/>
                <a:ext cx="9563795" cy="9563795"/>
              </a:xfrm>
              <a:prstGeom prst="pie">
                <a:avLst>
                  <a:gd name="adj1" fmla="val 10800425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</a:endParaRPr>
              </a:p>
            </p:txBody>
          </p:sp>
          <p:sp>
            <p:nvSpPr>
              <p:cNvPr id="14" name="Pie 12">
                <a:extLst>
                  <a:ext uri="{FF2B5EF4-FFF2-40B4-BE49-F238E27FC236}">
                    <a16:creationId xmlns:a16="http://schemas.microsoft.com/office/drawing/2014/main" id="{896B21A0-ECC8-48DD-856C-B907998BDF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5148529" y="2090473"/>
                <a:ext cx="8855484" cy="8855483"/>
              </a:xfrm>
              <a:prstGeom prst="pie">
                <a:avLst>
                  <a:gd name="adj1" fmla="val 10800425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6E318FE-B063-4E8B-972F-9C01B3CD9FD7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6276504" y="1373435"/>
              <a:ext cx="4907740" cy="4907740"/>
              <a:chOff x="-5502682" y="1736318"/>
              <a:chExt cx="9563795" cy="956379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Pie 14">
                <a:extLst>
                  <a:ext uri="{FF2B5EF4-FFF2-40B4-BE49-F238E27FC236}">
                    <a16:creationId xmlns:a16="http://schemas.microsoft.com/office/drawing/2014/main" id="{899948B8-ECB5-4B68-A329-2C54B066E9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5502682" y="1736318"/>
                <a:ext cx="9563795" cy="9563795"/>
              </a:xfrm>
              <a:prstGeom prst="pie">
                <a:avLst>
                  <a:gd name="adj1" fmla="val 10800425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</a:endParaRPr>
              </a:p>
            </p:txBody>
          </p:sp>
          <p:sp>
            <p:nvSpPr>
              <p:cNvPr id="17" name="Pie 15">
                <a:extLst>
                  <a:ext uri="{FF2B5EF4-FFF2-40B4-BE49-F238E27FC236}">
                    <a16:creationId xmlns:a16="http://schemas.microsoft.com/office/drawing/2014/main" id="{05D2752F-F2A2-4E9D-8887-59F8171638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5148528" y="2090475"/>
                <a:ext cx="8855483" cy="8855486"/>
              </a:xfrm>
              <a:prstGeom prst="pie">
                <a:avLst>
                  <a:gd name="adj1" fmla="val 10800425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F2C74EA-3E7F-4C2E-B8D7-61986D3E98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02106" y="1605463"/>
              <a:ext cx="1005840" cy="1005840"/>
              <a:chOff x="3748168" y="1876955"/>
              <a:chExt cx="1106424" cy="1106424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D2FEE-6820-4D5C-BA2B-20AD2E7380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168" y="1876955"/>
                <a:ext cx="1106424" cy="110642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1EE0BFA-BC76-4889-842E-D472B263E2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44180" y="1972968"/>
                <a:ext cx="914400" cy="914400"/>
              </a:xfrm>
              <a:prstGeom prst="ellipse">
                <a:avLst/>
              </a:prstGeom>
              <a:solidFill>
                <a:schemeClr val="accent1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badi" panose="020B0604020104020204" pitchFamily="34" charset="0"/>
                  </a:rPr>
                  <a:t>1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6B24692-7A89-42A5-A5A2-7A32F96773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91346" y="1605464"/>
              <a:ext cx="1005840" cy="1005840"/>
              <a:chOff x="3748168" y="1876956"/>
              <a:chExt cx="1106424" cy="1106424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1848997-8142-4966-BE76-FDD4311EBF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168" y="1876956"/>
                <a:ext cx="1106424" cy="110642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2A9BB09-98E5-4049-AA63-860AE35B9E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44180" y="1972968"/>
                <a:ext cx="914400" cy="914400"/>
              </a:xfrm>
              <a:prstGeom prst="ellipse">
                <a:avLst/>
              </a:pr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badi" panose="020B0604020104020204" pitchFamily="34" charset="0"/>
                  </a:rPr>
                  <a:t>2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DB22932-5562-4E2C-9F5D-299E95B8C0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02106" y="4953869"/>
              <a:ext cx="1005840" cy="1005840"/>
              <a:chOff x="3748168" y="1876956"/>
              <a:chExt cx="1106424" cy="1106424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8AD59DB-3D7A-4E3A-BAC7-9D2980528B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168" y="1876956"/>
                <a:ext cx="1106424" cy="110642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5D4E9B0-060A-47AE-8495-A1D7104FC8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44180" y="1972968"/>
                <a:ext cx="914400" cy="914400"/>
              </a:xfrm>
              <a:prstGeom prst="ellipse">
                <a:avLst/>
              </a:pr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badi" panose="020B0604020104020204" pitchFamily="34" charset="0"/>
                  </a:rPr>
                  <a:t>4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DA47A1F-AF36-47C1-96FF-D9AA563D16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91346" y="4953869"/>
              <a:ext cx="1005840" cy="1005840"/>
              <a:chOff x="3748168" y="1876956"/>
              <a:chExt cx="1106424" cy="1106424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0114EEB-28B2-431D-AA2B-F9B00D6F52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8168" y="1876956"/>
                <a:ext cx="1106424" cy="110642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834E7B9-9414-4620-88DF-1E5C6DE40E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44180" y="1972968"/>
                <a:ext cx="914400" cy="914400"/>
              </a:xfrm>
              <a:prstGeom prst="ellipse">
                <a:avLst/>
              </a:prstGeom>
              <a:solidFill>
                <a:schemeClr val="accent3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badi" panose="020B0604020104020204" pitchFamily="34" charset="0"/>
                  </a:rPr>
                  <a:t>3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20AA85-17F1-4A15-9C6B-4DBAD55538CB}"/>
                </a:ext>
              </a:extLst>
            </p:cNvPr>
            <p:cNvSpPr/>
            <p:nvPr/>
          </p:nvSpPr>
          <p:spPr>
            <a:xfrm>
              <a:off x="6604900" y="2818326"/>
              <a:ext cx="2125471" cy="827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A2BF"/>
                  </a:solidFill>
                  <a:effectLst/>
                  <a:uLnTx/>
                  <a:uFillTx/>
                  <a:latin typeface="Bookman Old Style" panose="02050604050505020204" pitchFamily="18" charset="0"/>
                </a:rPr>
                <a:t>Information on the operation carried out.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65E800A-7D4B-48E3-BBE9-7E253579AF26}"/>
                </a:ext>
              </a:extLst>
            </p:cNvPr>
            <p:cNvSpPr/>
            <p:nvPr/>
          </p:nvSpPr>
          <p:spPr>
            <a:xfrm>
              <a:off x="6937772" y="2253193"/>
              <a:ext cx="2044503" cy="521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u="sng" dirty="0">
                  <a:solidFill>
                    <a:srgbClr val="092B68"/>
                  </a:solidFill>
                  <a:latin typeface="Bookman Old Style" panose="02050604050505020204" pitchFamily="18" charset="0"/>
                </a:rPr>
                <a:t>DIRECTOR’s REPORT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284BD8D-CC26-4C9A-AB7D-5B4CDF566785}"/>
                </a:ext>
              </a:extLst>
            </p:cNvPr>
            <p:cNvSpPr/>
            <p:nvPr/>
          </p:nvSpPr>
          <p:spPr>
            <a:xfrm>
              <a:off x="8894149" y="2818326"/>
              <a:ext cx="2151548" cy="827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 dirty="0">
                  <a:solidFill>
                    <a:srgbClr val="2DA2BF"/>
                  </a:solidFill>
                  <a:latin typeface="Bookman Old Style" panose="02050604050505020204" pitchFamily="18" charset="0"/>
                </a:rPr>
                <a:t>The opinion of on financial statements</a:t>
              </a:r>
              <a:endParaRPr lang="en-US" sz="1600" kern="0" dirty="0">
                <a:solidFill>
                  <a:srgbClr val="2DA2BF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22AE448-FC2C-442C-A3EE-DE98ACC46862}"/>
                </a:ext>
              </a:extLst>
            </p:cNvPr>
            <p:cNvSpPr/>
            <p:nvPr/>
          </p:nvSpPr>
          <p:spPr>
            <a:xfrm>
              <a:off x="8903130" y="2300308"/>
              <a:ext cx="1880830" cy="735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u="sng" dirty="0">
                  <a:solidFill>
                    <a:srgbClr val="092B68"/>
                  </a:solidFill>
                  <a:latin typeface="Bookman Old Style" panose="02050604050505020204" pitchFamily="18" charset="0"/>
                </a:rPr>
                <a:t>AUDITOR’s REPORT</a:t>
              </a:r>
            </a:p>
            <a:p>
              <a:pPr algn="ctr">
                <a:defRPr/>
              </a:pPr>
              <a:endParaRPr lang="en-US" sz="1400" u="sng" kern="0" dirty="0">
                <a:solidFill>
                  <a:srgbClr val="2DA2BF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140D296-0A4C-4754-9099-782A96D39ED1}"/>
                </a:ext>
              </a:extLst>
            </p:cNvPr>
            <p:cNvSpPr/>
            <p:nvPr/>
          </p:nvSpPr>
          <p:spPr>
            <a:xfrm>
              <a:off x="6648963" y="4466026"/>
              <a:ext cx="212547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A2BF"/>
                  </a:solidFill>
                  <a:effectLst/>
                  <a:uLnTx/>
                  <a:uFillTx/>
                  <a:latin typeface="Bookman Old Style" panose="02050604050505020204" pitchFamily="18" charset="0"/>
                </a:rPr>
                <a:t>Reporting as per Income Tax Act.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A2BF"/>
                </a:solidFill>
                <a:effectLst/>
                <a:uLnTx/>
                <a:uFillTx/>
                <a:latin typeface="Bookman Old Style" panose="02050604050505020204" pitchFamily="18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E407AF8-92B9-41AA-92D4-F6E826856015}"/>
                </a:ext>
              </a:extLst>
            </p:cNvPr>
            <p:cNvSpPr/>
            <p:nvPr/>
          </p:nvSpPr>
          <p:spPr>
            <a:xfrm>
              <a:off x="6875921" y="4132610"/>
              <a:ext cx="1794310" cy="306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u="sng" dirty="0">
                  <a:solidFill>
                    <a:srgbClr val="092B68"/>
                  </a:solidFill>
                  <a:latin typeface="Bookman Old Style" panose="02050604050505020204" pitchFamily="18" charset="0"/>
                </a:rPr>
                <a:t>3CB REPORT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866D7-EB0A-4286-9128-99AC1ABD3B57}"/>
                </a:ext>
              </a:extLst>
            </p:cNvPr>
            <p:cNvSpPr/>
            <p:nvPr/>
          </p:nvSpPr>
          <p:spPr>
            <a:xfrm>
              <a:off x="8868071" y="4454206"/>
              <a:ext cx="212547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kern="0" dirty="0">
                  <a:solidFill>
                    <a:srgbClr val="2DA2BF"/>
                  </a:solidFill>
                  <a:latin typeface="Bookman Old Style" panose="02050604050505020204" pitchFamily="18" charset="0"/>
                </a:rPr>
                <a:t>Reporting as per companies Act.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D0E984B-E472-4E37-9F4D-C3A3D968A62F}"/>
                </a:ext>
              </a:extLst>
            </p:cNvPr>
            <p:cNvSpPr/>
            <p:nvPr/>
          </p:nvSpPr>
          <p:spPr>
            <a:xfrm>
              <a:off x="8868071" y="4106706"/>
              <a:ext cx="1915890" cy="306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u="sng" dirty="0">
                  <a:solidFill>
                    <a:srgbClr val="092B68"/>
                  </a:solidFill>
                  <a:latin typeface="Bookman Old Style" panose="02050604050505020204" pitchFamily="18" charset="0"/>
                </a:rPr>
                <a:t>CARO REPORT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6720A27-E282-4D50-AFEB-236AA095EA7A}"/>
                </a:ext>
              </a:extLst>
            </p:cNvPr>
            <p:cNvSpPr txBox="1"/>
            <p:nvPr/>
          </p:nvSpPr>
          <p:spPr>
            <a:xfrm>
              <a:off x="698867" y="1011871"/>
              <a:ext cx="6097136" cy="1241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IN" sz="2500" b="1" dirty="0">
                  <a:solidFill>
                    <a:srgbClr val="338CA9"/>
                  </a:solidFill>
                  <a:latin typeface="Bookman Old Style" panose="02050604050505020204" pitchFamily="18" charset="0"/>
                </a:rPr>
                <a:t>REVIEW OF INTERNAL REPORTS OF THE REGISTERED PERSON BY THE AUDITORS</a:t>
              </a:r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CAA9FA57-BEC0-4559-BEDF-BBAD771BDBE3}"/>
                </a:ext>
              </a:extLst>
            </p:cNvPr>
            <p:cNvSpPr/>
            <p:nvPr/>
          </p:nvSpPr>
          <p:spPr>
            <a:xfrm>
              <a:off x="4062171" y="3269198"/>
              <a:ext cx="2057951" cy="892443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badi" panose="020B06040201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63F3CE5-6503-4F5C-86AD-728453B3ED27}"/>
                </a:ext>
              </a:extLst>
            </p:cNvPr>
            <p:cNvSpPr txBox="1"/>
            <p:nvPr/>
          </p:nvSpPr>
          <p:spPr>
            <a:xfrm>
              <a:off x="828726" y="2752818"/>
              <a:ext cx="3314189" cy="1871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N" sz="2000" b="1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AUDITED BALANCE SHEET </a:t>
              </a:r>
            </a:p>
            <a:p>
              <a:pPr algn="ctr">
                <a:lnSpc>
                  <a:spcPct val="150000"/>
                </a:lnSpc>
              </a:pPr>
              <a:r>
                <a:rPr lang="en-IN" sz="2000" b="1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&amp; </a:t>
              </a:r>
              <a:endParaRPr lang="en-IN" sz="2000" b="1" dirty="0">
                <a:latin typeface="Bookman Old Style" panose="020506040505050202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IN" sz="2000" b="1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PROFIT AND LOSS A/c.</a:t>
              </a:r>
            </a:p>
          </p:txBody>
        </p:sp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8EC71004-EC93-4E69-7244-93A529B81A64}"/>
              </a:ext>
            </a:extLst>
          </p:cNvPr>
          <p:cNvSpPr txBox="1">
            <a:spLocks/>
          </p:cNvSpPr>
          <p:nvPr/>
        </p:nvSpPr>
        <p:spPr bwMode="gray">
          <a:xfrm>
            <a:off x="1216958" y="194983"/>
            <a:ext cx="9238129" cy="8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b="1" i="0" u="sng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AUDIT BY TAX AUTHORITIES</a:t>
            </a:r>
            <a:endParaRPr lang="en-GB" sz="2800" u="sng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3" name="Text 3">
            <a:extLst>
              <a:ext uri="{FF2B5EF4-FFF2-40B4-BE49-F238E27FC236}">
                <a16:creationId xmlns:a16="http://schemas.microsoft.com/office/drawing/2014/main" id="{19CFB97A-ABAF-CEAB-6A6F-226EDF3E6340}"/>
              </a:ext>
            </a:extLst>
          </p:cNvPr>
          <p:cNvSpPr/>
          <p:nvPr/>
        </p:nvSpPr>
        <p:spPr>
          <a:xfrm>
            <a:off x="418046" y="4990419"/>
            <a:ext cx="541797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600" dirty="0">
                <a:solidFill>
                  <a:srgbClr val="504C49"/>
                </a:solidFill>
                <a:latin typeface="Tenorite" panose="00000500000000000000" pitchFamily="2" charset="0"/>
                <a:ea typeface="Source Serif 4" pitchFamily="34" charset="-122"/>
                <a:cs typeface="Source Serif 4" pitchFamily="34" charset="-120"/>
              </a:rPr>
              <a:t>Financial statements are the </a:t>
            </a:r>
            <a:r>
              <a:rPr lang="en-US" sz="1600" b="1" dirty="0">
                <a:solidFill>
                  <a:srgbClr val="504C49"/>
                </a:solidFill>
                <a:latin typeface="Tenorite" panose="00000500000000000000" pitchFamily="2" charset="0"/>
                <a:ea typeface="Source Serif 4" pitchFamily="34" charset="-122"/>
                <a:cs typeface="Source Serif 4" pitchFamily="34" charset="-120"/>
              </a:rPr>
              <a:t>primary evidence base</a:t>
            </a:r>
            <a:r>
              <a:rPr lang="en-US" sz="1600" dirty="0">
                <a:solidFill>
                  <a:srgbClr val="504C49"/>
                </a:solidFill>
                <a:latin typeface="Tenorite" panose="00000500000000000000" pitchFamily="2" charset="0"/>
                <a:ea typeface="Source Serif 4" pitchFamily="34" charset="-122"/>
                <a:cs typeface="Source Serif 4" pitchFamily="34" charset="-120"/>
              </a:rPr>
              <a:t> for a GST audit. An officer who can read and interrogate financials is equipped to detect mismatches, suppressed income, and inflated ITC claims that no return-level review would uncover.</a:t>
            </a:r>
            <a:endParaRPr lang="en-US" sz="1600" dirty="0">
              <a:latin typeface="Tenorit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02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C9D4D-3466-4959-A6A8-D8DDDD1E5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974B7-D03C-47BF-A1B9-F3AAA318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4F3-0758-4693-96D4-8901426768B0}" type="slidenum">
              <a:rPr lang="en-IN" altLang="en-US" smtClean="0"/>
              <a:pPr/>
              <a:t>15</a:t>
            </a:fld>
            <a:endParaRPr lang="en-IN" alt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CB33BF-006F-4321-AB43-8B5418E4821F}"/>
              </a:ext>
            </a:extLst>
          </p:cNvPr>
          <p:cNvGrpSpPr/>
          <p:nvPr/>
        </p:nvGrpSpPr>
        <p:grpSpPr>
          <a:xfrm>
            <a:off x="0" y="1335182"/>
            <a:ext cx="12192000" cy="5056094"/>
            <a:chOff x="0" y="945037"/>
            <a:chExt cx="12192000" cy="523758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CA0C4E-0772-4D75-A78C-62353F8659E7}"/>
                </a:ext>
              </a:extLst>
            </p:cNvPr>
            <p:cNvSpPr/>
            <p:nvPr/>
          </p:nvSpPr>
          <p:spPr>
            <a:xfrm>
              <a:off x="278292" y="2509594"/>
              <a:ext cx="2834640" cy="3660398"/>
            </a:xfrm>
            <a:prstGeom prst="rect">
              <a:avLst/>
            </a:prstGeom>
            <a:solidFill>
              <a:srgbClr val="B5CCF9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just">
                <a:buFont typeface="Courier New" panose="02070309020205020404" pitchFamily="49" charset="0"/>
                <a:buChar char="o"/>
              </a:pPr>
              <a:r>
                <a:rPr lang="en-GB" sz="1600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Information on the operation carried out. </a:t>
              </a:r>
            </a:p>
            <a:p>
              <a:pPr marL="285750" indent="-285750" algn="just">
                <a:buFont typeface="Courier New" panose="02070309020205020404" pitchFamily="49" charset="0"/>
                <a:buChar char="o"/>
              </a:pPr>
              <a:r>
                <a:rPr lang="en-GB" sz="1600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Introduction of new product/service line. </a:t>
              </a:r>
            </a:p>
            <a:p>
              <a:pPr marL="285750" indent="-285750" algn="just">
                <a:buFont typeface="Courier New" panose="02070309020205020404" pitchFamily="49" charset="0"/>
                <a:buChar char="o"/>
              </a:pPr>
              <a:r>
                <a:rPr lang="en-IN" sz="1600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Change in Marketing Pattern etc. </a:t>
              </a:r>
            </a:p>
            <a:p>
              <a:pPr marL="285750" indent="-285750" algn="just">
                <a:buFont typeface="Courier New" panose="02070309020205020404" pitchFamily="49" charset="0"/>
                <a:buChar char="o"/>
              </a:pPr>
              <a:r>
                <a:rPr lang="en-GB" sz="1600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Fire and loss of material in the company. </a:t>
              </a:r>
            </a:p>
            <a:p>
              <a:pPr marL="285750" indent="-285750" algn="just">
                <a:buFont typeface="Courier New" panose="02070309020205020404" pitchFamily="49" charset="0"/>
                <a:buChar char="o"/>
              </a:pPr>
              <a:r>
                <a:rPr lang="en-GB" sz="1600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Forex earned and spend during the year.</a:t>
              </a:r>
              <a:endParaRPr lang="en-IN" sz="1600" dirty="0">
                <a:solidFill>
                  <a:srgbClr val="00206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7676DF-DA43-4D21-B909-094659C6B7CF}"/>
                </a:ext>
              </a:extLst>
            </p:cNvPr>
            <p:cNvSpPr/>
            <p:nvPr/>
          </p:nvSpPr>
          <p:spPr>
            <a:xfrm>
              <a:off x="278292" y="2107101"/>
              <a:ext cx="2834640" cy="678687"/>
            </a:xfrm>
            <a:prstGeom prst="rect">
              <a:avLst/>
            </a:prstGeom>
            <a:solidFill>
              <a:srgbClr val="36385C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DIRECTOR’s REPORT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21BA53-1A67-4496-911A-F2314F5BAA66}"/>
                </a:ext>
              </a:extLst>
            </p:cNvPr>
            <p:cNvSpPr/>
            <p:nvPr/>
          </p:nvSpPr>
          <p:spPr>
            <a:xfrm>
              <a:off x="3227240" y="2706833"/>
              <a:ext cx="2834640" cy="3475791"/>
            </a:xfrm>
            <a:prstGeom prst="rect">
              <a:avLst/>
            </a:prstGeom>
            <a:solidFill>
              <a:srgbClr val="B5CCF9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lang="en-GB" sz="1600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Provision for obsolete items. 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lang="en-GB" sz="1600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Goods meant for outward supply available in stock were not reconciled. 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lang="en-GB" sz="1600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Internal control mechanism is commensurate with the size and extent of business of the company.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CB6B39-11FF-44A7-B68F-D1B4981E8FEB}"/>
                </a:ext>
              </a:extLst>
            </p:cNvPr>
            <p:cNvSpPr/>
            <p:nvPr/>
          </p:nvSpPr>
          <p:spPr>
            <a:xfrm>
              <a:off x="3227240" y="2107101"/>
              <a:ext cx="2834640" cy="678687"/>
            </a:xfrm>
            <a:prstGeom prst="rect">
              <a:avLst/>
            </a:prstGeom>
            <a:solidFill>
              <a:srgbClr val="36385C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man Old Style" panose="02050604050505020204" pitchFamily="18" charset="0"/>
                </a:rPr>
                <a:t>AUDITOR’s REPORT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0364F1-13A6-40A7-A0EC-1412DA5F9194}"/>
                </a:ext>
              </a:extLst>
            </p:cNvPr>
            <p:cNvSpPr/>
            <p:nvPr/>
          </p:nvSpPr>
          <p:spPr>
            <a:xfrm>
              <a:off x="6176188" y="2530017"/>
              <a:ext cx="2834640" cy="3652604"/>
            </a:xfrm>
            <a:prstGeom prst="rect">
              <a:avLst/>
            </a:prstGeom>
            <a:solidFill>
              <a:srgbClr val="B5CCF9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just">
                <a:buFont typeface="Courier New" panose="02070309020205020404" pitchFamily="49" charset="0"/>
                <a:buChar char="o"/>
                <a:defRPr/>
              </a:pPr>
              <a:r>
                <a:rPr lang="en-GB" sz="1600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Fixed Assets records.</a:t>
              </a:r>
            </a:p>
            <a:p>
              <a:pPr marL="285750" indent="-285750" algn="just">
                <a:buFont typeface="Courier New" panose="02070309020205020404" pitchFamily="49" charset="0"/>
                <a:buChar char="o"/>
                <a:defRPr/>
              </a:pPr>
              <a:r>
                <a:rPr lang="en-GB" sz="1600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Physical verification of stocks and Assets and it’s interval.</a:t>
              </a:r>
            </a:p>
            <a:p>
              <a:pPr marL="285750" indent="-285750" algn="just">
                <a:buFont typeface="Courier New" panose="02070309020205020404" pitchFamily="49" charset="0"/>
                <a:buChar char="o"/>
                <a:defRPr/>
              </a:pPr>
              <a:r>
                <a:rPr lang="en-GB" sz="1600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Disputed tax liabilities under various Law.</a:t>
              </a:r>
            </a:p>
            <a:p>
              <a:pPr marL="285750" indent="-285750" algn="just">
                <a:buFont typeface="Courier New" panose="02070309020205020404" pitchFamily="49" charset="0"/>
                <a:buChar char="o"/>
                <a:defRPr/>
              </a:pPr>
              <a:r>
                <a:rPr lang="en-GB" sz="1600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Status of records for unserviceable or damaged goods.</a:t>
              </a:r>
            </a:p>
            <a:p>
              <a:pPr marL="285750" indent="-285750" algn="just">
                <a:buFont typeface="Courier New" panose="02070309020205020404" pitchFamily="49" charset="0"/>
                <a:buChar char="o"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man Old Style" panose="02050604050505020204" pitchFamily="18" charset="0"/>
                </a:rPr>
                <a:t>. 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102212-8969-46D7-BAC6-7C6F676E4097}"/>
                </a:ext>
              </a:extLst>
            </p:cNvPr>
            <p:cNvSpPr/>
            <p:nvPr/>
          </p:nvSpPr>
          <p:spPr>
            <a:xfrm>
              <a:off x="6176188" y="2107101"/>
              <a:ext cx="2834640" cy="678687"/>
            </a:xfrm>
            <a:prstGeom prst="rect">
              <a:avLst/>
            </a:prstGeom>
            <a:solidFill>
              <a:srgbClr val="36385C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Bookman Old Style" panose="02050604050505020204" pitchFamily="18" charset="0"/>
                </a:rPr>
                <a:t>CARO REPORT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59588E-DFAF-45BE-85F8-65D218EEAA22}"/>
                </a:ext>
              </a:extLst>
            </p:cNvPr>
            <p:cNvSpPr/>
            <p:nvPr/>
          </p:nvSpPr>
          <p:spPr>
            <a:xfrm>
              <a:off x="9125136" y="2706833"/>
              <a:ext cx="2834640" cy="3475791"/>
            </a:xfrm>
            <a:prstGeom prst="rect">
              <a:avLst/>
            </a:prstGeom>
            <a:solidFill>
              <a:srgbClr val="B5CCF9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marR="0" lvl="0" indent="-28575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lang="en-GB" sz="1600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Clause 18 : Depreciation on Fixed Assets u/s. 32.</a:t>
              </a:r>
            </a:p>
            <a:p>
              <a:pPr marL="285750" marR="0" lvl="0" indent="-28575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lang="en-GB" sz="1600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Clause 27 (a) - ITC availed and C/f.</a:t>
              </a:r>
            </a:p>
            <a:p>
              <a:pPr marL="285750" marR="0" lvl="0" indent="-28575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lang="en-GB" sz="1600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Clause 21 (b) : Prior Period Income &amp; Expenditures.</a:t>
              </a:r>
            </a:p>
            <a:p>
              <a:pPr marL="285750" marR="0" lvl="0" indent="-28575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lang="en-GB" sz="1600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Clause 39 ; Cost audit report</a:t>
              </a:r>
            </a:p>
            <a:p>
              <a:pPr marL="285750" marR="0" lvl="0" indent="-28575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lang="en-GB" sz="1600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Clause 40 : Ratios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C99F61-A33C-4F69-B6D3-87816A627E8F}"/>
                </a:ext>
              </a:extLst>
            </p:cNvPr>
            <p:cNvSpPr/>
            <p:nvPr/>
          </p:nvSpPr>
          <p:spPr>
            <a:xfrm>
              <a:off x="9125136" y="2107101"/>
              <a:ext cx="2834640" cy="678687"/>
            </a:xfrm>
            <a:prstGeom prst="rect">
              <a:avLst/>
            </a:prstGeom>
            <a:solidFill>
              <a:srgbClr val="36385C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Bookman Old Style" panose="02050604050505020204" pitchFamily="18" charset="0"/>
                </a:rPr>
                <a:t>3CD REPORT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7E7F2A-83FA-4311-B66F-AA9CC0B599D5}"/>
                </a:ext>
              </a:extLst>
            </p:cNvPr>
            <p:cNvSpPr/>
            <p:nvPr/>
          </p:nvSpPr>
          <p:spPr>
            <a:xfrm>
              <a:off x="0" y="945037"/>
              <a:ext cx="12192000" cy="45503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0" tIns="45720" rIns="72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badi" panose="020B0604020104020204" pitchFamily="34" charset="0"/>
              </a:endParaRPr>
            </a:p>
          </p:txBody>
        </p:sp>
        <p:sp>
          <p:nvSpPr>
            <p:cNvPr id="16" name="Notched Right Arrow 26">
              <a:extLst>
                <a:ext uri="{FF2B5EF4-FFF2-40B4-BE49-F238E27FC236}">
                  <a16:creationId xmlns:a16="http://schemas.microsoft.com/office/drawing/2014/main" id="{7AA68890-7C12-424E-BF59-0B3FE0590DFB}"/>
                </a:ext>
              </a:extLst>
            </p:cNvPr>
            <p:cNvSpPr/>
            <p:nvPr/>
          </p:nvSpPr>
          <p:spPr>
            <a:xfrm rot="5400000">
              <a:off x="1239682" y="1418335"/>
              <a:ext cx="814278" cy="484632"/>
            </a:xfrm>
            <a:prstGeom prst="notchedRightArrow">
              <a:avLst/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</a:endParaRPr>
            </a:p>
          </p:txBody>
        </p:sp>
        <p:sp>
          <p:nvSpPr>
            <p:cNvPr id="17" name="Notched Right Arrow 26">
              <a:extLst>
                <a:ext uri="{FF2B5EF4-FFF2-40B4-BE49-F238E27FC236}">
                  <a16:creationId xmlns:a16="http://schemas.microsoft.com/office/drawing/2014/main" id="{7D304455-4443-410F-A07B-4B142D8DFD4D}"/>
                </a:ext>
              </a:extLst>
            </p:cNvPr>
            <p:cNvSpPr/>
            <p:nvPr/>
          </p:nvSpPr>
          <p:spPr>
            <a:xfrm rot="5400000">
              <a:off x="4237421" y="1452570"/>
              <a:ext cx="814278" cy="484632"/>
            </a:xfrm>
            <a:prstGeom prst="notchedRightArrow">
              <a:avLst/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</a:endParaRPr>
            </a:p>
          </p:txBody>
        </p:sp>
        <p:sp>
          <p:nvSpPr>
            <p:cNvPr id="18" name="Notched Right Arrow 26">
              <a:extLst>
                <a:ext uri="{FF2B5EF4-FFF2-40B4-BE49-F238E27FC236}">
                  <a16:creationId xmlns:a16="http://schemas.microsoft.com/office/drawing/2014/main" id="{DBC81161-973B-4FEA-B58C-5C08ACFD9926}"/>
                </a:ext>
              </a:extLst>
            </p:cNvPr>
            <p:cNvSpPr/>
            <p:nvPr/>
          </p:nvSpPr>
          <p:spPr>
            <a:xfrm rot="5400000">
              <a:off x="7136375" y="1443339"/>
              <a:ext cx="814278" cy="484632"/>
            </a:xfrm>
            <a:prstGeom prst="notchedRightArrow">
              <a:avLst/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</a:endParaRPr>
            </a:p>
          </p:txBody>
        </p:sp>
        <p:sp>
          <p:nvSpPr>
            <p:cNvPr id="19" name="Notched Right Arrow 26">
              <a:extLst>
                <a:ext uri="{FF2B5EF4-FFF2-40B4-BE49-F238E27FC236}">
                  <a16:creationId xmlns:a16="http://schemas.microsoft.com/office/drawing/2014/main" id="{D7F319BB-4B7A-4C3D-AAE4-BC50329E4AEA}"/>
                </a:ext>
              </a:extLst>
            </p:cNvPr>
            <p:cNvSpPr/>
            <p:nvPr/>
          </p:nvSpPr>
          <p:spPr>
            <a:xfrm rot="5400000">
              <a:off x="10138040" y="1459379"/>
              <a:ext cx="814278" cy="484632"/>
            </a:xfrm>
            <a:prstGeom prst="notchedRightArrow">
              <a:avLst/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A31EAC-FC13-4B18-8D9E-56E712A668C7}"/>
                </a:ext>
              </a:extLst>
            </p:cNvPr>
            <p:cNvSpPr txBox="1"/>
            <p:nvPr/>
          </p:nvSpPr>
          <p:spPr>
            <a:xfrm>
              <a:off x="716507" y="958348"/>
              <a:ext cx="10473781" cy="49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rgbClr val="002060"/>
                  </a:solidFill>
                  <a:latin typeface="Bookman Old Style" panose="02050604050505020204" pitchFamily="18" charset="0"/>
                  <a:ea typeface="Cambria Math" panose="02040503050406030204" pitchFamily="18" charset="0"/>
                </a:rPr>
                <a:t>REVIEW</a:t>
              </a:r>
              <a:r>
                <a:rPr lang="en-IN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IN" sz="2400" dirty="0">
                  <a:solidFill>
                    <a:srgbClr val="002060"/>
                  </a:solidFill>
                  <a:latin typeface="Bookman Old Style" panose="02050604050505020204" pitchFamily="18" charset="0"/>
                  <a:ea typeface="Cambria Math" panose="02040503050406030204" pitchFamily="18" charset="0"/>
                </a:rPr>
                <a:t>OF</a:t>
              </a:r>
              <a:r>
                <a:rPr lang="en-IN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IN" sz="2400" dirty="0">
                  <a:solidFill>
                    <a:srgbClr val="002060"/>
                  </a:solidFill>
                  <a:latin typeface="Bookman Old Style" panose="02050604050505020204" pitchFamily="18" charset="0"/>
                  <a:ea typeface="Cambria Math" panose="02040503050406030204" pitchFamily="18" charset="0"/>
                </a:rPr>
                <a:t>INTERNAL</a:t>
              </a:r>
              <a:r>
                <a:rPr lang="en-IN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IN" sz="2400" dirty="0">
                  <a:solidFill>
                    <a:srgbClr val="002060"/>
                  </a:solidFill>
                  <a:latin typeface="Bookman Old Style" panose="02050604050505020204" pitchFamily="18" charset="0"/>
                  <a:ea typeface="Cambria Math" panose="02040503050406030204" pitchFamily="18" charset="0"/>
                </a:rPr>
                <a:t>REPORTS</a:t>
              </a:r>
            </a:p>
          </p:txBody>
        </p:sp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8E644E7B-E1FC-7B19-7907-9AACA5507010}"/>
              </a:ext>
            </a:extLst>
          </p:cNvPr>
          <p:cNvSpPr txBox="1">
            <a:spLocks/>
          </p:cNvSpPr>
          <p:nvPr/>
        </p:nvSpPr>
        <p:spPr bwMode="gray">
          <a:xfrm>
            <a:off x="1216958" y="194983"/>
            <a:ext cx="9238129" cy="8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b="1" i="0" u="sng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AUDIT BY TAX AUTHORITIES</a:t>
            </a:r>
            <a:endParaRPr lang="en-GB" sz="2800" u="sng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90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AA04-023E-37DE-60D1-EC522A02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520" y="423400"/>
            <a:ext cx="8761413" cy="512099"/>
          </a:xfrm>
        </p:spPr>
        <p:txBody>
          <a:bodyPr/>
          <a:lstStyle/>
          <a:p>
            <a:r>
              <a:rPr lang="en-IN" sz="2400" b="1" dirty="0"/>
              <a:t>PERIOD OF RETENTION OF ACCOUNTS AND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90CBA-8730-96DE-F715-C04D80586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19" y="1394838"/>
            <a:ext cx="10983989" cy="3416300"/>
          </a:xfrm>
        </p:spPr>
        <p:txBody>
          <a:bodyPr/>
          <a:lstStyle/>
          <a:p>
            <a:pPr algn="just"/>
            <a:r>
              <a:rPr lang="en-US" dirty="0"/>
              <a:t>Every registered person is required to retain books of accounts or other records until the expiry of 72 months i.e. for a period of 6 years, from the due date of furnishing of annual return for the year pertaining to such accounts and records.  </a:t>
            </a:r>
          </a:p>
          <a:p>
            <a:pPr algn="just"/>
            <a:endParaRPr lang="en-US" dirty="0"/>
          </a:p>
          <a:p>
            <a:pPr algn="just"/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C1F862-22B8-9792-6C46-B6D3627B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42DAE-67D9-D19F-CA87-80138775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4F3-0758-4693-96D4-8901426768B0}" type="slidenum">
              <a:rPr lang="en-IN" altLang="en-US" smtClean="0"/>
              <a:pPr/>
              <a:t>16</a:t>
            </a:fld>
            <a:endParaRPr lang="en-IN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B41472-97A3-07D1-0437-266154654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43" y="2459619"/>
            <a:ext cx="6150707" cy="423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3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850BB-24BB-61E4-400D-0CD35E5A4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75" y="295275"/>
            <a:ext cx="8761413" cy="826700"/>
          </a:xfrm>
        </p:spPr>
        <p:txBody>
          <a:bodyPr/>
          <a:lstStyle/>
          <a:p>
            <a:r>
              <a:rPr lang="en-IN" b="1" dirty="0"/>
              <a:t>MODEL GST AUDIT MANUAL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C95CE-AC0E-7FD7-4C08-4E792472B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1720850"/>
            <a:ext cx="11006022" cy="3416300"/>
          </a:xfrm>
        </p:spPr>
        <p:txBody>
          <a:bodyPr/>
          <a:lstStyle/>
          <a:p>
            <a:pPr algn="just"/>
            <a:r>
              <a:rPr lang="en-IN" dirty="0"/>
              <a:t>This is prepared by the Committee of Officers on GST Audits to harmonise audit practice across Central and State Tax administrations </a:t>
            </a:r>
          </a:p>
          <a:p>
            <a:pPr algn="just"/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68C44-0123-B20C-E30D-2A26CDF61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01339-7D0A-01EE-A349-2CC44762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4F3-0758-4693-96D4-8901426768B0}" type="slidenum">
              <a:rPr lang="en-IN" altLang="en-US" smtClean="0"/>
              <a:pPr/>
              <a:t>17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881832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518160" y="1814959"/>
            <a:ext cx="1706880" cy="1865372"/>
          </a:xfrm>
          <a:prstGeom prst="roundRect">
            <a:avLst>
              <a:gd name="adj" fmla="val 7143"/>
            </a:avLst>
          </a:prstGeom>
          <a:solidFill>
            <a:srgbClr val="1B2B5E"/>
          </a:solidFill>
          <a:ln/>
          <a:effectLst>
            <a:outerShdw blurRad="76200" dist="254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IN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18160" y="1839831"/>
            <a:ext cx="1706880" cy="373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C897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18160" y="2212905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Selection of RTP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18160" y="2872003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i="1" dirty="0">
                <a:solidFill>
                  <a:srgbClr val="D6E4F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Risk-based / random / suo motu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2249424" y="2722773"/>
            <a:ext cx="146304" cy="0"/>
          </a:xfrm>
          <a:prstGeom prst="line">
            <a:avLst/>
          </a:prstGeom>
          <a:noFill/>
          <a:ln w="25400">
            <a:solidFill>
              <a:srgbClr val="C8973A"/>
            </a:solidFill>
            <a:prstDash val="solid"/>
          </a:ln>
        </p:spPr>
        <p:txBody>
          <a:bodyPr/>
          <a:lstStyle/>
          <a:p>
            <a:endParaRPr lang="en-IN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2407920" y="1814959"/>
            <a:ext cx="1706880" cy="1865372"/>
          </a:xfrm>
          <a:prstGeom prst="roundRect">
            <a:avLst>
              <a:gd name="adj" fmla="val 7143"/>
            </a:avLst>
          </a:prstGeom>
          <a:solidFill>
            <a:srgbClr val="1B2B5E"/>
          </a:solidFill>
          <a:ln/>
          <a:effectLst>
            <a:outerShdw blurRad="76200" dist="254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IN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407920" y="1839831"/>
            <a:ext cx="1706880" cy="373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C897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407920" y="2212905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Allotment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407920" y="2872003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i="1" dirty="0">
                <a:solidFill>
                  <a:srgbClr val="D6E4F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Assign to jurisdictional officer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4139184" y="2722773"/>
            <a:ext cx="146304" cy="0"/>
          </a:xfrm>
          <a:prstGeom prst="line">
            <a:avLst/>
          </a:prstGeom>
          <a:noFill/>
          <a:ln w="25400">
            <a:solidFill>
              <a:srgbClr val="C8973A"/>
            </a:solidFill>
            <a:prstDash val="solid"/>
          </a:ln>
        </p:spPr>
        <p:txBody>
          <a:bodyPr/>
          <a:lstStyle/>
          <a:p>
            <a:endParaRPr lang="en-IN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4297680" y="1814959"/>
            <a:ext cx="1706880" cy="1865372"/>
          </a:xfrm>
          <a:prstGeom prst="roundRect">
            <a:avLst>
              <a:gd name="adj" fmla="val 7143"/>
            </a:avLst>
          </a:prstGeom>
          <a:solidFill>
            <a:srgbClr val="1B2B5E"/>
          </a:solidFill>
          <a:ln/>
          <a:effectLst>
            <a:outerShdw blurRad="76200" dist="254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IN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297680" y="1839831"/>
            <a:ext cx="1706880" cy="373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C897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4297680" y="2212905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Notice ADT-01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4297680" y="2872003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i="1" dirty="0">
                <a:solidFill>
                  <a:srgbClr val="D6E4F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Min. 15 working days in advance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6028944" y="2722773"/>
            <a:ext cx="146304" cy="0"/>
          </a:xfrm>
          <a:prstGeom prst="line">
            <a:avLst/>
          </a:prstGeom>
          <a:noFill/>
          <a:ln w="25400">
            <a:solidFill>
              <a:srgbClr val="C8973A"/>
            </a:solidFill>
            <a:prstDash val="solid"/>
          </a:ln>
        </p:spPr>
        <p:txBody>
          <a:bodyPr/>
          <a:lstStyle/>
          <a:p>
            <a:endParaRPr lang="en-IN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6187440" y="1814959"/>
            <a:ext cx="1706880" cy="1865372"/>
          </a:xfrm>
          <a:prstGeom prst="roundRect">
            <a:avLst>
              <a:gd name="adj" fmla="val 7143"/>
            </a:avLst>
          </a:prstGeom>
          <a:solidFill>
            <a:srgbClr val="1B2B5E"/>
          </a:solidFill>
          <a:ln/>
          <a:effectLst>
            <a:outerShdw blurRad="76200" dist="254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IN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6187440" y="1839831"/>
            <a:ext cx="1706880" cy="373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C897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6187440" y="2212905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Desk Review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6187440" y="2872003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i="1" dirty="0">
                <a:solidFill>
                  <a:srgbClr val="D6E4F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Pre-audit analysis &amp; data study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7918704" y="2722773"/>
            <a:ext cx="146304" cy="0"/>
          </a:xfrm>
          <a:prstGeom prst="line">
            <a:avLst/>
          </a:prstGeom>
          <a:noFill/>
          <a:ln w="25400">
            <a:solidFill>
              <a:srgbClr val="C8973A"/>
            </a:solidFill>
            <a:prstDash val="solid"/>
          </a:ln>
        </p:spPr>
        <p:txBody>
          <a:bodyPr/>
          <a:lstStyle/>
          <a:p>
            <a:endParaRPr lang="en-IN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8077200" y="1814959"/>
            <a:ext cx="1706880" cy="1865372"/>
          </a:xfrm>
          <a:prstGeom prst="roundRect">
            <a:avLst>
              <a:gd name="adj" fmla="val 7143"/>
            </a:avLst>
          </a:prstGeom>
          <a:solidFill>
            <a:srgbClr val="1B2B5E"/>
          </a:solidFill>
          <a:ln/>
          <a:effectLst>
            <a:outerShdw blurRad="76200" dist="254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IN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8077200" y="1839831"/>
            <a:ext cx="1706880" cy="373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C897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8077200" y="2212905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Audit Plan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8077200" y="2872003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i="1" dirty="0">
                <a:solidFill>
                  <a:srgbClr val="D6E4F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Prepare &amp; get approved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9808464" y="2722773"/>
            <a:ext cx="146304" cy="0"/>
          </a:xfrm>
          <a:prstGeom prst="line">
            <a:avLst/>
          </a:prstGeom>
          <a:noFill/>
          <a:ln w="25400">
            <a:solidFill>
              <a:srgbClr val="C8973A"/>
            </a:solidFill>
            <a:prstDash val="solid"/>
          </a:ln>
        </p:spPr>
        <p:txBody>
          <a:bodyPr/>
          <a:lstStyle/>
          <a:p>
            <a:endParaRPr lang="en-IN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9979152" y="1814959"/>
            <a:ext cx="1706880" cy="1865372"/>
          </a:xfrm>
          <a:prstGeom prst="roundRect">
            <a:avLst>
              <a:gd name="adj" fmla="val 7143"/>
            </a:avLst>
          </a:prstGeom>
          <a:solidFill>
            <a:srgbClr val="1B2B5E"/>
          </a:solidFill>
          <a:ln/>
          <a:effectLst>
            <a:outerShdw blurRad="76200" dist="254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IN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9966960" y="1839831"/>
            <a:ext cx="1706880" cy="373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C897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9966960" y="2212905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Commencement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9966960" y="2872003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i="1" dirty="0">
                <a:solidFill>
                  <a:srgbClr val="D6E4F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Records made available / field visit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Shape 31"/>
          <p:cNvSpPr/>
          <p:nvPr/>
        </p:nvSpPr>
        <p:spPr>
          <a:xfrm flipH="1">
            <a:off x="9784080" y="3680331"/>
            <a:ext cx="994456" cy="621790"/>
          </a:xfrm>
          <a:prstGeom prst="line">
            <a:avLst/>
          </a:prstGeom>
          <a:noFill/>
          <a:ln w="25400">
            <a:solidFill>
              <a:srgbClr val="C8973A"/>
            </a:solidFill>
            <a:prstDash val="solid"/>
          </a:ln>
        </p:spPr>
        <p:txBody>
          <a:bodyPr/>
          <a:lstStyle/>
          <a:p>
            <a:endParaRPr lang="en-IN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Shape 32"/>
          <p:cNvSpPr/>
          <p:nvPr/>
        </p:nvSpPr>
        <p:spPr>
          <a:xfrm>
            <a:off x="8101584" y="4364300"/>
            <a:ext cx="1706880" cy="1865372"/>
          </a:xfrm>
          <a:prstGeom prst="roundRect">
            <a:avLst>
              <a:gd name="adj" fmla="val 7143"/>
            </a:avLst>
          </a:prstGeom>
          <a:solidFill>
            <a:srgbClr val="2E5DA6"/>
          </a:solidFill>
          <a:ln/>
          <a:effectLst>
            <a:outerShdw blurRad="76200" dist="254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IN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8077200" y="4389172"/>
            <a:ext cx="1706880" cy="373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C897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8077200" y="4762246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Examination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8077200" y="5421344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i="1" dirty="0">
                <a:solidFill>
                  <a:srgbClr val="D6E4F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Books, returns, documents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Shape 36"/>
          <p:cNvSpPr/>
          <p:nvPr/>
        </p:nvSpPr>
        <p:spPr>
          <a:xfrm>
            <a:off x="7906512" y="5272115"/>
            <a:ext cx="146304" cy="0"/>
          </a:xfrm>
          <a:prstGeom prst="line">
            <a:avLst/>
          </a:prstGeom>
          <a:noFill/>
          <a:ln w="25400">
            <a:solidFill>
              <a:srgbClr val="C8973A"/>
            </a:solidFill>
            <a:prstDash val="solid"/>
          </a:ln>
        </p:spPr>
        <p:txBody>
          <a:bodyPr/>
          <a:lstStyle/>
          <a:p>
            <a:endParaRPr lang="en-IN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Shape 37"/>
          <p:cNvSpPr/>
          <p:nvPr/>
        </p:nvSpPr>
        <p:spPr>
          <a:xfrm>
            <a:off x="6187440" y="4364300"/>
            <a:ext cx="1706880" cy="1865372"/>
          </a:xfrm>
          <a:prstGeom prst="roundRect">
            <a:avLst>
              <a:gd name="adj" fmla="val 7143"/>
            </a:avLst>
          </a:prstGeom>
          <a:solidFill>
            <a:srgbClr val="2E5DA6"/>
          </a:solidFill>
          <a:ln/>
          <a:effectLst>
            <a:outerShdw blurRad="76200" dist="254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IN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 38"/>
          <p:cNvSpPr/>
          <p:nvPr/>
        </p:nvSpPr>
        <p:spPr>
          <a:xfrm>
            <a:off x="6187440" y="4389172"/>
            <a:ext cx="1706880" cy="373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C897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 39"/>
          <p:cNvSpPr/>
          <p:nvPr/>
        </p:nvSpPr>
        <p:spPr>
          <a:xfrm>
            <a:off x="6187440" y="4762246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Communicate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6187440" y="5421344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i="1" dirty="0">
                <a:solidFill>
                  <a:srgbClr val="D6E4F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Discrepancies in writing to RTP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Shape 41"/>
          <p:cNvSpPr/>
          <p:nvPr/>
        </p:nvSpPr>
        <p:spPr>
          <a:xfrm>
            <a:off x="6016752" y="5272115"/>
            <a:ext cx="146304" cy="0"/>
          </a:xfrm>
          <a:prstGeom prst="line">
            <a:avLst/>
          </a:prstGeom>
          <a:noFill/>
          <a:ln w="25400">
            <a:solidFill>
              <a:srgbClr val="C8973A"/>
            </a:solidFill>
            <a:prstDash val="solid"/>
          </a:ln>
        </p:spPr>
        <p:txBody>
          <a:bodyPr/>
          <a:lstStyle/>
          <a:p>
            <a:endParaRPr lang="en-IN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Shape 42"/>
          <p:cNvSpPr/>
          <p:nvPr/>
        </p:nvSpPr>
        <p:spPr>
          <a:xfrm>
            <a:off x="4297680" y="4364300"/>
            <a:ext cx="1706880" cy="1865372"/>
          </a:xfrm>
          <a:prstGeom prst="roundRect">
            <a:avLst>
              <a:gd name="adj" fmla="val 7143"/>
            </a:avLst>
          </a:prstGeom>
          <a:solidFill>
            <a:srgbClr val="2E5DA6"/>
          </a:solidFill>
          <a:ln/>
          <a:effectLst>
            <a:outerShdw blurRad="76200" dist="254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IN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 43"/>
          <p:cNvSpPr/>
          <p:nvPr/>
        </p:nvSpPr>
        <p:spPr>
          <a:xfrm>
            <a:off x="4297680" y="4389172"/>
            <a:ext cx="1706880" cy="373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C897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 44"/>
          <p:cNvSpPr/>
          <p:nvPr/>
        </p:nvSpPr>
        <p:spPr>
          <a:xfrm>
            <a:off x="4297680" y="4762246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DAR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 45"/>
          <p:cNvSpPr/>
          <p:nvPr/>
        </p:nvSpPr>
        <p:spPr>
          <a:xfrm>
            <a:off x="4297680" y="5421344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i="1" dirty="0">
                <a:solidFill>
                  <a:srgbClr val="D6E4F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Draft Audit Report + MCM approval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Shape 46"/>
          <p:cNvSpPr/>
          <p:nvPr/>
        </p:nvSpPr>
        <p:spPr>
          <a:xfrm>
            <a:off x="4126992" y="5272115"/>
            <a:ext cx="146304" cy="0"/>
          </a:xfrm>
          <a:prstGeom prst="line">
            <a:avLst/>
          </a:prstGeom>
          <a:noFill/>
          <a:ln w="25400">
            <a:solidFill>
              <a:srgbClr val="C8973A"/>
            </a:solidFill>
            <a:prstDash val="solid"/>
          </a:ln>
        </p:spPr>
        <p:txBody>
          <a:bodyPr/>
          <a:lstStyle/>
          <a:p>
            <a:endParaRPr lang="en-IN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Shape 47"/>
          <p:cNvSpPr/>
          <p:nvPr/>
        </p:nvSpPr>
        <p:spPr>
          <a:xfrm>
            <a:off x="2407920" y="4364300"/>
            <a:ext cx="1706880" cy="1865372"/>
          </a:xfrm>
          <a:prstGeom prst="roundRect">
            <a:avLst>
              <a:gd name="adj" fmla="val 7143"/>
            </a:avLst>
          </a:prstGeom>
          <a:solidFill>
            <a:srgbClr val="2E5DA6"/>
          </a:solidFill>
          <a:ln/>
          <a:effectLst>
            <a:outerShdw blurRad="76200" dist="254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IN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 48"/>
          <p:cNvSpPr/>
          <p:nvPr/>
        </p:nvSpPr>
        <p:spPr>
          <a:xfrm>
            <a:off x="2407920" y="4389172"/>
            <a:ext cx="1706880" cy="373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C897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 49"/>
          <p:cNvSpPr/>
          <p:nvPr/>
        </p:nvSpPr>
        <p:spPr>
          <a:xfrm>
            <a:off x="2407920" y="4762246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FAR (ADT-02)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 50"/>
          <p:cNvSpPr/>
          <p:nvPr/>
        </p:nvSpPr>
        <p:spPr>
          <a:xfrm>
            <a:off x="2407920" y="5421344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i="1" dirty="0">
                <a:solidFill>
                  <a:srgbClr val="D6E4F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Final Audit Report issued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Shape 51"/>
          <p:cNvSpPr/>
          <p:nvPr/>
        </p:nvSpPr>
        <p:spPr>
          <a:xfrm>
            <a:off x="2237232" y="5272115"/>
            <a:ext cx="146304" cy="0"/>
          </a:xfrm>
          <a:prstGeom prst="line">
            <a:avLst/>
          </a:prstGeom>
          <a:noFill/>
          <a:ln w="25400">
            <a:solidFill>
              <a:srgbClr val="C8973A"/>
            </a:solidFill>
            <a:prstDash val="solid"/>
          </a:ln>
        </p:spPr>
        <p:txBody>
          <a:bodyPr/>
          <a:lstStyle/>
          <a:p>
            <a:endParaRPr lang="en-IN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Shape 52"/>
          <p:cNvSpPr/>
          <p:nvPr/>
        </p:nvSpPr>
        <p:spPr>
          <a:xfrm>
            <a:off x="518160" y="4364300"/>
            <a:ext cx="1706880" cy="1865372"/>
          </a:xfrm>
          <a:prstGeom prst="roundRect">
            <a:avLst>
              <a:gd name="adj" fmla="val 7143"/>
            </a:avLst>
          </a:prstGeom>
          <a:solidFill>
            <a:srgbClr val="2E5DA6"/>
          </a:solidFill>
          <a:ln/>
          <a:effectLst>
            <a:outerShdw blurRad="76200" dist="254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IN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 53"/>
          <p:cNvSpPr/>
          <p:nvPr/>
        </p:nvSpPr>
        <p:spPr>
          <a:xfrm>
            <a:off x="518160" y="4389172"/>
            <a:ext cx="1706880" cy="373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C897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 54"/>
          <p:cNvSpPr/>
          <p:nvPr/>
        </p:nvSpPr>
        <p:spPr>
          <a:xfrm>
            <a:off x="518160" y="4762246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Closure / Demand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 55"/>
          <p:cNvSpPr/>
          <p:nvPr/>
        </p:nvSpPr>
        <p:spPr>
          <a:xfrm>
            <a:off x="518160" y="5421344"/>
            <a:ext cx="1706880" cy="621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i="1" dirty="0">
                <a:solidFill>
                  <a:srgbClr val="D6E4F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Payment or Sec 73/74 proceedings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Shape 56"/>
          <p:cNvSpPr/>
          <p:nvPr/>
        </p:nvSpPr>
        <p:spPr>
          <a:xfrm>
            <a:off x="518160" y="3742510"/>
            <a:ext cx="0" cy="621791"/>
          </a:xfrm>
          <a:prstGeom prst="line">
            <a:avLst/>
          </a:prstGeom>
          <a:noFill/>
          <a:ln w="25400">
            <a:solidFill>
              <a:srgbClr val="C8973A"/>
            </a:solidFill>
            <a:prstDash val="solid"/>
          </a:ln>
        </p:spPr>
        <p:txBody>
          <a:bodyPr/>
          <a:lstStyle/>
          <a:p>
            <a:endParaRPr lang="en-IN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 1">
            <a:extLst>
              <a:ext uri="{FF2B5EF4-FFF2-40B4-BE49-F238E27FC236}">
                <a16:creationId xmlns:a16="http://schemas.microsoft.com/office/drawing/2014/main" id="{75B9655C-9441-F952-4D1E-AD39B24CD101}"/>
              </a:ext>
            </a:extLst>
          </p:cNvPr>
          <p:cNvSpPr/>
          <p:nvPr/>
        </p:nvSpPr>
        <p:spPr>
          <a:xfrm>
            <a:off x="2699133" y="229393"/>
            <a:ext cx="7084947" cy="9326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AUDIT FLOW — STEP-BY-STEP PROCESS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D29A5939-85F6-B34D-C265-C9D2F92FE646}"/>
              </a:ext>
            </a:extLst>
          </p:cNvPr>
          <p:cNvGrpSpPr/>
          <p:nvPr/>
        </p:nvGrpSpPr>
        <p:grpSpPr>
          <a:xfrm>
            <a:off x="553781" y="1286256"/>
            <a:ext cx="11338560" cy="5445050"/>
            <a:chOff x="487680" y="1082517"/>
            <a:chExt cx="11338560" cy="5571744"/>
          </a:xfrm>
        </p:grpSpPr>
        <p:sp>
          <p:nvSpPr>
            <p:cNvPr id="4" name="Text 2"/>
            <p:cNvSpPr/>
            <p:nvPr/>
          </p:nvSpPr>
          <p:spPr>
            <a:xfrm>
              <a:off x="487680" y="1082517"/>
              <a:ext cx="5486400" cy="46329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700" b="1" dirty="0">
                  <a:solidFill>
                    <a:srgbClr val="1B2B5E"/>
                  </a:solidFill>
                  <a:latin typeface="Cambria" pitchFamily="34" charset="0"/>
                  <a:ea typeface="Cambria" pitchFamily="34" charset="-122"/>
                  <a:cs typeface="Cambria" pitchFamily="34" charset="-120"/>
                </a:rPr>
                <a:t>Major Risk Heads</a:t>
              </a:r>
              <a:endParaRPr lang="en-US" sz="1700" dirty="0"/>
            </a:p>
          </p:txBody>
        </p:sp>
        <p:sp>
          <p:nvSpPr>
            <p:cNvPr id="5" name="Shape 3"/>
            <p:cNvSpPr/>
            <p:nvPr/>
          </p:nvSpPr>
          <p:spPr>
            <a:xfrm>
              <a:off x="487680" y="1655541"/>
              <a:ext cx="5486400" cy="1158240"/>
            </a:xfrm>
            <a:prstGeom prst="roundRect">
              <a:avLst>
                <a:gd name="adj" fmla="val 8421"/>
              </a:avLst>
            </a:prstGeom>
            <a:solidFill>
              <a:srgbClr val="FFFFFF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 sz="1700"/>
            </a:p>
          </p:txBody>
        </p:sp>
        <p:sp>
          <p:nvSpPr>
            <p:cNvPr id="6" name="Text 4"/>
            <p:cNvSpPr/>
            <p:nvPr/>
          </p:nvSpPr>
          <p:spPr>
            <a:xfrm>
              <a:off x="670560" y="1682496"/>
              <a:ext cx="4998720" cy="34137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700" b="1" dirty="0">
                  <a:solidFill>
                    <a:srgbClr val="1B2B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Entity Level</a:t>
              </a:r>
              <a:endParaRPr lang="en-US" sz="1700" dirty="0"/>
            </a:p>
          </p:txBody>
        </p:sp>
        <p:sp>
          <p:nvSpPr>
            <p:cNvPr id="7" name="Text 5"/>
            <p:cNvSpPr/>
            <p:nvPr/>
          </p:nvSpPr>
          <p:spPr>
            <a:xfrm>
              <a:off x="670560" y="2048256"/>
              <a:ext cx="4998720" cy="6096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700" dirty="0">
                  <a:solidFill>
                    <a:srgbClr val="2D31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Turnover, Tax paid, ITC claimed, Refund claimed, Commodity/Service sector</a:t>
              </a:r>
              <a:endParaRPr lang="en-US" sz="1700" dirty="0"/>
            </a:p>
          </p:txBody>
        </p:sp>
        <p:sp>
          <p:nvSpPr>
            <p:cNvPr id="8" name="Shape 6"/>
            <p:cNvSpPr/>
            <p:nvPr/>
          </p:nvSpPr>
          <p:spPr>
            <a:xfrm>
              <a:off x="487680" y="2935701"/>
              <a:ext cx="5486400" cy="1158240"/>
            </a:xfrm>
            <a:prstGeom prst="roundRect">
              <a:avLst>
                <a:gd name="adj" fmla="val 8421"/>
              </a:avLst>
            </a:prstGeom>
            <a:solidFill>
              <a:srgbClr val="FFFFFF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 sz="1700"/>
            </a:p>
          </p:txBody>
        </p:sp>
        <p:sp>
          <p:nvSpPr>
            <p:cNvPr id="9" name="Text 7"/>
            <p:cNvSpPr/>
            <p:nvPr/>
          </p:nvSpPr>
          <p:spPr>
            <a:xfrm>
              <a:off x="670560" y="3008853"/>
              <a:ext cx="4998720" cy="34137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700" b="1" dirty="0">
                  <a:solidFill>
                    <a:srgbClr val="1B2B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Compliance Behaviour</a:t>
              </a:r>
              <a:endParaRPr lang="en-US" sz="1700" dirty="0"/>
            </a:p>
          </p:txBody>
        </p:sp>
        <p:sp>
          <p:nvSpPr>
            <p:cNvPr id="10" name="Text 8"/>
            <p:cNvSpPr/>
            <p:nvPr/>
          </p:nvSpPr>
          <p:spPr>
            <a:xfrm>
              <a:off x="670560" y="3374613"/>
              <a:ext cx="4998720" cy="6096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700" dirty="0">
                  <a:solidFill>
                    <a:srgbClr val="2D31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Late filer, Non-submission of GSTR-1, GSTR-3B, GSTR-9, GSTR-9C</a:t>
              </a:r>
              <a:endParaRPr lang="en-US" sz="1700" dirty="0"/>
            </a:p>
          </p:txBody>
        </p:sp>
        <p:sp>
          <p:nvSpPr>
            <p:cNvPr id="11" name="Shape 9"/>
            <p:cNvSpPr/>
            <p:nvPr/>
          </p:nvSpPr>
          <p:spPr>
            <a:xfrm>
              <a:off x="487680" y="4215861"/>
              <a:ext cx="5486400" cy="1158240"/>
            </a:xfrm>
            <a:prstGeom prst="roundRect">
              <a:avLst>
                <a:gd name="adj" fmla="val 8421"/>
              </a:avLst>
            </a:prstGeom>
            <a:solidFill>
              <a:srgbClr val="FFFFFF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 sz="1700"/>
            </a:p>
          </p:txBody>
        </p:sp>
        <p:sp>
          <p:nvSpPr>
            <p:cNvPr id="12" name="Text 10"/>
            <p:cNvSpPr/>
            <p:nvPr/>
          </p:nvSpPr>
          <p:spPr>
            <a:xfrm>
              <a:off x="670560" y="4289013"/>
              <a:ext cx="4998720" cy="34137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700" b="1" dirty="0">
                  <a:solidFill>
                    <a:srgbClr val="1B2B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Key Ratios</a:t>
              </a:r>
              <a:endParaRPr lang="en-US" sz="1700" dirty="0"/>
            </a:p>
          </p:txBody>
        </p:sp>
        <p:sp>
          <p:nvSpPr>
            <p:cNvPr id="13" name="Text 11"/>
            <p:cNvSpPr/>
            <p:nvPr/>
          </p:nvSpPr>
          <p:spPr>
            <a:xfrm>
              <a:off x="670560" y="4654773"/>
              <a:ext cx="4998720" cy="6096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700" dirty="0">
                  <a:solidFill>
                    <a:srgbClr val="2D31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Output tax:Input tax | Cash payment:Output tax | Inter-state:Intra-state supply</a:t>
              </a:r>
              <a:endParaRPr lang="en-US" sz="1700" dirty="0"/>
            </a:p>
          </p:txBody>
        </p:sp>
        <p:sp>
          <p:nvSpPr>
            <p:cNvPr id="14" name="Shape 12"/>
            <p:cNvSpPr/>
            <p:nvPr/>
          </p:nvSpPr>
          <p:spPr>
            <a:xfrm>
              <a:off x="487680" y="5496021"/>
              <a:ext cx="5486400" cy="1158240"/>
            </a:xfrm>
            <a:prstGeom prst="roundRect">
              <a:avLst>
                <a:gd name="adj" fmla="val 8421"/>
              </a:avLst>
            </a:prstGeom>
            <a:solidFill>
              <a:srgbClr val="FFFFFF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 sz="1700"/>
            </a:p>
          </p:txBody>
        </p:sp>
        <p:sp>
          <p:nvSpPr>
            <p:cNvPr id="15" name="Text 13"/>
            <p:cNvSpPr/>
            <p:nvPr/>
          </p:nvSpPr>
          <p:spPr>
            <a:xfrm>
              <a:off x="670560" y="5569173"/>
              <a:ext cx="4998720" cy="34137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700" b="1" dirty="0">
                  <a:solidFill>
                    <a:srgbClr val="1B2B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Exceptional Reports</a:t>
              </a:r>
              <a:endParaRPr lang="en-US" sz="1700" dirty="0"/>
            </a:p>
          </p:txBody>
        </p:sp>
        <p:sp>
          <p:nvSpPr>
            <p:cNvPr id="16" name="Text 14"/>
            <p:cNvSpPr/>
            <p:nvPr/>
          </p:nvSpPr>
          <p:spPr>
            <a:xfrm>
              <a:off x="670560" y="5934933"/>
              <a:ext cx="4998720" cy="6096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700" dirty="0">
                  <a:solidFill>
                    <a:srgbClr val="2D31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ITC in 3B vs 2A/2B | GSTR-3B vs GSTR-1 | ITC from cancelled RTPs | E-way bill vs. turnover</a:t>
              </a:r>
              <a:endParaRPr lang="en-US" sz="1700" dirty="0"/>
            </a:p>
          </p:txBody>
        </p:sp>
        <p:sp>
          <p:nvSpPr>
            <p:cNvPr id="17" name="Text 15"/>
            <p:cNvSpPr/>
            <p:nvPr/>
          </p:nvSpPr>
          <p:spPr>
            <a:xfrm>
              <a:off x="6339840" y="1082517"/>
              <a:ext cx="5486400" cy="46329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700" b="1" dirty="0">
                  <a:solidFill>
                    <a:srgbClr val="1B2B5E"/>
                  </a:solidFill>
                  <a:latin typeface="Cambria" pitchFamily="34" charset="0"/>
                  <a:ea typeface="Cambria" pitchFamily="34" charset="-122"/>
                  <a:cs typeface="Cambria" pitchFamily="34" charset="-120"/>
                </a:rPr>
                <a:t>Selection Methods</a:t>
              </a:r>
              <a:endParaRPr lang="en-US" sz="1700" dirty="0"/>
            </a:p>
          </p:txBody>
        </p:sp>
        <p:sp>
          <p:nvSpPr>
            <p:cNvPr id="18" name="Shape 16"/>
            <p:cNvSpPr/>
            <p:nvPr/>
          </p:nvSpPr>
          <p:spPr>
            <a:xfrm>
              <a:off x="6339840" y="1777461"/>
              <a:ext cx="438912" cy="438912"/>
            </a:xfrm>
            <a:prstGeom prst="ellipse">
              <a:avLst/>
            </a:prstGeom>
            <a:solidFill>
              <a:srgbClr val="1B2B5E"/>
            </a:solidFill>
            <a:ln/>
          </p:spPr>
          <p:txBody>
            <a:bodyPr/>
            <a:lstStyle/>
            <a:p>
              <a:endParaRPr lang="en-IN" sz="1700"/>
            </a:p>
          </p:txBody>
        </p:sp>
        <p:sp>
          <p:nvSpPr>
            <p:cNvPr id="19" name="Text 17"/>
            <p:cNvSpPr/>
            <p:nvPr/>
          </p:nvSpPr>
          <p:spPr>
            <a:xfrm>
              <a:off x="6339840" y="1731264"/>
              <a:ext cx="438912" cy="4389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700" b="1" dirty="0">
                  <a:solidFill>
                    <a:srgbClr val="C8973A"/>
                  </a:solidFill>
                </a:rPr>
                <a:t>A</a:t>
              </a:r>
              <a:endParaRPr lang="en-US" sz="1700" dirty="0"/>
            </a:p>
          </p:txBody>
        </p:sp>
        <p:sp>
          <p:nvSpPr>
            <p:cNvPr id="20" name="Text 18"/>
            <p:cNvSpPr/>
            <p:nvPr/>
          </p:nvSpPr>
          <p:spPr>
            <a:xfrm>
              <a:off x="6888480" y="1753077"/>
              <a:ext cx="4754880" cy="3048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700" b="1" dirty="0">
                  <a:solidFill>
                    <a:srgbClr val="1B2B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Risk-Based</a:t>
              </a:r>
              <a:endParaRPr lang="en-US" sz="1700" dirty="0"/>
            </a:p>
          </p:txBody>
        </p:sp>
        <p:sp>
          <p:nvSpPr>
            <p:cNvPr id="21" name="Text 19"/>
            <p:cNvSpPr/>
            <p:nvPr/>
          </p:nvSpPr>
          <p:spPr>
            <a:xfrm>
              <a:off x="6888480" y="2057877"/>
              <a:ext cx="4754880" cy="46329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lang="en-US" sz="1700" dirty="0">
                  <a:solidFill>
                    <a:srgbClr val="2D31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Score all RTPs on risk parameters; descend order final score</a:t>
              </a:r>
              <a:endParaRPr lang="en-US" sz="1700" dirty="0"/>
            </a:p>
          </p:txBody>
        </p:sp>
        <p:sp>
          <p:nvSpPr>
            <p:cNvPr id="22" name="Shape 20"/>
            <p:cNvSpPr/>
            <p:nvPr/>
          </p:nvSpPr>
          <p:spPr>
            <a:xfrm>
              <a:off x="6339840" y="2731008"/>
              <a:ext cx="438912" cy="438912"/>
            </a:xfrm>
            <a:prstGeom prst="ellipse">
              <a:avLst/>
            </a:prstGeom>
            <a:solidFill>
              <a:srgbClr val="1B2B5E"/>
            </a:solidFill>
            <a:ln/>
          </p:spPr>
          <p:txBody>
            <a:bodyPr/>
            <a:lstStyle/>
            <a:p>
              <a:endParaRPr lang="en-IN" sz="1700"/>
            </a:p>
          </p:txBody>
        </p:sp>
        <p:sp>
          <p:nvSpPr>
            <p:cNvPr id="23" name="Text 21"/>
            <p:cNvSpPr/>
            <p:nvPr/>
          </p:nvSpPr>
          <p:spPr>
            <a:xfrm>
              <a:off x="6339840" y="2777205"/>
              <a:ext cx="438912" cy="4389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700" b="1" dirty="0">
                  <a:solidFill>
                    <a:srgbClr val="C8973A"/>
                  </a:solidFill>
                </a:rPr>
                <a:t>B</a:t>
              </a:r>
              <a:endParaRPr lang="en-US" sz="1700" dirty="0"/>
            </a:p>
          </p:txBody>
        </p:sp>
        <p:sp>
          <p:nvSpPr>
            <p:cNvPr id="24" name="Text 22"/>
            <p:cNvSpPr/>
            <p:nvPr/>
          </p:nvSpPr>
          <p:spPr>
            <a:xfrm>
              <a:off x="6888480" y="2752821"/>
              <a:ext cx="4754880" cy="3048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700" b="1" dirty="0">
                  <a:solidFill>
                    <a:srgbClr val="1B2B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Random Sample</a:t>
              </a:r>
              <a:endParaRPr lang="en-US" sz="1700" dirty="0"/>
            </a:p>
          </p:txBody>
        </p:sp>
        <p:sp>
          <p:nvSpPr>
            <p:cNvPr id="25" name="Text 23"/>
            <p:cNvSpPr/>
            <p:nvPr/>
          </p:nvSpPr>
          <p:spPr>
            <a:xfrm>
              <a:off x="6888480" y="3057621"/>
              <a:ext cx="4754880" cy="46329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lang="en-US" sz="1700" dirty="0">
                  <a:solidFill>
                    <a:srgbClr val="2D31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% fixed by admin; reveals latent compliance issues as controls</a:t>
              </a:r>
              <a:endParaRPr lang="en-US" sz="1700" dirty="0"/>
            </a:p>
          </p:txBody>
        </p:sp>
        <p:sp>
          <p:nvSpPr>
            <p:cNvPr id="26" name="Shape 24"/>
            <p:cNvSpPr/>
            <p:nvPr/>
          </p:nvSpPr>
          <p:spPr>
            <a:xfrm>
              <a:off x="6339840" y="3730752"/>
              <a:ext cx="438912" cy="438912"/>
            </a:xfrm>
            <a:prstGeom prst="ellipse">
              <a:avLst/>
            </a:prstGeom>
            <a:solidFill>
              <a:srgbClr val="1B2B5E"/>
            </a:solidFill>
            <a:ln/>
          </p:spPr>
          <p:txBody>
            <a:bodyPr/>
            <a:lstStyle/>
            <a:p>
              <a:endParaRPr lang="en-IN" sz="1700"/>
            </a:p>
          </p:txBody>
        </p:sp>
        <p:sp>
          <p:nvSpPr>
            <p:cNvPr id="27" name="Text 25"/>
            <p:cNvSpPr/>
            <p:nvPr/>
          </p:nvSpPr>
          <p:spPr>
            <a:xfrm>
              <a:off x="6339840" y="3776949"/>
              <a:ext cx="438912" cy="4389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700" b="1" dirty="0">
                  <a:solidFill>
                    <a:srgbClr val="C8973A"/>
                  </a:solidFill>
                </a:rPr>
                <a:t>C</a:t>
              </a:r>
              <a:endParaRPr lang="en-US" sz="1700" dirty="0"/>
            </a:p>
          </p:txBody>
        </p:sp>
        <p:sp>
          <p:nvSpPr>
            <p:cNvPr id="28" name="Text 26"/>
            <p:cNvSpPr/>
            <p:nvPr/>
          </p:nvSpPr>
          <p:spPr>
            <a:xfrm>
              <a:off x="6888480" y="3752565"/>
              <a:ext cx="4754880" cy="3048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700" b="1" dirty="0">
                  <a:solidFill>
                    <a:srgbClr val="1B2B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Local Parameters</a:t>
              </a:r>
              <a:endParaRPr lang="en-US" sz="1700" dirty="0"/>
            </a:p>
          </p:txBody>
        </p:sp>
        <p:sp>
          <p:nvSpPr>
            <p:cNvPr id="29" name="Text 27"/>
            <p:cNvSpPr/>
            <p:nvPr/>
          </p:nvSpPr>
          <p:spPr>
            <a:xfrm>
              <a:off x="6888480" y="4057365"/>
              <a:ext cx="4754880" cy="46329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lang="en-US" sz="1700" dirty="0">
                  <a:solidFill>
                    <a:srgbClr val="2D31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Intelligence inputs, past compliance, local enforcement data</a:t>
              </a:r>
              <a:endParaRPr lang="en-US" sz="1700" dirty="0"/>
            </a:p>
          </p:txBody>
        </p:sp>
        <p:sp>
          <p:nvSpPr>
            <p:cNvPr id="30" name="Shape 28"/>
            <p:cNvSpPr/>
            <p:nvPr/>
          </p:nvSpPr>
          <p:spPr>
            <a:xfrm>
              <a:off x="6339840" y="4730496"/>
              <a:ext cx="438912" cy="438912"/>
            </a:xfrm>
            <a:prstGeom prst="ellipse">
              <a:avLst/>
            </a:prstGeom>
            <a:solidFill>
              <a:srgbClr val="1B2B5E"/>
            </a:solidFill>
            <a:ln/>
          </p:spPr>
          <p:txBody>
            <a:bodyPr/>
            <a:lstStyle/>
            <a:p>
              <a:endParaRPr lang="en-IN" sz="1700"/>
            </a:p>
          </p:txBody>
        </p:sp>
        <p:sp>
          <p:nvSpPr>
            <p:cNvPr id="31" name="Text 29"/>
            <p:cNvSpPr/>
            <p:nvPr/>
          </p:nvSpPr>
          <p:spPr>
            <a:xfrm>
              <a:off x="6339840" y="4730496"/>
              <a:ext cx="438912" cy="4389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700" b="1" dirty="0">
                  <a:solidFill>
                    <a:srgbClr val="C8973A"/>
                  </a:solidFill>
                </a:rPr>
                <a:t>D</a:t>
              </a:r>
              <a:endParaRPr lang="en-US" sz="1700" dirty="0"/>
            </a:p>
          </p:txBody>
        </p:sp>
        <p:sp>
          <p:nvSpPr>
            <p:cNvPr id="32" name="Text 30"/>
            <p:cNvSpPr/>
            <p:nvPr/>
          </p:nvSpPr>
          <p:spPr>
            <a:xfrm>
              <a:off x="6888480" y="4752309"/>
              <a:ext cx="4754880" cy="3048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700" b="1" dirty="0">
                  <a:solidFill>
                    <a:srgbClr val="1B2B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Suo-Motu</a:t>
              </a:r>
              <a:endParaRPr lang="en-US" sz="1700" dirty="0"/>
            </a:p>
          </p:txBody>
        </p:sp>
        <p:sp>
          <p:nvSpPr>
            <p:cNvPr id="33" name="Text 31"/>
            <p:cNvSpPr/>
            <p:nvPr/>
          </p:nvSpPr>
          <p:spPr>
            <a:xfrm>
              <a:off x="6888480" y="5057109"/>
              <a:ext cx="4754880" cy="46329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lang="en-US" sz="1700" dirty="0">
                  <a:solidFill>
                    <a:srgbClr val="2D31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Officer proposes for specific RTP with written reasons to Commissioner</a:t>
              </a:r>
              <a:endParaRPr lang="en-US" sz="1700" dirty="0"/>
            </a:p>
          </p:txBody>
        </p:sp>
        <p:sp>
          <p:nvSpPr>
            <p:cNvPr id="34" name="Shape 32"/>
            <p:cNvSpPr/>
            <p:nvPr/>
          </p:nvSpPr>
          <p:spPr>
            <a:xfrm>
              <a:off x="6339840" y="5776437"/>
              <a:ext cx="438912" cy="438912"/>
            </a:xfrm>
            <a:prstGeom prst="ellipse">
              <a:avLst/>
            </a:prstGeom>
            <a:solidFill>
              <a:srgbClr val="1B2B5E"/>
            </a:solidFill>
            <a:ln/>
          </p:spPr>
          <p:txBody>
            <a:bodyPr/>
            <a:lstStyle/>
            <a:p>
              <a:endParaRPr lang="en-IN" sz="1700"/>
            </a:p>
          </p:txBody>
        </p:sp>
        <p:sp>
          <p:nvSpPr>
            <p:cNvPr id="35" name="Text 33"/>
            <p:cNvSpPr/>
            <p:nvPr/>
          </p:nvSpPr>
          <p:spPr>
            <a:xfrm>
              <a:off x="6339840" y="5730240"/>
              <a:ext cx="438912" cy="4389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700" b="1" dirty="0">
                  <a:solidFill>
                    <a:srgbClr val="C8973A"/>
                  </a:solidFill>
                </a:rPr>
                <a:t>E</a:t>
              </a:r>
              <a:endParaRPr lang="en-US" sz="1700" dirty="0"/>
            </a:p>
          </p:txBody>
        </p:sp>
        <p:sp>
          <p:nvSpPr>
            <p:cNvPr id="36" name="Text 34"/>
            <p:cNvSpPr/>
            <p:nvPr/>
          </p:nvSpPr>
          <p:spPr>
            <a:xfrm>
              <a:off x="6888480" y="5752053"/>
              <a:ext cx="4754880" cy="3048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700" b="1" dirty="0">
                  <a:solidFill>
                    <a:srgbClr val="1B2B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DGARM / GSTN</a:t>
              </a:r>
              <a:endParaRPr lang="en-US" sz="1700" dirty="0"/>
            </a:p>
          </p:txBody>
        </p:sp>
        <p:sp>
          <p:nvSpPr>
            <p:cNvPr id="37" name="Text 35"/>
            <p:cNvSpPr/>
            <p:nvPr/>
          </p:nvSpPr>
          <p:spPr>
            <a:xfrm>
              <a:off x="6888480" y="6056853"/>
              <a:ext cx="4754880" cy="46329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lang="en-US" sz="1700" dirty="0">
                  <a:solidFill>
                    <a:srgbClr val="2D31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States can request DGARM for central targeting methodology</a:t>
              </a:r>
              <a:endParaRPr lang="en-US" sz="1700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054D885-F2D0-12DF-2DA4-1D44389BDFB9}"/>
              </a:ext>
            </a:extLst>
          </p:cNvPr>
          <p:cNvSpPr txBox="1"/>
          <p:nvPr/>
        </p:nvSpPr>
        <p:spPr>
          <a:xfrm>
            <a:off x="736662" y="391830"/>
            <a:ext cx="9586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SELECTION OF RTP FOR AUDIT — RISK-BASED APPROACH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322E5-F03E-980C-245D-94C05B3C4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89E48A-2831-1B9C-545F-353FBF6C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35" y="6553200"/>
            <a:ext cx="3859212" cy="304800"/>
          </a:xfrm>
        </p:spPr>
        <p:txBody>
          <a:bodyPr/>
          <a:lstStyle/>
          <a:p>
            <a:pPr>
              <a:defRPr/>
            </a:pPr>
            <a:r>
              <a:rPr lang="en-IN" dirty="0"/>
              <a:t>© Indirect Taxes Committee, ICAI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47DFFCD4-B285-A913-2FFF-6599F3DD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29F714-C371-4D5F-8DCF-D3A490DAEB6F}" type="slidenum">
              <a:rPr lang="en-IN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IN" altLang="en-US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DF926E-6597-8E8F-89AC-7A66EA86E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268" r="-915" b="5948"/>
          <a:stretch/>
        </p:blipFill>
        <p:spPr bwMode="auto">
          <a:xfrm>
            <a:off x="5325035" y="2259106"/>
            <a:ext cx="6920753" cy="45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F6D673-D27A-883A-6B8E-FC37CAE3EFAA}"/>
              </a:ext>
            </a:extLst>
          </p:cNvPr>
          <p:cNvSpPr txBox="1"/>
          <p:nvPr/>
        </p:nvSpPr>
        <p:spPr>
          <a:xfrm>
            <a:off x="505945" y="1250661"/>
            <a:ext cx="9135595" cy="5305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effectLst/>
                <a:latin typeface="Bookman Old Style" panose="02050604050505020204" pitchFamily="18" charset="0"/>
              </a:rPr>
              <a:t>Audit of returns, published financials or entire books of taxable person.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effectLst/>
                <a:latin typeface="Bookman Old Style" panose="02050604050505020204" pitchFamily="18" charset="0"/>
              </a:rPr>
              <a:t>Authorization to audit – open for inspection or fait accompli.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effectLst/>
                <a:latin typeface="Bookman Old Style" panose="02050604050505020204" pitchFamily="18" charset="0"/>
              </a:rPr>
              <a:t>Audit procedure – permit to call for new reports to be generated and submitted, duration of audit, off-site or on-site.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effectLst/>
                <a:latin typeface="Bookman Old Style" panose="02050604050505020204" pitchFamily="18" charset="0"/>
              </a:rPr>
              <a:t>Audit findings – confidentiality or otherwise, opportunity to respond to audit findings.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effectLst/>
                <a:latin typeface="Bookman Old Style" panose="02050604050505020204" pitchFamily="18" charset="0"/>
              </a:rPr>
              <a:t>Reply to audit findings –</a:t>
            </a:r>
          </a:p>
          <a:p>
            <a:pPr algn="just">
              <a:lnSpc>
                <a:spcPct val="150000"/>
              </a:lnSpc>
            </a:pPr>
            <a:r>
              <a:rPr lang="en-GB" sz="1900" dirty="0">
                <a:latin typeface="Bookman Old Style" panose="02050604050505020204" pitchFamily="18" charset="0"/>
              </a:rPr>
              <a:t>      - </a:t>
            </a:r>
            <a:r>
              <a:rPr lang="en-GB" sz="1900" dirty="0">
                <a:effectLst/>
                <a:latin typeface="Bookman Old Style" panose="02050604050505020204" pitchFamily="18" charset="0"/>
              </a:rPr>
              <a:t>detailed or brief, </a:t>
            </a:r>
          </a:p>
          <a:p>
            <a:pPr algn="just">
              <a:lnSpc>
                <a:spcPct val="150000"/>
              </a:lnSpc>
            </a:pPr>
            <a:r>
              <a:rPr lang="en-GB" sz="1900" dirty="0">
                <a:latin typeface="Bookman Old Style" panose="02050604050505020204" pitchFamily="18" charset="0"/>
              </a:rPr>
              <a:t>      - </a:t>
            </a:r>
            <a:r>
              <a:rPr lang="en-GB" sz="1900" dirty="0">
                <a:effectLst/>
                <a:latin typeface="Bookman Old Style" panose="02050604050505020204" pitchFamily="18" charset="0"/>
              </a:rPr>
              <a:t>strategy or statutory requirement.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effectLst/>
                <a:latin typeface="Bookman Old Style" panose="02050604050505020204" pitchFamily="18" charset="0"/>
              </a:rPr>
              <a:t>Period of Limitation to issue SCN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latin typeface="Bookman Old Style" panose="02050604050505020204" pitchFamily="18" charset="0"/>
              </a:rPr>
              <a:t>Special audit under section 66 of the</a:t>
            </a:r>
          </a:p>
          <a:p>
            <a:pPr algn="just">
              <a:lnSpc>
                <a:spcPct val="150000"/>
              </a:lnSpc>
            </a:pPr>
            <a:r>
              <a:rPr lang="en-GB" sz="1900" dirty="0">
                <a:latin typeface="Bookman Old Style" panose="02050604050505020204" pitchFamily="18" charset="0"/>
              </a:rPr>
              <a:t>    CGST Act,2017</a:t>
            </a:r>
            <a:endParaRPr lang="en-GB" sz="1900" dirty="0">
              <a:effectLst/>
              <a:latin typeface="Bookman Old Style" panose="02050604050505020204" pitchFamily="18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979EEC02-F473-5332-4213-F77DE3E47A3F}"/>
              </a:ext>
            </a:extLst>
          </p:cNvPr>
          <p:cNvSpPr txBox="1">
            <a:spLocks/>
          </p:cNvSpPr>
          <p:nvPr/>
        </p:nvSpPr>
        <p:spPr bwMode="gray">
          <a:xfrm>
            <a:off x="1216958" y="194983"/>
            <a:ext cx="9238129" cy="8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b="1" i="0" u="sng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SESSION AGENDA</a:t>
            </a:r>
            <a:endParaRPr lang="en-GB" sz="2800" u="sng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96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33186FE2-3C9E-F5F4-06DE-427C548E3E95}"/>
              </a:ext>
            </a:extLst>
          </p:cNvPr>
          <p:cNvGrpSpPr/>
          <p:nvPr/>
        </p:nvGrpSpPr>
        <p:grpSpPr>
          <a:xfrm>
            <a:off x="561860" y="1531345"/>
            <a:ext cx="5182810" cy="2101325"/>
            <a:chOff x="561860" y="1531345"/>
            <a:chExt cx="5182810" cy="2101325"/>
          </a:xfrm>
        </p:grpSpPr>
        <p:sp>
          <p:nvSpPr>
            <p:cNvPr id="4" name="Shape 2">
              <a:extLst>
                <a:ext uri="{FF2B5EF4-FFF2-40B4-BE49-F238E27FC236}">
                  <a16:creationId xmlns:a16="http://schemas.microsoft.com/office/drawing/2014/main" id="{6289820E-E9EC-306D-E10C-F92BE5F0584B}"/>
                </a:ext>
              </a:extLst>
            </p:cNvPr>
            <p:cNvSpPr/>
            <p:nvPr/>
          </p:nvSpPr>
          <p:spPr>
            <a:xfrm>
              <a:off x="561860" y="1531345"/>
              <a:ext cx="5182810" cy="2101325"/>
            </a:xfrm>
            <a:prstGeom prst="roundRect">
              <a:avLst>
                <a:gd name="adj" fmla="val 5000"/>
              </a:avLst>
            </a:prstGeom>
            <a:solidFill>
              <a:srgbClr val="1B2B5E"/>
            </a:solidFill>
            <a:ln/>
          </p:spPr>
          <p:txBody>
            <a:bodyPr/>
            <a:lstStyle/>
            <a:p>
              <a:endParaRPr lang="en-IN" sz="1600"/>
            </a:p>
          </p:txBody>
        </p:sp>
        <p:sp>
          <p:nvSpPr>
            <p:cNvPr id="5" name="Text 3">
              <a:extLst>
                <a:ext uri="{FF2B5EF4-FFF2-40B4-BE49-F238E27FC236}">
                  <a16:creationId xmlns:a16="http://schemas.microsoft.com/office/drawing/2014/main" id="{E112217D-2373-8068-FA29-C99BC1EEFF85}"/>
                </a:ext>
              </a:extLst>
            </p:cNvPr>
            <p:cNvSpPr/>
            <p:nvPr/>
          </p:nvSpPr>
          <p:spPr>
            <a:xfrm>
              <a:off x="742656" y="1615398"/>
              <a:ext cx="4821219" cy="33621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C8973A"/>
                  </a:solidFill>
                  <a:latin typeface="Cambria" pitchFamily="34" charset="0"/>
                  <a:ea typeface="Cambria" pitchFamily="34" charset="-122"/>
                  <a:cs typeface="Cambria" pitchFamily="34" charset="-120"/>
                </a:rPr>
                <a:t>FORM GST ADT-01 (Notice)</a:t>
              </a:r>
              <a:endParaRPr lang="en-US" sz="1600" dirty="0"/>
            </a:p>
          </p:txBody>
        </p:sp>
        <p:sp>
          <p:nvSpPr>
            <p:cNvPr id="6" name="Text 4">
              <a:extLst>
                <a:ext uri="{FF2B5EF4-FFF2-40B4-BE49-F238E27FC236}">
                  <a16:creationId xmlns:a16="http://schemas.microsoft.com/office/drawing/2014/main" id="{8031D6B2-9EB7-407C-F564-C05FB13877F6}"/>
                </a:ext>
              </a:extLst>
            </p:cNvPr>
            <p:cNvSpPr/>
            <p:nvPr/>
          </p:nvSpPr>
          <p:spPr>
            <a:xfrm>
              <a:off x="742656" y="1993636"/>
              <a:ext cx="4821219" cy="25215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Issue within 5 working days of file allotment</a:t>
              </a:r>
              <a:endParaRPr lang="en-US" sz="1600" dirty="0"/>
            </a:p>
          </p:txBody>
        </p:sp>
        <p:sp>
          <p:nvSpPr>
            <p:cNvPr id="7" name="Text 5">
              <a:extLst>
                <a:ext uri="{FF2B5EF4-FFF2-40B4-BE49-F238E27FC236}">
                  <a16:creationId xmlns:a16="http://schemas.microsoft.com/office/drawing/2014/main" id="{0D5E7D48-387E-0F83-EC60-1C7A0FAD6AEC}"/>
                </a:ext>
              </a:extLst>
            </p:cNvPr>
            <p:cNvSpPr/>
            <p:nvPr/>
          </p:nvSpPr>
          <p:spPr>
            <a:xfrm>
              <a:off x="742656" y="2245795"/>
              <a:ext cx="4821219" cy="25215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Minimum 15 working days advance notice</a:t>
              </a:r>
              <a:endParaRPr lang="en-US" sz="1600" dirty="0"/>
            </a:p>
          </p:txBody>
        </p:sp>
        <p:sp>
          <p:nvSpPr>
            <p:cNvPr id="8" name="Text 6">
              <a:extLst>
                <a:ext uri="{FF2B5EF4-FFF2-40B4-BE49-F238E27FC236}">
                  <a16:creationId xmlns:a16="http://schemas.microsoft.com/office/drawing/2014/main" id="{320B17BD-F246-3AFB-F95B-9D303DF2AEC3}"/>
                </a:ext>
              </a:extLst>
            </p:cNvPr>
            <p:cNvSpPr/>
            <p:nvPr/>
          </p:nvSpPr>
          <p:spPr>
            <a:xfrm>
              <a:off x="742656" y="2497954"/>
              <a:ext cx="4821219" cy="25215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Attach questionnaire for auditee</a:t>
              </a:r>
              <a:endParaRPr lang="en-US" sz="1600" dirty="0"/>
            </a:p>
          </p:txBody>
        </p:sp>
        <p:sp>
          <p:nvSpPr>
            <p:cNvPr id="9" name="Text 7">
              <a:extLst>
                <a:ext uri="{FF2B5EF4-FFF2-40B4-BE49-F238E27FC236}">
                  <a16:creationId xmlns:a16="http://schemas.microsoft.com/office/drawing/2014/main" id="{0D8F8A66-815A-B60F-2BED-7EBA86A80967}"/>
                </a:ext>
              </a:extLst>
            </p:cNvPr>
            <p:cNvSpPr/>
            <p:nvPr/>
          </p:nvSpPr>
          <p:spPr>
            <a:xfrm>
              <a:off x="742656" y="2750113"/>
              <a:ext cx="4821219" cy="25215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Mention list of documents required</a:t>
              </a:r>
              <a:endParaRPr lang="en-US" sz="1600" dirty="0"/>
            </a:p>
          </p:txBody>
        </p:sp>
        <p:sp>
          <p:nvSpPr>
            <p:cNvPr id="10" name="Text 8">
              <a:extLst>
                <a:ext uri="{FF2B5EF4-FFF2-40B4-BE49-F238E27FC236}">
                  <a16:creationId xmlns:a16="http://schemas.microsoft.com/office/drawing/2014/main" id="{40F70B83-BE8E-7BDE-00D5-A839D7439F3B}"/>
                </a:ext>
              </a:extLst>
            </p:cNvPr>
            <p:cNvSpPr/>
            <p:nvPr/>
          </p:nvSpPr>
          <p:spPr>
            <a:xfrm>
              <a:off x="742656" y="3002272"/>
              <a:ext cx="4821219" cy="25215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Letter for mutual assistance (staggered production)</a:t>
              </a:r>
              <a:endParaRPr lang="en-US" sz="1600" dirty="0"/>
            </a:p>
          </p:txBody>
        </p:sp>
        <p:sp>
          <p:nvSpPr>
            <p:cNvPr id="11" name="Text 9">
              <a:extLst>
                <a:ext uri="{FF2B5EF4-FFF2-40B4-BE49-F238E27FC236}">
                  <a16:creationId xmlns:a16="http://schemas.microsoft.com/office/drawing/2014/main" id="{DDC19B3D-3A30-385C-B7F3-032AB72D0002}"/>
                </a:ext>
              </a:extLst>
            </p:cNvPr>
            <p:cNvSpPr/>
            <p:nvPr/>
          </p:nvSpPr>
          <p:spPr>
            <a:xfrm>
              <a:off x="742656" y="3254431"/>
              <a:ext cx="4821219" cy="25215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Focus document requests on identified risk factors</a:t>
              </a:r>
              <a:endParaRPr lang="en-US" sz="1600" dirty="0"/>
            </a:p>
          </p:txBody>
        </p:sp>
      </p:grpSp>
      <p:sp>
        <p:nvSpPr>
          <p:cNvPr id="14" name="Text 12">
            <a:extLst>
              <a:ext uri="{FF2B5EF4-FFF2-40B4-BE49-F238E27FC236}">
                <a16:creationId xmlns:a16="http://schemas.microsoft.com/office/drawing/2014/main" id="{2BC55927-2860-CE5C-AE62-204E504D9A03}"/>
              </a:ext>
            </a:extLst>
          </p:cNvPr>
          <p:cNvSpPr/>
          <p:nvPr/>
        </p:nvSpPr>
        <p:spPr>
          <a:xfrm>
            <a:off x="6287058" y="1993636"/>
            <a:ext cx="5182810" cy="2521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D6E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Review TAG / RPMF (Taxpayer at a Glance)</a:t>
            </a:r>
            <a:endParaRPr lang="en-US" sz="1600" dirty="0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5930CE0E-E08F-4E97-E65B-8AAB3AC8C579}"/>
              </a:ext>
            </a:extLst>
          </p:cNvPr>
          <p:cNvSpPr/>
          <p:nvPr/>
        </p:nvSpPr>
        <p:spPr>
          <a:xfrm>
            <a:off x="561860" y="3779763"/>
            <a:ext cx="11088804" cy="3677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2B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Audit Plan — Key Elements</a:t>
            </a:r>
            <a:endParaRPr lang="en-US" sz="1600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EB37A13-851F-E066-2B12-F8693E0EB3C8}"/>
              </a:ext>
            </a:extLst>
          </p:cNvPr>
          <p:cNvGrpSpPr/>
          <p:nvPr/>
        </p:nvGrpSpPr>
        <p:grpSpPr>
          <a:xfrm>
            <a:off x="561860" y="4231548"/>
            <a:ext cx="3555649" cy="924583"/>
            <a:chOff x="561860" y="4231548"/>
            <a:chExt cx="3555649" cy="924583"/>
          </a:xfrm>
        </p:grpSpPr>
        <p:sp>
          <p:nvSpPr>
            <p:cNvPr id="21" name="Shape 19">
              <a:extLst>
                <a:ext uri="{FF2B5EF4-FFF2-40B4-BE49-F238E27FC236}">
                  <a16:creationId xmlns:a16="http://schemas.microsoft.com/office/drawing/2014/main" id="{9BD18174-601E-08F1-B9A4-129EB4EA6A76}"/>
                </a:ext>
              </a:extLst>
            </p:cNvPr>
            <p:cNvSpPr/>
            <p:nvPr/>
          </p:nvSpPr>
          <p:spPr>
            <a:xfrm>
              <a:off x="561860" y="4231548"/>
              <a:ext cx="3555649" cy="924583"/>
            </a:xfrm>
            <a:prstGeom prst="roundRect">
              <a:avLst>
                <a:gd name="adj" fmla="val 9091"/>
              </a:avLst>
            </a:prstGeom>
            <a:solidFill>
              <a:srgbClr val="FFFFFF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 sz="1600"/>
            </a:p>
          </p:txBody>
        </p:sp>
        <p:sp>
          <p:nvSpPr>
            <p:cNvPr id="22" name="Text 20">
              <a:extLst>
                <a:ext uri="{FF2B5EF4-FFF2-40B4-BE49-F238E27FC236}">
                  <a16:creationId xmlns:a16="http://schemas.microsoft.com/office/drawing/2014/main" id="{5440CD53-AAC5-CE88-C0F9-2EFF5FEC3345}"/>
                </a:ext>
              </a:extLst>
            </p:cNvPr>
            <p:cNvSpPr/>
            <p:nvPr/>
          </p:nvSpPr>
          <p:spPr>
            <a:xfrm>
              <a:off x="706497" y="4294587"/>
              <a:ext cx="3254323" cy="31519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1B2B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Risk Focus Areas</a:t>
              </a:r>
              <a:endParaRPr lang="en-US" sz="1600" dirty="0"/>
            </a:p>
          </p:txBody>
        </p:sp>
        <p:sp>
          <p:nvSpPr>
            <p:cNvPr id="23" name="Text 21">
              <a:extLst>
                <a:ext uri="{FF2B5EF4-FFF2-40B4-BE49-F238E27FC236}">
                  <a16:creationId xmlns:a16="http://schemas.microsoft.com/office/drawing/2014/main" id="{B82D9573-3DB0-C00C-F2C8-1AFAB512F756}"/>
                </a:ext>
              </a:extLst>
            </p:cNvPr>
            <p:cNvSpPr/>
            <p:nvPr/>
          </p:nvSpPr>
          <p:spPr>
            <a:xfrm>
              <a:off x="706497" y="4630799"/>
              <a:ext cx="3254323" cy="44127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2D31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From desk review &amp; selection criteria</a:t>
              </a:r>
              <a:endParaRPr lang="en-US" sz="16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67127A9-2037-0441-FADC-D35D2B463F72}"/>
              </a:ext>
            </a:extLst>
          </p:cNvPr>
          <p:cNvGrpSpPr/>
          <p:nvPr/>
        </p:nvGrpSpPr>
        <p:grpSpPr>
          <a:xfrm>
            <a:off x="4358570" y="4231548"/>
            <a:ext cx="3555649" cy="924583"/>
            <a:chOff x="4358570" y="4231548"/>
            <a:chExt cx="3555649" cy="924583"/>
          </a:xfrm>
        </p:grpSpPr>
        <p:sp>
          <p:nvSpPr>
            <p:cNvPr id="24" name="Shape 22">
              <a:extLst>
                <a:ext uri="{FF2B5EF4-FFF2-40B4-BE49-F238E27FC236}">
                  <a16:creationId xmlns:a16="http://schemas.microsoft.com/office/drawing/2014/main" id="{0BF56432-4CEB-257B-B350-6142AE9540C8}"/>
                </a:ext>
              </a:extLst>
            </p:cNvPr>
            <p:cNvSpPr/>
            <p:nvPr/>
          </p:nvSpPr>
          <p:spPr>
            <a:xfrm>
              <a:off x="4358570" y="4231548"/>
              <a:ext cx="3555649" cy="924583"/>
            </a:xfrm>
            <a:prstGeom prst="roundRect">
              <a:avLst>
                <a:gd name="adj" fmla="val 9091"/>
              </a:avLst>
            </a:prstGeom>
            <a:solidFill>
              <a:srgbClr val="FFFFFF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 sz="1600"/>
            </a:p>
          </p:txBody>
        </p:sp>
        <p:sp>
          <p:nvSpPr>
            <p:cNvPr id="25" name="Text 23">
              <a:extLst>
                <a:ext uri="{FF2B5EF4-FFF2-40B4-BE49-F238E27FC236}">
                  <a16:creationId xmlns:a16="http://schemas.microsoft.com/office/drawing/2014/main" id="{7FB5BDE5-7861-AC76-7E31-83B299B746A4}"/>
                </a:ext>
              </a:extLst>
            </p:cNvPr>
            <p:cNvSpPr/>
            <p:nvPr/>
          </p:nvSpPr>
          <p:spPr>
            <a:xfrm>
              <a:off x="4503207" y="4294587"/>
              <a:ext cx="3254323" cy="31519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1B2B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Auditee Profile</a:t>
              </a:r>
              <a:endParaRPr lang="en-US" sz="1600" dirty="0"/>
            </a:p>
          </p:txBody>
        </p:sp>
        <p:sp>
          <p:nvSpPr>
            <p:cNvPr id="26" name="Text 24">
              <a:extLst>
                <a:ext uri="{FF2B5EF4-FFF2-40B4-BE49-F238E27FC236}">
                  <a16:creationId xmlns:a16="http://schemas.microsoft.com/office/drawing/2014/main" id="{D9F47D86-61C5-39DE-C5FA-390DF122A1ED}"/>
                </a:ext>
              </a:extLst>
            </p:cNvPr>
            <p:cNvSpPr/>
            <p:nvPr/>
          </p:nvSpPr>
          <p:spPr>
            <a:xfrm>
              <a:off x="4503207" y="4630799"/>
              <a:ext cx="3254323" cy="44127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2D31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PAN, places of business, pre-GST history</a:t>
              </a:r>
              <a:endParaRPr lang="en-US" sz="16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6570F53-50E0-88F1-0F54-411C1B755767}"/>
              </a:ext>
            </a:extLst>
          </p:cNvPr>
          <p:cNvGrpSpPr/>
          <p:nvPr/>
        </p:nvGrpSpPr>
        <p:grpSpPr>
          <a:xfrm>
            <a:off x="8155280" y="4231548"/>
            <a:ext cx="3555649" cy="924583"/>
            <a:chOff x="8155280" y="4231548"/>
            <a:chExt cx="3555649" cy="924583"/>
          </a:xfrm>
        </p:grpSpPr>
        <p:sp>
          <p:nvSpPr>
            <p:cNvPr id="27" name="Shape 25">
              <a:extLst>
                <a:ext uri="{FF2B5EF4-FFF2-40B4-BE49-F238E27FC236}">
                  <a16:creationId xmlns:a16="http://schemas.microsoft.com/office/drawing/2014/main" id="{3BFB7EE5-5AE4-E797-E55D-2031DA007460}"/>
                </a:ext>
              </a:extLst>
            </p:cNvPr>
            <p:cNvSpPr/>
            <p:nvPr/>
          </p:nvSpPr>
          <p:spPr>
            <a:xfrm>
              <a:off x="8155280" y="4231548"/>
              <a:ext cx="3555649" cy="924583"/>
            </a:xfrm>
            <a:prstGeom prst="roundRect">
              <a:avLst>
                <a:gd name="adj" fmla="val 9091"/>
              </a:avLst>
            </a:prstGeom>
            <a:solidFill>
              <a:srgbClr val="FFFFFF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 sz="1600"/>
            </a:p>
          </p:txBody>
        </p:sp>
        <p:sp>
          <p:nvSpPr>
            <p:cNvPr id="28" name="Text 26">
              <a:extLst>
                <a:ext uri="{FF2B5EF4-FFF2-40B4-BE49-F238E27FC236}">
                  <a16:creationId xmlns:a16="http://schemas.microsoft.com/office/drawing/2014/main" id="{2B11DB47-3035-1775-EC4F-6FACC6E44BB3}"/>
                </a:ext>
              </a:extLst>
            </p:cNvPr>
            <p:cNvSpPr/>
            <p:nvPr/>
          </p:nvSpPr>
          <p:spPr>
            <a:xfrm>
              <a:off x="8299917" y="4294587"/>
              <a:ext cx="3254323" cy="31519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1B2B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Supply Types</a:t>
              </a:r>
              <a:endParaRPr lang="en-US" sz="1600" dirty="0"/>
            </a:p>
          </p:txBody>
        </p:sp>
        <p:sp>
          <p:nvSpPr>
            <p:cNvPr id="29" name="Text 27">
              <a:extLst>
                <a:ext uri="{FF2B5EF4-FFF2-40B4-BE49-F238E27FC236}">
                  <a16:creationId xmlns:a16="http://schemas.microsoft.com/office/drawing/2014/main" id="{0F4B1F44-824A-7CF7-E182-A13E6E9357ED}"/>
                </a:ext>
              </a:extLst>
            </p:cNvPr>
            <p:cNvSpPr/>
            <p:nvPr/>
          </p:nvSpPr>
          <p:spPr>
            <a:xfrm>
              <a:off x="8299917" y="4630799"/>
              <a:ext cx="3254323" cy="44127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2D31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Resale, mfg, export, works contract, ISD</a:t>
              </a:r>
              <a:endParaRPr lang="en-US" sz="16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D5C54C1-AE65-C57F-20EB-4F70E135F726}"/>
              </a:ext>
            </a:extLst>
          </p:cNvPr>
          <p:cNvGrpSpPr/>
          <p:nvPr/>
        </p:nvGrpSpPr>
        <p:grpSpPr>
          <a:xfrm>
            <a:off x="561860" y="5282210"/>
            <a:ext cx="3555649" cy="924583"/>
            <a:chOff x="561860" y="5282210"/>
            <a:chExt cx="3555649" cy="924583"/>
          </a:xfrm>
        </p:grpSpPr>
        <p:sp>
          <p:nvSpPr>
            <p:cNvPr id="30" name="Shape 28">
              <a:extLst>
                <a:ext uri="{FF2B5EF4-FFF2-40B4-BE49-F238E27FC236}">
                  <a16:creationId xmlns:a16="http://schemas.microsoft.com/office/drawing/2014/main" id="{CF90AF51-5747-8E88-D7CB-2657923D0318}"/>
                </a:ext>
              </a:extLst>
            </p:cNvPr>
            <p:cNvSpPr/>
            <p:nvPr/>
          </p:nvSpPr>
          <p:spPr>
            <a:xfrm>
              <a:off x="561860" y="5282210"/>
              <a:ext cx="3555649" cy="924583"/>
            </a:xfrm>
            <a:prstGeom prst="roundRect">
              <a:avLst>
                <a:gd name="adj" fmla="val 9091"/>
              </a:avLst>
            </a:prstGeom>
            <a:solidFill>
              <a:srgbClr val="FFFFFF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 sz="1600"/>
            </a:p>
          </p:txBody>
        </p:sp>
        <p:sp>
          <p:nvSpPr>
            <p:cNvPr id="31" name="Text 29">
              <a:extLst>
                <a:ext uri="{FF2B5EF4-FFF2-40B4-BE49-F238E27FC236}">
                  <a16:creationId xmlns:a16="http://schemas.microsoft.com/office/drawing/2014/main" id="{2BE523AC-6D47-854A-4B5E-79006FB962AB}"/>
                </a:ext>
              </a:extLst>
            </p:cNvPr>
            <p:cNvSpPr/>
            <p:nvPr/>
          </p:nvSpPr>
          <p:spPr>
            <a:xfrm>
              <a:off x="706497" y="5345250"/>
              <a:ext cx="3254323" cy="31519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1B2B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Return Analysis</a:t>
              </a:r>
              <a:endParaRPr lang="en-US" sz="1600" dirty="0"/>
            </a:p>
          </p:txBody>
        </p:sp>
        <p:sp>
          <p:nvSpPr>
            <p:cNvPr id="32" name="Text 30">
              <a:extLst>
                <a:ext uri="{FF2B5EF4-FFF2-40B4-BE49-F238E27FC236}">
                  <a16:creationId xmlns:a16="http://schemas.microsoft.com/office/drawing/2014/main" id="{BD382603-1E2A-D1EE-4CFF-39C00444A9DC}"/>
                </a:ext>
              </a:extLst>
            </p:cNvPr>
            <p:cNvSpPr/>
            <p:nvPr/>
          </p:nvSpPr>
          <p:spPr>
            <a:xfrm>
              <a:off x="706497" y="5681462"/>
              <a:ext cx="3254323" cy="44127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2D31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Late fees, mismatch GSTR-1 vs 3B vs 9C</a:t>
              </a:r>
              <a:endParaRPr lang="en-US" sz="16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D1EE39-F642-D86C-3C69-A37DE89B6182}"/>
              </a:ext>
            </a:extLst>
          </p:cNvPr>
          <p:cNvGrpSpPr/>
          <p:nvPr/>
        </p:nvGrpSpPr>
        <p:grpSpPr>
          <a:xfrm>
            <a:off x="4358570" y="5282210"/>
            <a:ext cx="3555649" cy="924583"/>
            <a:chOff x="4358570" y="5282210"/>
            <a:chExt cx="3555649" cy="924583"/>
          </a:xfrm>
        </p:grpSpPr>
        <p:sp>
          <p:nvSpPr>
            <p:cNvPr id="33" name="Shape 31">
              <a:extLst>
                <a:ext uri="{FF2B5EF4-FFF2-40B4-BE49-F238E27FC236}">
                  <a16:creationId xmlns:a16="http://schemas.microsoft.com/office/drawing/2014/main" id="{828404F2-62B7-EF3A-05A7-22AB9921A567}"/>
                </a:ext>
              </a:extLst>
            </p:cNvPr>
            <p:cNvSpPr/>
            <p:nvPr/>
          </p:nvSpPr>
          <p:spPr>
            <a:xfrm>
              <a:off x="4358570" y="5282210"/>
              <a:ext cx="3555649" cy="924583"/>
            </a:xfrm>
            <a:prstGeom prst="roundRect">
              <a:avLst>
                <a:gd name="adj" fmla="val 9091"/>
              </a:avLst>
            </a:prstGeom>
            <a:solidFill>
              <a:srgbClr val="FFFFFF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 sz="1600"/>
            </a:p>
          </p:txBody>
        </p:sp>
        <p:sp>
          <p:nvSpPr>
            <p:cNvPr id="34" name="Text 32">
              <a:extLst>
                <a:ext uri="{FF2B5EF4-FFF2-40B4-BE49-F238E27FC236}">
                  <a16:creationId xmlns:a16="http://schemas.microsoft.com/office/drawing/2014/main" id="{01C62039-471F-F35A-2BE3-54E2EA50B9F0}"/>
                </a:ext>
              </a:extLst>
            </p:cNvPr>
            <p:cNvSpPr/>
            <p:nvPr/>
          </p:nvSpPr>
          <p:spPr>
            <a:xfrm>
              <a:off x="4503207" y="5345250"/>
              <a:ext cx="3254323" cy="31519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1B2B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Sampling Strategy</a:t>
              </a:r>
              <a:endParaRPr lang="en-US" sz="1600" dirty="0"/>
            </a:p>
          </p:txBody>
        </p:sp>
        <p:sp>
          <p:nvSpPr>
            <p:cNvPr id="35" name="Text 33">
              <a:extLst>
                <a:ext uri="{FF2B5EF4-FFF2-40B4-BE49-F238E27FC236}">
                  <a16:creationId xmlns:a16="http://schemas.microsoft.com/office/drawing/2014/main" id="{32FFAB04-A1EC-38F8-5CFF-C2DC73C93448}"/>
                </a:ext>
              </a:extLst>
            </p:cNvPr>
            <p:cNvSpPr/>
            <p:nvPr/>
          </p:nvSpPr>
          <p:spPr>
            <a:xfrm>
              <a:off x="4503207" y="5681462"/>
              <a:ext cx="3254323" cy="44127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2D31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Time-period &amp; value-based samples</a:t>
              </a:r>
              <a:endParaRPr lang="en-US" sz="1600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BEF33BB-B38A-6272-24F5-CA5B2BCE1EBB}"/>
              </a:ext>
            </a:extLst>
          </p:cNvPr>
          <p:cNvGrpSpPr/>
          <p:nvPr/>
        </p:nvGrpSpPr>
        <p:grpSpPr>
          <a:xfrm>
            <a:off x="8155280" y="5282210"/>
            <a:ext cx="3555649" cy="924583"/>
            <a:chOff x="8155280" y="5282210"/>
            <a:chExt cx="3555649" cy="924583"/>
          </a:xfrm>
        </p:grpSpPr>
        <p:sp>
          <p:nvSpPr>
            <p:cNvPr id="36" name="Shape 34">
              <a:extLst>
                <a:ext uri="{FF2B5EF4-FFF2-40B4-BE49-F238E27FC236}">
                  <a16:creationId xmlns:a16="http://schemas.microsoft.com/office/drawing/2014/main" id="{9F76E1E6-BBA2-5EE5-4D3C-CECD66F529B0}"/>
                </a:ext>
              </a:extLst>
            </p:cNvPr>
            <p:cNvSpPr/>
            <p:nvPr/>
          </p:nvSpPr>
          <p:spPr>
            <a:xfrm>
              <a:off x="8155280" y="5282210"/>
              <a:ext cx="3555649" cy="924583"/>
            </a:xfrm>
            <a:prstGeom prst="roundRect">
              <a:avLst>
                <a:gd name="adj" fmla="val 9091"/>
              </a:avLst>
            </a:prstGeom>
            <a:solidFill>
              <a:srgbClr val="FFFFFF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 sz="1600"/>
            </a:p>
          </p:txBody>
        </p:sp>
        <p:sp>
          <p:nvSpPr>
            <p:cNvPr id="37" name="Text 35">
              <a:extLst>
                <a:ext uri="{FF2B5EF4-FFF2-40B4-BE49-F238E27FC236}">
                  <a16:creationId xmlns:a16="http://schemas.microsoft.com/office/drawing/2014/main" id="{9E6F9277-B1A6-364A-3772-CAC8C2A48E3A}"/>
                </a:ext>
              </a:extLst>
            </p:cNvPr>
            <p:cNvSpPr/>
            <p:nvPr/>
          </p:nvSpPr>
          <p:spPr>
            <a:xfrm>
              <a:off x="8299917" y="5345250"/>
              <a:ext cx="3254323" cy="31519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1B2B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Source &amp; Back-up Docs</a:t>
              </a:r>
              <a:endParaRPr lang="en-US" sz="1600" dirty="0"/>
            </a:p>
          </p:txBody>
        </p:sp>
        <p:sp>
          <p:nvSpPr>
            <p:cNvPr id="38" name="Text 36">
              <a:extLst>
                <a:ext uri="{FF2B5EF4-FFF2-40B4-BE49-F238E27FC236}">
                  <a16:creationId xmlns:a16="http://schemas.microsoft.com/office/drawing/2014/main" id="{93F6E785-36D7-83DB-6EC4-0ABF449FFE5D}"/>
                </a:ext>
              </a:extLst>
            </p:cNvPr>
            <p:cNvSpPr/>
            <p:nvPr/>
          </p:nvSpPr>
          <p:spPr>
            <a:xfrm>
              <a:off x="8299917" y="5681462"/>
              <a:ext cx="3254323" cy="44127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2D31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Invoices, ledgers, bank statements</a:t>
              </a:r>
              <a:endParaRPr lang="en-US" sz="16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7ECC934-2092-3D06-C715-8C33CF8B674C}"/>
              </a:ext>
            </a:extLst>
          </p:cNvPr>
          <p:cNvGrpSpPr/>
          <p:nvPr/>
        </p:nvGrpSpPr>
        <p:grpSpPr>
          <a:xfrm>
            <a:off x="6106262" y="1531345"/>
            <a:ext cx="5604667" cy="2101325"/>
            <a:chOff x="6106262" y="1531345"/>
            <a:chExt cx="5604667" cy="2101325"/>
          </a:xfrm>
        </p:grpSpPr>
        <p:sp>
          <p:nvSpPr>
            <p:cNvPr id="12" name="Shape 10">
              <a:extLst>
                <a:ext uri="{FF2B5EF4-FFF2-40B4-BE49-F238E27FC236}">
                  <a16:creationId xmlns:a16="http://schemas.microsoft.com/office/drawing/2014/main" id="{EA9DA7B0-1ECA-022B-98FB-1F5233C0CF9F}"/>
                </a:ext>
              </a:extLst>
            </p:cNvPr>
            <p:cNvSpPr/>
            <p:nvPr/>
          </p:nvSpPr>
          <p:spPr>
            <a:xfrm>
              <a:off x="6106262" y="1531345"/>
              <a:ext cx="5604667" cy="2101325"/>
            </a:xfrm>
            <a:prstGeom prst="roundRect">
              <a:avLst>
                <a:gd name="adj" fmla="val 5000"/>
              </a:avLst>
            </a:prstGeom>
            <a:solidFill>
              <a:srgbClr val="2E5DA6"/>
            </a:solidFill>
            <a:ln/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 11">
              <a:extLst>
                <a:ext uri="{FF2B5EF4-FFF2-40B4-BE49-F238E27FC236}">
                  <a16:creationId xmlns:a16="http://schemas.microsoft.com/office/drawing/2014/main" id="{7244CD5E-C977-DA79-E678-91CEC353FE0B}"/>
                </a:ext>
              </a:extLst>
            </p:cNvPr>
            <p:cNvSpPr/>
            <p:nvPr/>
          </p:nvSpPr>
          <p:spPr>
            <a:xfrm>
              <a:off x="6287058" y="1615398"/>
              <a:ext cx="5182810" cy="33621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C8973A"/>
                  </a:solidFill>
                  <a:latin typeface="Cambria" pitchFamily="34" charset="0"/>
                  <a:ea typeface="Cambria" pitchFamily="34" charset="-122"/>
                  <a:cs typeface="Cambria" pitchFamily="34" charset="-120"/>
                </a:rPr>
                <a:t>Pre-Audit Desk Review</a:t>
              </a:r>
              <a:endParaRPr lang="en-US" dirty="0"/>
            </a:p>
          </p:txBody>
        </p:sp>
        <p:sp>
          <p:nvSpPr>
            <p:cNvPr id="15" name="Text 13">
              <a:extLst>
                <a:ext uri="{FF2B5EF4-FFF2-40B4-BE49-F238E27FC236}">
                  <a16:creationId xmlns:a16="http://schemas.microsoft.com/office/drawing/2014/main" id="{5E72A7A1-E280-93E9-8093-F41A468D1CA3}"/>
                </a:ext>
              </a:extLst>
            </p:cNvPr>
            <p:cNvSpPr/>
            <p:nvPr/>
          </p:nvSpPr>
          <p:spPr>
            <a:xfrm>
              <a:off x="6287058" y="2245795"/>
              <a:ext cx="5182810" cy="25215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Reasons for selection — focus areas</a:t>
              </a:r>
              <a:endParaRPr lang="en-US" dirty="0"/>
            </a:p>
          </p:txBody>
        </p:sp>
        <p:sp>
          <p:nvSpPr>
            <p:cNvPr id="16" name="Text 14">
              <a:extLst>
                <a:ext uri="{FF2B5EF4-FFF2-40B4-BE49-F238E27FC236}">
                  <a16:creationId xmlns:a16="http://schemas.microsoft.com/office/drawing/2014/main" id="{F51519A9-663D-CD74-3AF9-008A34E00D1A}"/>
                </a:ext>
              </a:extLst>
            </p:cNvPr>
            <p:cNvSpPr/>
            <p:nvPr/>
          </p:nvSpPr>
          <p:spPr>
            <a:xfrm>
              <a:off x="6287058" y="2497954"/>
              <a:ext cx="5182810" cy="25215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Registration history incl. pre-GST periods</a:t>
              </a:r>
              <a:endParaRPr lang="en-US" dirty="0"/>
            </a:p>
          </p:txBody>
        </p:sp>
        <p:sp>
          <p:nvSpPr>
            <p:cNvPr id="17" name="Text 15">
              <a:extLst>
                <a:ext uri="{FF2B5EF4-FFF2-40B4-BE49-F238E27FC236}">
                  <a16:creationId xmlns:a16="http://schemas.microsoft.com/office/drawing/2014/main" id="{F8C32113-1EE9-9F69-2FFA-FAE36412EED4}"/>
                </a:ext>
              </a:extLst>
            </p:cNvPr>
            <p:cNvSpPr/>
            <p:nvPr/>
          </p:nvSpPr>
          <p:spPr>
            <a:xfrm>
              <a:off x="6287058" y="2750113"/>
              <a:ext cx="5182810" cy="25215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Business nature: goods/services/mixed</a:t>
              </a:r>
              <a:endParaRPr lang="en-US" dirty="0"/>
            </a:p>
          </p:txBody>
        </p:sp>
        <p:sp>
          <p:nvSpPr>
            <p:cNvPr id="18" name="Text 16">
              <a:extLst>
                <a:ext uri="{FF2B5EF4-FFF2-40B4-BE49-F238E27FC236}">
                  <a16:creationId xmlns:a16="http://schemas.microsoft.com/office/drawing/2014/main" id="{84F4B943-6230-E81D-EF83-7182C2FFD314}"/>
                </a:ext>
              </a:extLst>
            </p:cNvPr>
            <p:cNvSpPr/>
            <p:nvPr/>
          </p:nvSpPr>
          <p:spPr>
            <a:xfrm>
              <a:off x="6287058" y="3002272"/>
              <a:ext cx="5182810" cy="25215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Return filing pattern: GSTR-1, 3B, 9, 9C</a:t>
              </a:r>
              <a:endParaRPr lang="en-US" dirty="0"/>
            </a:p>
          </p:txBody>
        </p:sp>
        <p:sp>
          <p:nvSpPr>
            <p:cNvPr id="19" name="Text 17">
              <a:extLst>
                <a:ext uri="{FF2B5EF4-FFF2-40B4-BE49-F238E27FC236}">
                  <a16:creationId xmlns:a16="http://schemas.microsoft.com/office/drawing/2014/main" id="{B65EFDFF-1AFA-D526-F167-FCA1B1C595B3}"/>
                </a:ext>
              </a:extLst>
            </p:cNvPr>
            <p:cNvSpPr/>
            <p:nvPr/>
          </p:nvSpPr>
          <p:spPr>
            <a:xfrm>
              <a:off x="6287058" y="3254431"/>
              <a:ext cx="5182810" cy="25215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Compare GSTR-3B vs 2A/2B, IT Return, e-Way Bills</a:t>
              </a:r>
              <a:endParaRPr lang="en-US" dirty="0"/>
            </a:p>
          </p:txBody>
        </p:sp>
        <p:sp>
          <p:nvSpPr>
            <p:cNvPr id="43" name="Text 12">
              <a:extLst>
                <a:ext uri="{FF2B5EF4-FFF2-40B4-BE49-F238E27FC236}">
                  <a16:creationId xmlns:a16="http://schemas.microsoft.com/office/drawing/2014/main" id="{505ECFDE-77C5-A6AB-D7B7-F6BBBDF3B60C}"/>
                </a:ext>
              </a:extLst>
            </p:cNvPr>
            <p:cNvSpPr/>
            <p:nvPr/>
          </p:nvSpPr>
          <p:spPr>
            <a:xfrm>
              <a:off x="6287058" y="1999482"/>
              <a:ext cx="4815113" cy="3198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Review TAG / RPMF (Taxpayer at a Glance)</a:t>
              </a:r>
              <a:endParaRPr lang="en-US" sz="16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A4922011-52A7-28F1-4579-6554C633ED66}"/>
              </a:ext>
            </a:extLst>
          </p:cNvPr>
          <p:cNvSpPr txBox="1"/>
          <p:nvPr/>
        </p:nvSpPr>
        <p:spPr>
          <a:xfrm>
            <a:off x="2578505" y="447076"/>
            <a:ext cx="7417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AUDIT PLANNING, NOTICE &amp; DESK REVIEW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9703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">
            <a:extLst>
              <a:ext uri="{FF2B5EF4-FFF2-40B4-BE49-F238E27FC236}">
                <a16:creationId xmlns:a16="http://schemas.microsoft.com/office/drawing/2014/main" id="{5AA76645-B544-31C8-D784-EF499ACAB377}"/>
              </a:ext>
            </a:extLst>
          </p:cNvPr>
          <p:cNvSpPr/>
          <p:nvPr/>
        </p:nvSpPr>
        <p:spPr>
          <a:xfrm>
            <a:off x="554516" y="1586378"/>
            <a:ext cx="3561965" cy="2355080"/>
          </a:xfrm>
          <a:prstGeom prst="roundRect">
            <a:avLst>
              <a:gd name="adj" fmla="val 4762"/>
            </a:avLst>
          </a:prstGeom>
          <a:solidFill>
            <a:srgbClr val="1B2B5E"/>
          </a:solidFill>
          <a:ln/>
          <a:effectLst>
            <a:outerShdw blurRad="76200" dist="254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IN" sz="3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7BACB70-D207-4629-6EDE-EF2730085B4C}"/>
              </a:ext>
            </a:extLst>
          </p:cNvPr>
          <p:cNvGrpSpPr/>
          <p:nvPr/>
        </p:nvGrpSpPr>
        <p:grpSpPr>
          <a:xfrm>
            <a:off x="706338" y="1698525"/>
            <a:ext cx="3270001" cy="2085928"/>
            <a:chOff x="706338" y="1698525"/>
            <a:chExt cx="3270001" cy="2085928"/>
          </a:xfrm>
        </p:grpSpPr>
        <p:sp>
          <p:nvSpPr>
            <p:cNvPr id="10" name="Text 3">
              <a:extLst>
                <a:ext uri="{FF2B5EF4-FFF2-40B4-BE49-F238E27FC236}">
                  <a16:creationId xmlns:a16="http://schemas.microsoft.com/office/drawing/2014/main" id="{785FBD1A-12A1-1C4C-369B-081CD34248F9}"/>
                </a:ext>
              </a:extLst>
            </p:cNvPr>
            <p:cNvSpPr/>
            <p:nvPr/>
          </p:nvSpPr>
          <p:spPr>
            <a:xfrm>
              <a:off x="706338" y="1698525"/>
              <a:ext cx="3270001" cy="42615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C8973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itchFamily="34" charset="-120"/>
                </a:rPr>
                <a:t>Registration / Migration</a:t>
              </a:r>
              <a:endParaRPr lang="en-US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Text 4">
              <a:extLst>
                <a:ext uri="{FF2B5EF4-FFF2-40B4-BE49-F238E27FC236}">
                  <a16:creationId xmlns:a16="http://schemas.microsoft.com/office/drawing/2014/main" id="{48D07268-E386-6BB5-B83C-0EBBAB15BB2C}"/>
                </a:ext>
              </a:extLst>
            </p:cNvPr>
            <p:cNvSpPr/>
            <p:nvPr/>
          </p:nvSpPr>
          <p:spPr>
            <a:xfrm>
              <a:off x="706338" y="2203185"/>
              <a:ext cx="3270001" cy="5046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Verify pre-GST registration history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Text 5">
              <a:extLst>
                <a:ext uri="{FF2B5EF4-FFF2-40B4-BE49-F238E27FC236}">
                  <a16:creationId xmlns:a16="http://schemas.microsoft.com/office/drawing/2014/main" id="{7CDDD95E-483E-F658-9B8C-DC7BFBB48E2C}"/>
                </a:ext>
              </a:extLst>
            </p:cNvPr>
            <p:cNvSpPr/>
            <p:nvPr/>
          </p:nvSpPr>
          <p:spPr>
            <a:xfrm>
              <a:off x="706338" y="2741489"/>
              <a:ext cx="3270001" cy="5046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Check for suppressed pre-registration liability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 6">
              <a:extLst>
                <a:ext uri="{FF2B5EF4-FFF2-40B4-BE49-F238E27FC236}">
                  <a16:creationId xmlns:a16="http://schemas.microsoft.com/office/drawing/2014/main" id="{56DEA4E0-F3B8-035E-80B6-FD45F373E895}"/>
                </a:ext>
              </a:extLst>
            </p:cNvPr>
            <p:cNvSpPr/>
            <p:nvPr/>
          </p:nvSpPr>
          <p:spPr>
            <a:xfrm>
              <a:off x="706338" y="3279793"/>
              <a:ext cx="3270001" cy="5046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Up-to-date bank accounts, authorised signatory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3CB949C-7B8C-EE5D-9935-13191CDF8A06}"/>
              </a:ext>
            </a:extLst>
          </p:cNvPr>
          <p:cNvGrpSpPr/>
          <p:nvPr/>
        </p:nvGrpSpPr>
        <p:grpSpPr>
          <a:xfrm>
            <a:off x="4315019" y="1586378"/>
            <a:ext cx="3543683" cy="2355080"/>
            <a:chOff x="4315019" y="1586378"/>
            <a:chExt cx="3543683" cy="2355080"/>
          </a:xfrm>
        </p:grpSpPr>
        <p:sp>
          <p:nvSpPr>
            <p:cNvPr id="14" name="Shape 7">
              <a:extLst>
                <a:ext uri="{FF2B5EF4-FFF2-40B4-BE49-F238E27FC236}">
                  <a16:creationId xmlns:a16="http://schemas.microsoft.com/office/drawing/2014/main" id="{7C224219-857A-DE63-A492-D6D5BE6B2137}"/>
                </a:ext>
              </a:extLst>
            </p:cNvPr>
            <p:cNvSpPr/>
            <p:nvPr/>
          </p:nvSpPr>
          <p:spPr>
            <a:xfrm>
              <a:off x="4315019" y="1586378"/>
              <a:ext cx="3543683" cy="2355080"/>
            </a:xfrm>
            <a:prstGeom prst="roundRect">
              <a:avLst>
                <a:gd name="adj" fmla="val 4762"/>
              </a:avLst>
            </a:prstGeom>
            <a:solidFill>
              <a:srgbClr val="2E5DA6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 sz="3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ext 8">
              <a:extLst>
                <a:ext uri="{FF2B5EF4-FFF2-40B4-BE49-F238E27FC236}">
                  <a16:creationId xmlns:a16="http://schemas.microsoft.com/office/drawing/2014/main" id="{5EE1336C-890C-8189-63A8-FAEE28C1F4C3}"/>
                </a:ext>
              </a:extLst>
            </p:cNvPr>
            <p:cNvSpPr/>
            <p:nvPr/>
          </p:nvSpPr>
          <p:spPr>
            <a:xfrm>
              <a:off x="4455160" y="1698525"/>
              <a:ext cx="3270001" cy="42615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C8973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itchFamily="34" charset="-120"/>
                </a:rPr>
                <a:t>Return Analysis</a:t>
              </a:r>
              <a:endParaRPr lang="en-US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 9">
              <a:extLst>
                <a:ext uri="{FF2B5EF4-FFF2-40B4-BE49-F238E27FC236}">
                  <a16:creationId xmlns:a16="http://schemas.microsoft.com/office/drawing/2014/main" id="{1E51325D-768F-CEB9-DA3F-60F95B98E290}"/>
                </a:ext>
              </a:extLst>
            </p:cNvPr>
            <p:cNvSpPr/>
            <p:nvPr/>
          </p:nvSpPr>
          <p:spPr>
            <a:xfrm>
              <a:off x="4455160" y="2203185"/>
              <a:ext cx="3270001" cy="5046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GSTR-1 vs GSTR-3B vs GSTR-9 reconciliation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Text 10">
              <a:extLst>
                <a:ext uri="{FF2B5EF4-FFF2-40B4-BE49-F238E27FC236}">
                  <a16:creationId xmlns:a16="http://schemas.microsoft.com/office/drawing/2014/main" id="{89C29EDD-3E21-DC5C-B2F9-CF92EB0D73BA}"/>
                </a:ext>
              </a:extLst>
            </p:cNvPr>
            <p:cNvSpPr/>
            <p:nvPr/>
          </p:nvSpPr>
          <p:spPr>
            <a:xfrm>
              <a:off x="4455160" y="2741489"/>
              <a:ext cx="3270001" cy="5046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HSN/SAC codes vs applicable tax rates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Text 11">
              <a:extLst>
                <a:ext uri="{FF2B5EF4-FFF2-40B4-BE49-F238E27FC236}">
                  <a16:creationId xmlns:a16="http://schemas.microsoft.com/office/drawing/2014/main" id="{F89FBC3D-D881-B530-3634-DCB561CA70B6}"/>
                </a:ext>
              </a:extLst>
            </p:cNvPr>
            <p:cNvSpPr/>
            <p:nvPr/>
          </p:nvSpPr>
          <p:spPr>
            <a:xfrm>
              <a:off x="4455160" y="3279793"/>
              <a:ext cx="3270001" cy="5046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Advances received (service time of supply)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CF34750-B49B-8743-2B45-1B89A3E93349}"/>
              </a:ext>
            </a:extLst>
          </p:cNvPr>
          <p:cNvGrpSpPr/>
          <p:nvPr/>
        </p:nvGrpSpPr>
        <p:grpSpPr>
          <a:xfrm>
            <a:off x="8075519" y="1586378"/>
            <a:ext cx="3561965" cy="2355080"/>
            <a:chOff x="8075519" y="1586378"/>
            <a:chExt cx="3561965" cy="2355080"/>
          </a:xfrm>
        </p:grpSpPr>
        <p:sp>
          <p:nvSpPr>
            <p:cNvPr id="19" name="Shape 12">
              <a:extLst>
                <a:ext uri="{FF2B5EF4-FFF2-40B4-BE49-F238E27FC236}">
                  <a16:creationId xmlns:a16="http://schemas.microsoft.com/office/drawing/2014/main" id="{6DED9EE5-DF6C-A05B-2B93-1D1B6AE1B336}"/>
                </a:ext>
              </a:extLst>
            </p:cNvPr>
            <p:cNvSpPr/>
            <p:nvPr/>
          </p:nvSpPr>
          <p:spPr>
            <a:xfrm>
              <a:off x="8075519" y="1586378"/>
              <a:ext cx="3561965" cy="2355080"/>
            </a:xfrm>
            <a:prstGeom prst="roundRect">
              <a:avLst>
                <a:gd name="adj" fmla="val 4762"/>
              </a:avLst>
            </a:prstGeom>
            <a:solidFill>
              <a:srgbClr val="1B2B5E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 sz="3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Text 13">
              <a:extLst>
                <a:ext uri="{FF2B5EF4-FFF2-40B4-BE49-F238E27FC236}">
                  <a16:creationId xmlns:a16="http://schemas.microsoft.com/office/drawing/2014/main" id="{6738B7A6-AB44-9F9A-A618-9B5012611426}"/>
                </a:ext>
              </a:extLst>
            </p:cNvPr>
            <p:cNvSpPr/>
            <p:nvPr/>
          </p:nvSpPr>
          <p:spPr>
            <a:xfrm>
              <a:off x="8215661" y="1698525"/>
              <a:ext cx="3270001" cy="42615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C8973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itchFamily="34" charset="-120"/>
                </a:rPr>
                <a:t>Invoicing Compliance</a:t>
              </a:r>
              <a:endParaRPr lang="en-US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Text 14">
              <a:extLst>
                <a:ext uri="{FF2B5EF4-FFF2-40B4-BE49-F238E27FC236}">
                  <a16:creationId xmlns:a16="http://schemas.microsoft.com/office/drawing/2014/main" id="{797F0277-ADE8-CEDA-9E52-56031882F642}"/>
                </a:ext>
              </a:extLst>
            </p:cNvPr>
            <p:cNvSpPr/>
            <p:nvPr/>
          </p:nvSpPr>
          <p:spPr>
            <a:xfrm>
              <a:off x="8215661" y="2203185"/>
              <a:ext cx="3270001" cy="5046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Continuity of invoice serial numbers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Text 15">
              <a:extLst>
                <a:ext uri="{FF2B5EF4-FFF2-40B4-BE49-F238E27FC236}">
                  <a16:creationId xmlns:a16="http://schemas.microsoft.com/office/drawing/2014/main" id="{31EBC0CA-7E83-C1E6-16B9-1F9875FADF8D}"/>
                </a:ext>
              </a:extLst>
            </p:cNvPr>
            <p:cNvSpPr/>
            <p:nvPr/>
          </p:nvSpPr>
          <p:spPr>
            <a:xfrm>
              <a:off x="8215661" y="2741489"/>
              <a:ext cx="3270001" cy="5046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Credit note/debit note within time limits (Sec 34)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 16">
              <a:extLst>
                <a:ext uri="{FF2B5EF4-FFF2-40B4-BE49-F238E27FC236}">
                  <a16:creationId xmlns:a16="http://schemas.microsoft.com/office/drawing/2014/main" id="{6D4B2E44-10B0-B5DD-7191-F897E8785C05}"/>
                </a:ext>
              </a:extLst>
            </p:cNvPr>
            <p:cNvSpPr/>
            <p:nvPr/>
          </p:nvSpPr>
          <p:spPr>
            <a:xfrm>
              <a:off x="8215661" y="3279793"/>
              <a:ext cx="3270001" cy="5046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Commercial credit notes — GST applicability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0505195-8F4B-02AF-55D5-CDF8F9987636}"/>
              </a:ext>
            </a:extLst>
          </p:cNvPr>
          <p:cNvGrpSpPr/>
          <p:nvPr/>
        </p:nvGrpSpPr>
        <p:grpSpPr>
          <a:xfrm>
            <a:off x="554516" y="4165752"/>
            <a:ext cx="3561965" cy="2355080"/>
            <a:chOff x="554516" y="4165752"/>
            <a:chExt cx="3561965" cy="2355080"/>
          </a:xfrm>
        </p:grpSpPr>
        <p:sp>
          <p:nvSpPr>
            <p:cNvPr id="24" name="Shape 17">
              <a:extLst>
                <a:ext uri="{FF2B5EF4-FFF2-40B4-BE49-F238E27FC236}">
                  <a16:creationId xmlns:a16="http://schemas.microsoft.com/office/drawing/2014/main" id="{76B293CC-B179-6B49-A5FA-37975D219671}"/>
                </a:ext>
              </a:extLst>
            </p:cNvPr>
            <p:cNvSpPr/>
            <p:nvPr/>
          </p:nvSpPr>
          <p:spPr>
            <a:xfrm>
              <a:off x="554516" y="4165752"/>
              <a:ext cx="3561965" cy="2355080"/>
            </a:xfrm>
            <a:prstGeom prst="roundRect">
              <a:avLst>
                <a:gd name="adj" fmla="val 4762"/>
              </a:avLst>
            </a:prstGeom>
            <a:solidFill>
              <a:srgbClr val="2E5DA6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 sz="3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Text 18">
              <a:extLst>
                <a:ext uri="{FF2B5EF4-FFF2-40B4-BE49-F238E27FC236}">
                  <a16:creationId xmlns:a16="http://schemas.microsoft.com/office/drawing/2014/main" id="{6BCA917F-9C78-040C-D10F-779AFA72B9D3}"/>
                </a:ext>
              </a:extLst>
            </p:cNvPr>
            <p:cNvSpPr/>
            <p:nvPr/>
          </p:nvSpPr>
          <p:spPr>
            <a:xfrm>
              <a:off x="694659" y="4277898"/>
              <a:ext cx="3270001" cy="42615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C8973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itchFamily="34" charset="-120"/>
                </a:rPr>
                <a:t>ITC Verification</a:t>
              </a:r>
              <a:endParaRPr lang="en-US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Text 19">
              <a:extLst>
                <a:ext uri="{FF2B5EF4-FFF2-40B4-BE49-F238E27FC236}">
                  <a16:creationId xmlns:a16="http://schemas.microsoft.com/office/drawing/2014/main" id="{54A33C30-38CA-8261-83F0-6C9DEC9190F8}"/>
                </a:ext>
              </a:extLst>
            </p:cNvPr>
            <p:cNvSpPr/>
            <p:nvPr/>
          </p:nvSpPr>
          <p:spPr>
            <a:xfrm>
              <a:off x="694659" y="4782558"/>
              <a:ext cx="3270001" cy="5046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ITC vs GSTR-2A/2B auto-population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Text 20">
              <a:extLst>
                <a:ext uri="{FF2B5EF4-FFF2-40B4-BE49-F238E27FC236}">
                  <a16:creationId xmlns:a16="http://schemas.microsoft.com/office/drawing/2014/main" id="{46916ED4-D7D9-81EC-9B22-7582E53E1531}"/>
                </a:ext>
              </a:extLst>
            </p:cNvPr>
            <p:cNvSpPr/>
            <p:nvPr/>
          </p:nvSpPr>
          <p:spPr>
            <a:xfrm>
              <a:off x="694659" y="5320863"/>
              <a:ext cx="3270001" cy="5046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Blocked credits (Sec 17(5))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Text 21">
              <a:extLst>
                <a:ext uri="{FF2B5EF4-FFF2-40B4-BE49-F238E27FC236}">
                  <a16:creationId xmlns:a16="http://schemas.microsoft.com/office/drawing/2014/main" id="{A8A6C495-D59D-6CE4-E8C2-BAF89200230D}"/>
                </a:ext>
              </a:extLst>
            </p:cNvPr>
            <p:cNvSpPr/>
            <p:nvPr/>
          </p:nvSpPr>
          <p:spPr>
            <a:xfrm>
              <a:off x="694659" y="5859167"/>
              <a:ext cx="3270001" cy="5046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ITC from cancelled / non-existent RTPs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FE7E6E3-C34C-1AEB-D833-C25224B557D2}"/>
              </a:ext>
            </a:extLst>
          </p:cNvPr>
          <p:cNvGrpSpPr/>
          <p:nvPr/>
        </p:nvGrpSpPr>
        <p:grpSpPr>
          <a:xfrm>
            <a:off x="4315017" y="4165752"/>
            <a:ext cx="3561965" cy="2355080"/>
            <a:chOff x="4315017" y="4165752"/>
            <a:chExt cx="3561965" cy="2355080"/>
          </a:xfrm>
        </p:grpSpPr>
        <p:sp>
          <p:nvSpPr>
            <p:cNvPr id="29" name="Shape 22">
              <a:extLst>
                <a:ext uri="{FF2B5EF4-FFF2-40B4-BE49-F238E27FC236}">
                  <a16:creationId xmlns:a16="http://schemas.microsoft.com/office/drawing/2014/main" id="{C60F8233-8CBD-905C-7F41-60D8D391A75E}"/>
                </a:ext>
              </a:extLst>
            </p:cNvPr>
            <p:cNvSpPr/>
            <p:nvPr/>
          </p:nvSpPr>
          <p:spPr>
            <a:xfrm>
              <a:off x="4315017" y="4165752"/>
              <a:ext cx="3561965" cy="2355080"/>
            </a:xfrm>
            <a:prstGeom prst="roundRect">
              <a:avLst>
                <a:gd name="adj" fmla="val 4762"/>
              </a:avLst>
            </a:prstGeom>
            <a:solidFill>
              <a:srgbClr val="1B2B5E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 sz="3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Text 23">
              <a:extLst>
                <a:ext uri="{FF2B5EF4-FFF2-40B4-BE49-F238E27FC236}">
                  <a16:creationId xmlns:a16="http://schemas.microsoft.com/office/drawing/2014/main" id="{645B54C1-9B32-F8DE-7905-C4999C25EAA6}"/>
                </a:ext>
              </a:extLst>
            </p:cNvPr>
            <p:cNvSpPr/>
            <p:nvPr/>
          </p:nvSpPr>
          <p:spPr>
            <a:xfrm>
              <a:off x="4455160" y="4277898"/>
              <a:ext cx="3270001" cy="42615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C8973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itchFamily="34" charset="-120"/>
                </a:rPr>
                <a:t>Books of Accounts</a:t>
              </a:r>
              <a:endParaRPr lang="en-US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Text 24">
              <a:extLst>
                <a:ext uri="{FF2B5EF4-FFF2-40B4-BE49-F238E27FC236}">
                  <a16:creationId xmlns:a16="http://schemas.microsoft.com/office/drawing/2014/main" id="{5368303C-DC91-412B-BE19-1688EE67EC37}"/>
                </a:ext>
              </a:extLst>
            </p:cNvPr>
            <p:cNvSpPr/>
            <p:nvPr/>
          </p:nvSpPr>
          <p:spPr>
            <a:xfrm>
              <a:off x="4455160" y="4782558"/>
              <a:ext cx="3270001" cy="5046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P&amp;L, Balance Sheet, Trial Balance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Text 25">
              <a:extLst>
                <a:ext uri="{FF2B5EF4-FFF2-40B4-BE49-F238E27FC236}">
                  <a16:creationId xmlns:a16="http://schemas.microsoft.com/office/drawing/2014/main" id="{9A06E1C9-74E3-0B0C-7F46-18C6984C017E}"/>
                </a:ext>
              </a:extLst>
            </p:cNvPr>
            <p:cNvSpPr/>
            <p:nvPr/>
          </p:nvSpPr>
          <p:spPr>
            <a:xfrm>
              <a:off x="4455160" y="5320863"/>
              <a:ext cx="3270001" cy="5046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Stock register, bank statements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Text 26">
              <a:extLst>
                <a:ext uri="{FF2B5EF4-FFF2-40B4-BE49-F238E27FC236}">
                  <a16:creationId xmlns:a16="http://schemas.microsoft.com/office/drawing/2014/main" id="{52EEF431-B4EF-125F-2F34-250F35F94B26}"/>
                </a:ext>
              </a:extLst>
            </p:cNvPr>
            <p:cNvSpPr/>
            <p:nvPr/>
          </p:nvSpPr>
          <p:spPr>
            <a:xfrm>
              <a:off x="4455160" y="5859167"/>
              <a:ext cx="3270001" cy="5046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Supplier ledgers, RCM payments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3FC5487-96FE-2F12-61FF-009D7F919C08}"/>
              </a:ext>
            </a:extLst>
          </p:cNvPr>
          <p:cNvGrpSpPr/>
          <p:nvPr/>
        </p:nvGrpSpPr>
        <p:grpSpPr>
          <a:xfrm>
            <a:off x="8075519" y="4165752"/>
            <a:ext cx="3561965" cy="2355080"/>
            <a:chOff x="8075519" y="4165752"/>
            <a:chExt cx="3561965" cy="2355080"/>
          </a:xfrm>
        </p:grpSpPr>
        <p:sp>
          <p:nvSpPr>
            <p:cNvPr id="34" name="Shape 27">
              <a:extLst>
                <a:ext uri="{FF2B5EF4-FFF2-40B4-BE49-F238E27FC236}">
                  <a16:creationId xmlns:a16="http://schemas.microsoft.com/office/drawing/2014/main" id="{39DD18FD-51E3-46E2-7146-692D1246938B}"/>
                </a:ext>
              </a:extLst>
            </p:cNvPr>
            <p:cNvSpPr/>
            <p:nvPr/>
          </p:nvSpPr>
          <p:spPr>
            <a:xfrm>
              <a:off x="8075519" y="4165752"/>
              <a:ext cx="3561965" cy="2355080"/>
            </a:xfrm>
            <a:prstGeom prst="roundRect">
              <a:avLst>
                <a:gd name="adj" fmla="val 4762"/>
              </a:avLst>
            </a:prstGeom>
            <a:solidFill>
              <a:srgbClr val="2E5DA6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 sz="3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Text 28">
              <a:extLst>
                <a:ext uri="{FF2B5EF4-FFF2-40B4-BE49-F238E27FC236}">
                  <a16:creationId xmlns:a16="http://schemas.microsoft.com/office/drawing/2014/main" id="{1EC8A18D-72C1-CBFA-1AF5-EB6579AEE727}"/>
                </a:ext>
              </a:extLst>
            </p:cNvPr>
            <p:cNvSpPr/>
            <p:nvPr/>
          </p:nvSpPr>
          <p:spPr>
            <a:xfrm>
              <a:off x="8215661" y="4277898"/>
              <a:ext cx="3270001" cy="42615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C8973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itchFamily="34" charset="-120"/>
                </a:rPr>
                <a:t>Trend &amp; Ratio Analysis</a:t>
              </a:r>
              <a:endParaRPr lang="en-US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Text 29">
              <a:extLst>
                <a:ext uri="{FF2B5EF4-FFF2-40B4-BE49-F238E27FC236}">
                  <a16:creationId xmlns:a16="http://schemas.microsoft.com/office/drawing/2014/main" id="{60AD280A-9115-BF4E-E7F5-655D1DD68CBB}"/>
                </a:ext>
              </a:extLst>
            </p:cNvPr>
            <p:cNvSpPr/>
            <p:nvPr/>
          </p:nvSpPr>
          <p:spPr>
            <a:xfrm>
              <a:off x="8215661" y="4782558"/>
              <a:ext cx="3270001" cy="5046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Abnormal year-on-year deviations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Text 30">
              <a:extLst>
                <a:ext uri="{FF2B5EF4-FFF2-40B4-BE49-F238E27FC236}">
                  <a16:creationId xmlns:a16="http://schemas.microsoft.com/office/drawing/2014/main" id="{F3104584-BA2A-2462-F1DD-5C23EE202799}"/>
                </a:ext>
              </a:extLst>
            </p:cNvPr>
            <p:cNvSpPr/>
            <p:nvPr/>
          </p:nvSpPr>
          <p:spPr>
            <a:xfrm>
              <a:off x="8215661" y="5320863"/>
              <a:ext cx="3270001" cy="5046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Output tax:Input tax ratio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Text 31">
              <a:extLst>
                <a:ext uri="{FF2B5EF4-FFF2-40B4-BE49-F238E27FC236}">
                  <a16:creationId xmlns:a16="http://schemas.microsoft.com/office/drawing/2014/main" id="{94EA158D-3251-9777-BC7E-8CF8A6559AA1}"/>
                </a:ext>
              </a:extLst>
            </p:cNvPr>
            <p:cNvSpPr/>
            <p:nvPr/>
          </p:nvSpPr>
          <p:spPr>
            <a:xfrm>
              <a:off x="8215661" y="5859167"/>
              <a:ext cx="3270001" cy="5046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Industry-level benchmarking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5177B09-3B93-2888-2B87-6BBDF6EB8BDE}"/>
              </a:ext>
            </a:extLst>
          </p:cNvPr>
          <p:cNvSpPr txBox="1"/>
          <p:nvPr/>
        </p:nvSpPr>
        <p:spPr>
          <a:xfrm>
            <a:off x="1777388" y="494173"/>
            <a:ext cx="86372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CONDUCT OF AUDIT — EXAMINATION PARAMETERS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9336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15D97B1-144A-F726-1558-A079E2E8AA61}"/>
              </a:ext>
            </a:extLst>
          </p:cNvPr>
          <p:cNvGrpSpPr/>
          <p:nvPr/>
        </p:nvGrpSpPr>
        <p:grpSpPr>
          <a:xfrm>
            <a:off x="495759" y="1553378"/>
            <a:ext cx="11303306" cy="1461256"/>
            <a:chOff x="495759" y="1553378"/>
            <a:chExt cx="11303306" cy="1461256"/>
          </a:xfrm>
        </p:grpSpPr>
        <p:sp>
          <p:nvSpPr>
            <p:cNvPr id="4" name="Shape 2">
              <a:extLst>
                <a:ext uri="{FF2B5EF4-FFF2-40B4-BE49-F238E27FC236}">
                  <a16:creationId xmlns:a16="http://schemas.microsoft.com/office/drawing/2014/main" id="{E2075E22-927C-410F-12D9-E77CFAD1A6DA}"/>
                </a:ext>
              </a:extLst>
            </p:cNvPr>
            <p:cNvSpPr/>
            <p:nvPr/>
          </p:nvSpPr>
          <p:spPr>
            <a:xfrm>
              <a:off x="495759" y="1553378"/>
              <a:ext cx="11303306" cy="1461256"/>
            </a:xfrm>
            <a:prstGeom prst="roundRect">
              <a:avLst>
                <a:gd name="adj" fmla="val 7042"/>
              </a:avLst>
            </a:prstGeom>
            <a:solidFill>
              <a:srgbClr val="1B2B5E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 sz="1500"/>
            </a:p>
          </p:txBody>
        </p:sp>
        <p:sp>
          <p:nvSpPr>
            <p:cNvPr id="5" name="Text 3">
              <a:extLst>
                <a:ext uri="{FF2B5EF4-FFF2-40B4-BE49-F238E27FC236}">
                  <a16:creationId xmlns:a16="http://schemas.microsoft.com/office/drawing/2014/main" id="{43854153-41F0-DEA9-0920-9511F22735F3}"/>
                </a:ext>
              </a:extLst>
            </p:cNvPr>
            <p:cNvSpPr/>
            <p:nvPr/>
          </p:nvSpPr>
          <p:spPr>
            <a:xfrm>
              <a:off x="741483" y="1656283"/>
              <a:ext cx="6143101" cy="32929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C8973A"/>
                  </a:solidFill>
                  <a:latin typeface="Cambria" pitchFamily="34" charset="0"/>
                  <a:ea typeface="Cambria" pitchFamily="34" charset="-122"/>
                  <a:cs typeface="Cambria" pitchFamily="34" charset="-120"/>
                </a:rPr>
                <a:t>Communication of Discrepancies</a:t>
              </a:r>
              <a:endParaRPr lang="en-US" sz="1600" dirty="0"/>
            </a:p>
          </p:txBody>
        </p:sp>
        <p:sp>
          <p:nvSpPr>
            <p:cNvPr id="6" name="Text 4">
              <a:extLst>
                <a:ext uri="{FF2B5EF4-FFF2-40B4-BE49-F238E27FC236}">
                  <a16:creationId xmlns:a16="http://schemas.microsoft.com/office/drawing/2014/main" id="{4A7E1F82-F76D-F7A7-F6A8-2F45777DD642}"/>
                </a:ext>
              </a:extLst>
            </p:cNvPr>
            <p:cNvSpPr/>
            <p:nvPr/>
          </p:nvSpPr>
          <p:spPr>
            <a:xfrm>
              <a:off x="741483" y="2037033"/>
              <a:ext cx="5405929" cy="28813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5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Communicate findings to RTP in writing (preferably electronic)</a:t>
              </a:r>
              <a:endParaRPr lang="en-US" sz="1500" dirty="0"/>
            </a:p>
          </p:txBody>
        </p:sp>
        <p:sp>
          <p:nvSpPr>
            <p:cNvPr id="7" name="Text 5">
              <a:extLst>
                <a:ext uri="{FF2B5EF4-FFF2-40B4-BE49-F238E27FC236}">
                  <a16:creationId xmlns:a16="http://schemas.microsoft.com/office/drawing/2014/main" id="{721F3371-12AA-32F7-3365-3238A787DEC1}"/>
                </a:ext>
              </a:extLst>
            </p:cNvPr>
            <p:cNvSpPr/>
            <p:nvPr/>
          </p:nvSpPr>
          <p:spPr>
            <a:xfrm>
              <a:off x="741483" y="2335459"/>
              <a:ext cx="5405929" cy="28813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5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Para-wise — concise, self-contained, with legal citations</a:t>
              </a:r>
              <a:endParaRPr lang="en-US" sz="1500" dirty="0"/>
            </a:p>
          </p:txBody>
        </p:sp>
        <p:sp>
          <p:nvSpPr>
            <p:cNvPr id="8" name="Text 6">
              <a:extLst>
                <a:ext uri="{FF2B5EF4-FFF2-40B4-BE49-F238E27FC236}">
                  <a16:creationId xmlns:a16="http://schemas.microsoft.com/office/drawing/2014/main" id="{E08386F3-2BFA-1B83-9F36-852BD6164C97}"/>
                </a:ext>
              </a:extLst>
            </p:cNvPr>
            <p:cNvSpPr/>
            <p:nvPr/>
          </p:nvSpPr>
          <p:spPr>
            <a:xfrm>
              <a:off x="741483" y="2633884"/>
              <a:ext cx="5405929" cy="28813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5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Must be done within 30 days of conclusion of audit</a:t>
              </a:r>
              <a:endParaRPr lang="en-US" sz="1500" dirty="0"/>
            </a:p>
          </p:txBody>
        </p:sp>
        <p:sp>
          <p:nvSpPr>
            <p:cNvPr id="9" name="Text 7">
              <a:extLst>
                <a:ext uri="{FF2B5EF4-FFF2-40B4-BE49-F238E27FC236}">
                  <a16:creationId xmlns:a16="http://schemas.microsoft.com/office/drawing/2014/main" id="{37CE4ED5-4926-3F39-F115-0900E007D78E}"/>
                </a:ext>
              </a:extLst>
            </p:cNvPr>
            <p:cNvSpPr/>
            <p:nvPr/>
          </p:nvSpPr>
          <p:spPr>
            <a:xfrm>
              <a:off x="6393136" y="2037033"/>
              <a:ext cx="5160205" cy="28813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5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RTP must be given at least 7 days to file explanation</a:t>
              </a:r>
              <a:endParaRPr lang="en-US" sz="1500" dirty="0"/>
            </a:p>
          </p:txBody>
        </p:sp>
        <p:sp>
          <p:nvSpPr>
            <p:cNvPr id="10" name="Text 8">
              <a:extLst>
                <a:ext uri="{FF2B5EF4-FFF2-40B4-BE49-F238E27FC236}">
                  <a16:creationId xmlns:a16="http://schemas.microsoft.com/office/drawing/2014/main" id="{FF609536-316E-6818-968F-100440A5CF25}"/>
                </a:ext>
              </a:extLst>
            </p:cNvPr>
            <p:cNvSpPr/>
            <p:nvPr/>
          </p:nvSpPr>
          <p:spPr>
            <a:xfrm>
              <a:off x="6393135" y="2469235"/>
              <a:ext cx="5160205" cy="28813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5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Encourage voluntary payment via Form GST DRC-03 during audit</a:t>
              </a:r>
              <a:endParaRPr lang="en-US" sz="15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16661F-EF6C-9041-4E7F-9E075B562A1C}"/>
              </a:ext>
            </a:extLst>
          </p:cNvPr>
          <p:cNvGrpSpPr/>
          <p:nvPr/>
        </p:nvGrpSpPr>
        <p:grpSpPr>
          <a:xfrm>
            <a:off x="495759" y="3148411"/>
            <a:ext cx="11303306" cy="1461256"/>
            <a:chOff x="495759" y="3148411"/>
            <a:chExt cx="11303306" cy="1461256"/>
          </a:xfrm>
        </p:grpSpPr>
        <p:sp>
          <p:nvSpPr>
            <p:cNvPr id="11" name="Shape 9">
              <a:extLst>
                <a:ext uri="{FF2B5EF4-FFF2-40B4-BE49-F238E27FC236}">
                  <a16:creationId xmlns:a16="http://schemas.microsoft.com/office/drawing/2014/main" id="{681F1F2C-BE62-0F47-5981-CD21EF82760D}"/>
                </a:ext>
              </a:extLst>
            </p:cNvPr>
            <p:cNvSpPr/>
            <p:nvPr/>
          </p:nvSpPr>
          <p:spPr>
            <a:xfrm>
              <a:off x="495759" y="3148411"/>
              <a:ext cx="11303306" cy="1461256"/>
            </a:xfrm>
            <a:prstGeom prst="roundRect">
              <a:avLst>
                <a:gd name="adj" fmla="val 7042"/>
              </a:avLst>
            </a:prstGeom>
            <a:solidFill>
              <a:srgbClr val="2E5DA6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 sz="1500"/>
            </a:p>
          </p:txBody>
        </p:sp>
        <p:sp>
          <p:nvSpPr>
            <p:cNvPr id="12" name="Text 10">
              <a:extLst>
                <a:ext uri="{FF2B5EF4-FFF2-40B4-BE49-F238E27FC236}">
                  <a16:creationId xmlns:a16="http://schemas.microsoft.com/office/drawing/2014/main" id="{D0F1812D-B948-E11E-A3BD-5E3D2EEEA6D6}"/>
                </a:ext>
              </a:extLst>
            </p:cNvPr>
            <p:cNvSpPr/>
            <p:nvPr/>
          </p:nvSpPr>
          <p:spPr>
            <a:xfrm>
              <a:off x="741483" y="3251316"/>
              <a:ext cx="6143101" cy="32929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C8973A"/>
                  </a:solidFill>
                  <a:latin typeface="Cambria" pitchFamily="34" charset="0"/>
                  <a:ea typeface="Cambria" pitchFamily="34" charset="-122"/>
                  <a:cs typeface="Cambria" pitchFamily="34" charset="-120"/>
                </a:rPr>
                <a:t>Draft Audit Report (DAR)</a:t>
              </a:r>
              <a:endParaRPr lang="en-US" sz="1600" dirty="0"/>
            </a:p>
          </p:txBody>
        </p:sp>
        <p:sp>
          <p:nvSpPr>
            <p:cNvPr id="13" name="Text 11">
              <a:extLst>
                <a:ext uri="{FF2B5EF4-FFF2-40B4-BE49-F238E27FC236}">
                  <a16:creationId xmlns:a16="http://schemas.microsoft.com/office/drawing/2014/main" id="{A0006AFD-130E-0A9E-D9BB-2FEC440912EB}"/>
                </a:ext>
              </a:extLst>
            </p:cNvPr>
            <p:cNvSpPr/>
            <p:nvPr/>
          </p:nvSpPr>
          <p:spPr>
            <a:xfrm>
              <a:off x="741483" y="3632066"/>
              <a:ext cx="5405929" cy="28813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5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Prepared after considering RTP's explanation</a:t>
              </a:r>
              <a:endParaRPr lang="en-US" sz="1500" dirty="0"/>
            </a:p>
          </p:txBody>
        </p:sp>
        <p:sp>
          <p:nvSpPr>
            <p:cNvPr id="14" name="Text 12">
              <a:extLst>
                <a:ext uri="{FF2B5EF4-FFF2-40B4-BE49-F238E27FC236}">
                  <a16:creationId xmlns:a16="http://schemas.microsoft.com/office/drawing/2014/main" id="{50C860B1-07DE-80DA-0205-1BBD70CED70E}"/>
                </a:ext>
              </a:extLst>
            </p:cNvPr>
            <p:cNvSpPr/>
            <p:nvPr/>
          </p:nvSpPr>
          <p:spPr>
            <a:xfrm>
              <a:off x="741483" y="3930492"/>
              <a:ext cx="5405929" cy="28813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5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Internal document — not issued to auditee</a:t>
              </a:r>
              <a:endParaRPr lang="en-US" sz="1500" dirty="0"/>
            </a:p>
          </p:txBody>
        </p:sp>
        <p:sp>
          <p:nvSpPr>
            <p:cNvPr id="15" name="Text 13">
              <a:extLst>
                <a:ext uri="{FF2B5EF4-FFF2-40B4-BE49-F238E27FC236}">
                  <a16:creationId xmlns:a16="http://schemas.microsoft.com/office/drawing/2014/main" id="{E06F7E68-D90C-589E-02D6-30A35A933151}"/>
                </a:ext>
              </a:extLst>
            </p:cNvPr>
            <p:cNvSpPr/>
            <p:nvPr/>
          </p:nvSpPr>
          <p:spPr>
            <a:xfrm>
              <a:off x="741483" y="4228917"/>
              <a:ext cx="5405929" cy="28813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5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Placed before audit plan sanctioning authority</a:t>
              </a:r>
              <a:endParaRPr lang="en-US" sz="1500" dirty="0"/>
            </a:p>
          </p:txBody>
        </p:sp>
        <p:sp>
          <p:nvSpPr>
            <p:cNvPr id="16" name="Text 14">
              <a:extLst>
                <a:ext uri="{FF2B5EF4-FFF2-40B4-BE49-F238E27FC236}">
                  <a16:creationId xmlns:a16="http://schemas.microsoft.com/office/drawing/2014/main" id="{D1C27F83-6F2C-F2E3-EB5F-340A358D442E}"/>
                </a:ext>
              </a:extLst>
            </p:cNvPr>
            <p:cNvSpPr/>
            <p:nvPr/>
          </p:nvSpPr>
          <p:spPr>
            <a:xfrm>
              <a:off x="6393136" y="3632066"/>
              <a:ext cx="5160205" cy="28813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5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High demand paras: sent to higher authority with narration</a:t>
              </a:r>
              <a:endParaRPr lang="en-US" sz="1500" dirty="0"/>
            </a:p>
          </p:txBody>
        </p:sp>
        <p:sp>
          <p:nvSpPr>
            <p:cNvPr id="17" name="Text 15">
              <a:extLst>
                <a:ext uri="{FF2B5EF4-FFF2-40B4-BE49-F238E27FC236}">
                  <a16:creationId xmlns:a16="http://schemas.microsoft.com/office/drawing/2014/main" id="{8DDE2CDE-590D-503D-5BFD-C1FAAF84D127}"/>
                </a:ext>
              </a:extLst>
            </p:cNvPr>
            <p:cNvSpPr/>
            <p:nvPr/>
          </p:nvSpPr>
          <p:spPr>
            <a:xfrm>
              <a:off x="6393136" y="3930492"/>
              <a:ext cx="5160205" cy="28813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5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Cite all relevant circulars, court judgements, AAR rulings</a:t>
              </a:r>
              <a:endParaRPr lang="en-US" sz="15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DF3ED9D-BAEA-AB87-EDBE-F9E5AA91E86C}"/>
              </a:ext>
            </a:extLst>
          </p:cNvPr>
          <p:cNvGrpSpPr/>
          <p:nvPr/>
        </p:nvGrpSpPr>
        <p:grpSpPr>
          <a:xfrm>
            <a:off x="495759" y="4743444"/>
            <a:ext cx="11303306" cy="1461256"/>
            <a:chOff x="495759" y="4743444"/>
            <a:chExt cx="11303306" cy="1461256"/>
          </a:xfrm>
        </p:grpSpPr>
        <p:sp>
          <p:nvSpPr>
            <p:cNvPr id="18" name="Shape 16">
              <a:extLst>
                <a:ext uri="{FF2B5EF4-FFF2-40B4-BE49-F238E27FC236}">
                  <a16:creationId xmlns:a16="http://schemas.microsoft.com/office/drawing/2014/main" id="{4E4AECB2-9395-8125-621F-E5B4DA1AE1ED}"/>
                </a:ext>
              </a:extLst>
            </p:cNvPr>
            <p:cNvSpPr/>
            <p:nvPr/>
          </p:nvSpPr>
          <p:spPr>
            <a:xfrm>
              <a:off x="495759" y="4743444"/>
              <a:ext cx="11303306" cy="1461256"/>
            </a:xfrm>
            <a:prstGeom prst="roundRect">
              <a:avLst>
                <a:gd name="adj" fmla="val 7042"/>
              </a:avLst>
            </a:prstGeom>
            <a:solidFill>
              <a:srgbClr val="2D3142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 sz="1500"/>
            </a:p>
          </p:txBody>
        </p:sp>
        <p:sp>
          <p:nvSpPr>
            <p:cNvPr id="19" name="Text 17">
              <a:extLst>
                <a:ext uri="{FF2B5EF4-FFF2-40B4-BE49-F238E27FC236}">
                  <a16:creationId xmlns:a16="http://schemas.microsoft.com/office/drawing/2014/main" id="{A81B7FF5-85B4-EBAC-3A49-E7D5F4DE276E}"/>
                </a:ext>
              </a:extLst>
            </p:cNvPr>
            <p:cNvSpPr/>
            <p:nvPr/>
          </p:nvSpPr>
          <p:spPr>
            <a:xfrm>
              <a:off x="741483" y="4784265"/>
              <a:ext cx="6143101" cy="32929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C8973A"/>
                  </a:solidFill>
                  <a:latin typeface="Cambria" pitchFamily="34" charset="0"/>
                  <a:ea typeface="Cambria" pitchFamily="34" charset="-122"/>
                  <a:cs typeface="Cambria" pitchFamily="34" charset="-120"/>
                </a:rPr>
                <a:t>Monitoring Committee Meeting (MCM)</a:t>
              </a:r>
              <a:endParaRPr lang="en-US" sz="1600" dirty="0"/>
            </a:p>
          </p:txBody>
        </p:sp>
        <p:sp>
          <p:nvSpPr>
            <p:cNvPr id="20" name="Text 18">
              <a:extLst>
                <a:ext uri="{FF2B5EF4-FFF2-40B4-BE49-F238E27FC236}">
                  <a16:creationId xmlns:a16="http://schemas.microsoft.com/office/drawing/2014/main" id="{0FC45CB7-F263-C58C-EB86-609E30835A6B}"/>
                </a:ext>
              </a:extLst>
            </p:cNvPr>
            <p:cNvSpPr/>
            <p:nvPr/>
          </p:nvSpPr>
          <p:spPr>
            <a:xfrm>
              <a:off x="741483" y="5165015"/>
              <a:ext cx="5405929" cy="28813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5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Held monthly under chairmanship of Commissioner</a:t>
              </a:r>
              <a:endParaRPr lang="en-US" sz="1500" dirty="0"/>
            </a:p>
          </p:txBody>
        </p:sp>
        <p:sp>
          <p:nvSpPr>
            <p:cNvPr id="21" name="Text 19">
              <a:extLst>
                <a:ext uri="{FF2B5EF4-FFF2-40B4-BE49-F238E27FC236}">
                  <a16:creationId xmlns:a16="http://schemas.microsoft.com/office/drawing/2014/main" id="{BB19870F-B6F0-5D02-1EBC-CB54C768B8DD}"/>
                </a:ext>
              </a:extLst>
            </p:cNvPr>
            <p:cNvSpPr/>
            <p:nvPr/>
          </p:nvSpPr>
          <p:spPr>
            <a:xfrm>
              <a:off x="741483" y="5463441"/>
              <a:ext cx="5405929" cy="28813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5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All audit teams present status in prescribed format (Annexure 7)</a:t>
              </a:r>
              <a:endParaRPr lang="en-US" sz="1500" dirty="0"/>
            </a:p>
          </p:txBody>
        </p:sp>
        <p:sp>
          <p:nvSpPr>
            <p:cNvPr id="22" name="Text 20">
              <a:extLst>
                <a:ext uri="{FF2B5EF4-FFF2-40B4-BE49-F238E27FC236}">
                  <a16:creationId xmlns:a16="http://schemas.microsoft.com/office/drawing/2014/main" id="{65089BFA-2C3C-E849-B281-8F669C006D7D}"/>
                </a:ext>
              </a:extLst>
            </p:cNvPr>
            <p:cNvSpPr/>
            <p:nvPr/>
          </p:nvSpPr>
          <p:spPr>
            <a:xfrm>
              <a:off x="741483" y="5761866"/>
              <a:ext cx="5405929" cy="28813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5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Committee reviews &amp; decides on audit objections / paras</a:t>
              </a:r>
              <a:endParaRPr lang="en-US" sz="1500" dirty="0"/>
            </a:p>
          </p:txBody>
        </p:sp>
        <p:sp>
          <p:nvSpPr>
            <p:cNvPr id="23" name="Text 21">
              <a:extLst>
                <a:ext uri="{FF2B5EF4-FFF2-40B4-BE49-F238E27FC236}">
                  <a16:creationId xmlns:a16="http://schemas.microsoft.com/office/drawing/2014/main" id="{69776D18-EA85-15F7-A28A-FDEC9416343B}"/>
                </a:ext>
              </a:extLst>
            </p:cNvPr>
            <p:cNvSpPr/>
            <p:nvPr/>
          </p:nvSpPr>
          <p:spPr>
            <a:xfrm>
              <a:off x="6393136" y="5165015"/>
              <a:ext cx="5160205" cy="28813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5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Ensures uniformity across audit teams in jurisdiction</a:t>
              </a:r>
              <a:endParaRPr lang="en-US" sz="1500" dirty="0"/>
            </a:p>
          </p:txBody>
        </p:sp>
        <p:sp>
          <p:nvSpPr>
            <p:cNvPr id="24" name="Text 22">
              <a:extLst>
                <a:ext uri="{FF2B5EF4-FFF2-40B4-BE49-F238E27FC236}">
                  <a16:creationId xmlns:a16="http://schemas.microsoft.com/office/drawing/2014/main" id="{3D7935F6-FA62-B6B0-E7F6-1CFA252360B6}"/>
                </a:ext>
              </a:extLst>
            </p:cNvPr>
            <p:cNvSpPr/>
            <p:nvPr/>
          </p:nvSpPr>
          <p:spPr>
            <a:xfrm>
              <a:off x="6393136" y="5463441"/>
              <a:ext cx="5160205" cy="28813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500" dirty="0">
                  <a:solidFill>
                    <a:srgbClr val="D6E4F7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Special focus areas identified for the unit</a:t>
              </a:r>
              <a:endParaRPr lang="en-US" sz="1500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2547BC5-563A-1994-8091-47DC98A1A4A6}"/>
              </a:ext>
            </a:extLst>
          </p:cNvPr>
          <p:cNvSpPr txBox="1"/>
          <p:nvPr/>
        </p:nvSpPr>
        <p:spPr>
          <a:xfrm>
            <a:off x="2027104" y="443409"/>
            <a:ext cx="8372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COMMUNICATION OF FINDINGS, DAR, MCM &amp; FAR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5680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F2547BC5-563A-1994-8091-47DC98A1A4A6}"/>
              </a:ext>
            </a:extLst>
          </p:cNvPr>
          <p:cNvSpPr txBox="1"/>
          <p:nvPr/>
        </p:nvSpPr>
        <p:spPr>
          <a:xfrm>
            <a:off x="2027104" y="443409"/>
            <a:ext cx="8372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COMMUNICATION OF FINDINGS, DAR, MCM &amp; FAR</a:t>
            </a:r>
            <a:endParaRPr lang="en-US" sz="28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94EB62-68D6-0DC7-51E9-B5864B1AB23F}"/>
              </a:ext>
            </a:extLst>
          </p:cNvPr>
          <p:cNvGrpSpPr/>
          <p:nvPr/>
        </p:nvGrpSpPr>
        <p:grpSpPr>
          <a:xfrm>
            <a:off x="564063" y="1520328"/>
            <a:ext cx="11102800" cy="1762699"/>
            <a:chOff x="365760" y="804672"/>
            <a:chExt cx="8412480" cy="1417320"/>
          </a:xfrm>
        </p:grpSpPr>
        <p:sp>
          <p:nvSpPr>
            <p:cNvPr id="2" name="Shape 2">
              <a:extLst>
                <a:ext uri="{FF2B5EF4-FFF2-40B4-BE49-F238E27FC236}">
                  <a16:creationId xmlns:a16="http://schemas.microsoft.com/office/drawing/2014/main" id="{E16654F8-5E11-E887-E770-21DC95D8D173}"/>
                </a:ext>
              </a:extLst>
            </p:cNvPr>
            <p:cNvSpPr/>
            <p:nvPr/>
          </p:nvSpPr>
          <p:spPr>
            <a:xfrm>
              <a:off x="365760" y="804672"/>
              <a:ext cx="8412480" cy="1417320"/>
            </a:xfrm>
            <a:prstGeom prst="roundRect">
              <a:avLst>
                <a:gd name="adj" fmla="val 6452"/>
              </a:avLst>
            </a:prstGeom>
            <a:solidFill>
              <a:srgbClr val="1B2B5E"/>
            </a:solidFill>
            <a:ln/>
          </p:spPr>
          <p:txBody>
            <a:bodyPr/>
            <a:lstStyle/>
            <a:p>
              <a:endParaRPr lang="en-IN" sz="3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" name="Text 3">
              <a:extLst>
                <a:ext uri="{FF2B5EF4-FFF2-40B4-BE49-F238E27FC236}">
                  <a16:creationId xmlns:a16="http://schemas.microsoft.com/office/drawing/2014/main" id="{69A1439B-69E4-C5A4-2BB0-8EB0AD603CDE}"/>
                </a:ext>
              </a:extLst>
            </p:cNvPr>
            <p:cNvSpPr/>
            <p:nvPr/>
          </p:nvSpPr>
          <p:spPr>
            <a:xfrm>
              <a:off x="548640" y="877824"/>
              <a:ext cx="8046720" cy="2926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C8973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itchFamily="34" charset="-120"/>
                </a:rPr>
                <a:t>Final Audit Report — FORM GST ADT-02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Text 4">
              <a:extLst>
                <a:ext uri="{FF2B5EF4-FFF2-40B4-BE49-F238E27FC236}">
                  <a16:creationId xmlns:a16="http://schemas.microsoft.com/office/drawing/2014/main" id="{7E8449A7-846C-E441-0D00-B01667F9FCE6}"/>
                </a:ext>
              </a:extLst>
            </p:cNvPr>
            <p:cNvSpPr/>
            <p:nvPr/>
          </p:nvSpPr>
          <p:spPr>
            <a:xfrm>
              <a:off x="548640" y="1216152"/>
              <a:ext cx="7955280" cy="2286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D6E4F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Issued after MCM approval and consideration of RTP's reply  [Rule 101(4)]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Text 5">
              <a:extLst>
                <a:ext uri="{FF2B5EF4-FFF2-40B4-BE49-F238E27FC236}">
                  <a16:creationId xmlns:a16="http://schemas.microsoft.com/office/drawing/2014/main" id="{A45248D6-D8F2-6F7F-9B8C-071F00B951A6}"/>
                </a:ext>
              </a:extLst>
            </p:cNvPr>
            <p:cNvSpPr/>
            <p:nvPr/>
          </p:nvSpPr>
          <p:spPr>
            <a:xfrm>
              <a:off x="548640" y="1453896"/>
              <a:ext cx="7955280" cy="2286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D6E4F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Issued preferably electronically within 30 working days of DAR approval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Text 6">
              <a:extLst>
                <a:ext uri="{FF2B5EF4-FFF2-40B4-BE49-F238E27FC236}">
                  <a16:creationId xmlns:a16="http://schemas.microsoft.com/office/drawing/2014/main" id="{596BAF43-8D6A-D734-9A2C-26D32C691718}"/>
                </a:ext>
              </a:extLst>
            </p:cNvPr>
            <p:cNvSpPr/>
            <p:nvPr/>
          </p:nvSpPr>
          <p:spPr>
            <a:xfrm>
              <a:off x="548640" y="1691640"/>
              <a:ext cx="7955280" cy="2286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D6E4F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Marks formal conclusion of the audit process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Text 7">
              <a:extLst>
                <a:ext uri="{FF2B5EF4-FFF2-40B4-BE49-F238E27FC236}">
                  <a16:creationId xmlns:a16="http://schemas.microsoft.com/office/drawing/2014/main" id="{7B1A60CD-0F9C-B62D-3AFB-75F10A758179}"/>
                </a:ext>
              </a:extLst>
            </p:cNvPr>
            <p:cNvSpPr/>
            <p:nvPr/>
          </p:nvSpPr>
          <p:spPr>
            <a:xfrm>
              <a:off x="548640" y="1929384"/>
              <a:ext cx="7955280" cy="2286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D6E4F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▸  Copy endorsed to coordination committee for thematic audits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4" name="Text 8">
            <a:extLst>
              <a:ext uri="{FF2B5EF4-FFF2-40B4-BE49-F238E27FC236}">
                <a16:creationId xmlns:a16="http://schemas.microsoft.com/office/drawing/2014/main" id="{D22A59FA-93CB-8BDC-1543-20A350E35F89}"/>
              </a:ext>
            </a:extLst>
          </p:cNvPr>
          <p:cNvSpPr/>
          <p:nvPr/>
        </p:nvSpPr>
        <p:spPr>
          <a:xfrm>
            <a:off x="564063" y="3776911"/>
            <a:ext cx="8412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B2B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Post-FAR Outcomes</a:t>
            </a:r>
            <a:endParaRPr lang="en-US" sz="2000" dirty="0"/>
          </a:p>
        </p:txBody>
      </p:sp>
      <p:sp>
        <p:nvSpPr>
          <p:cNvPr id="43" name="Shape 9">
            <a:extLst>
              <a:ext uri="{FF2B5EF4-FFF2-40B4-BE49-F238E27FC236}">
                <a16:creationId xmlns:a16="http://schemas.microsoft.com/office/drawing/2014/main" id="{0ABA91A7-C4BE-A0E4-ECA3-86D4D5707329}"/>
              </a:ext>
            </a:extLst>
          </p:cNvPr>
          <p:cNvSpPr/>
          <p:nvPr/>
        </p:nvSpPr>
        <p:spPr>
          <a:xfrm>
            <a:off x="780415" y="4254108"/>
            <a:ext cx="3416334" cy="2148840"/>
          </a:xfrm>
          <a:prstGeom prst="roundRect">
            <a:avLst>
              <a:gd name="adj" fmla="val 5106"/>
            </a:avLst>
          </a:prstGeom>
          <a:solidFill>
            <a:srgbClr val="1A7A4A"/>
          </a:solidFill>
          <a:ln/>
          <a:effectLst>
            <a:outerShdw blurRad="76200" dist="254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IN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 10">
            <a:extLst>
              <a:ext uri="{FF2B5EF4-FFF2-40B4-BE49-F238E27FC236}">
                <a16:creationId xmlns:a16="http://schemas.microsoft.com/office/drawing/2014/main" id="{CBB01B21-25C6-6965-3D67-0104704C6248}"/>
              </a:ext>
            </a:extLst>
          </p:cNvPr>
          <p:cNvSpPr/>
          <p:nvPr/>
        </p:nvSpPr>
        <p:spPr>
          <a:xfrm>
            <a:off x="838319" y="4345548"/>
            <a:ext cx="3126814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✓  Case Closure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 12">
            <a:extLst>
              <a:ext uri="{FF2B5EF4-FFF2-40B4-BE49-F238E27FC236}">
                <a16:creationId xmlns:a16="http://schemas.microsoft.com/office/drawing/2014/main" id="{4B285003-52C4-3801-94B4-D9929B278DC6}"/>
              </a:ext>
            </a:extLst>
          </p:cNvPr>
          <p:cNvSpPr/>
          <p:nvPr/>
        </p:nvSpPr>
        <p:spPr>
          <a:xfrm>
            <a:off x="838319" y="4894188"/>
            <a:ext cx="3126814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RTP agrees &amp; pays dues via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GST DRC-03 within 30 days;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or Nil revenue impact FAR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Shape 13">
            <a:extLst>
              <a:ext uri="{FF2B5EF4-FFF2-40B4-BE49-F238E27FC236}">
                <a16:creationId xmlns:a16="http://schemas.microsoft.com/office/drawing/2014/main" id="{D15EDBCD-29A6-F8CC-52B7-23D19B4126C2}"/>
              </a:ext>
            </a:extLst>
          </p:cNvPr>
          <p:cNvSpPr/>
          <p:nvPr/>
        </p:nvSpPr>
        <p:spPr>
          <a:xfrm>
            <a:off x="4428365" y="4272396"/>
            <a:ext cx="3416334" cy="2148840"/>
          </a:xfrm>
          <a:prstGeom prst="roundRect">
            <a:avLst>
              <a:gd name="adj" fmla="val 5106"/>
            </a:avLst>
          </a:prstGeom>
          <a:solidFill>
            <a:srgbClr val="C8973A"/>
          </a:solidFill>
          <a:ln/>
          <a:effectLst>
            <a:outerShdw blurRad="76200" dist="254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IN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 14">
            <a:extLst>
              <a:ext uri="{FF2B5EF4-FFF2-40B4-BE49-F238E27FC236}">
                <a16:creationId xmlns:a16="http://schemas.microsoft.com/office/drawing/2014/main" id="{171D46D2-1ECA-C776-B97C-7609767A592B}"/>
              </a:ext>
            </a:extLst>
          </p:cNvPr>
          <p:cNvSpPr/>
          <p:nvPr/>
        </p:nvSpPr>
        <p:spPr>
          <a:xfrm>
            <a:off x="4486269" y="4345548"/>
            <a:ext cx="3126814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⚠  Technical Lapses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 16">
            <a:extLst>
              <a:ext uri="{FF2B5EF4-FFF2-40B4-BE49-F238E27FC236}">
                <a16:creationId xmlns:a16="http://schemas.microsoft.com/office/drawing/2014/main" id="{8A5F0B53-1BCA-2C29-94F4-57B330D62D6A}"/>
              </a:ext>
            </a:extLst>
          </p:cNvPr>
          <p:cNvSpPr/>
          <p:nvPr/>
        </p:nvSpPr>
        <p:spPr>
          <a:xfrm>
            <a:off x="4486269" y="4894188"/>
            <a:ext cx="3126814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No revenue impact;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correction advised;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recorded for compliance improvement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Shape 17">
            <a:extLst>
              <a:ext uri="{FF2B5EF4-FFF2-40B4-BE49-F238E27FC236}">
                <a16:creationId xmlns:a16="http://schemas.microsoft.com/office/drawing/2014/main" id="{EF48E1F4-AEA4-8EDE-6DDC-A940A28FCF86}"/>
              </a:ext>
            </a:extLst>
          </p:cNvPr>
          <p:cNvSpPr/>
          <p:nvPr/>
        </p:nvSpPr>
        <p:spPr>
          <a:xfrm>
            <a:off x="7995250" y="4272396"/>
            <a:ext cx="3416334" cy="2148840"/>
          </a:xfrm>
          <a:prstGeom prst="roundRect">
            <a:avLst>
              <a:gd name="adj" fmla="val 5106"/>
            </a:avLst>
          </a:prstGeom>
          <a:solidFill>
            <a:srgbClr val="C0392B"/>
          </a:solidFill>
          <a:ln/>
          <a:effectLst>
            <a:outerShdw blurRad="76200" dist="254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IN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 18">
            <a:extLst>
              <a:ext uri="{FF2B5EF4-FFF2-40B4-BE49-F238E27FC236}">
                <a16:creationId xmlns:a16="http://schemas.microsoft.com/office/drawing/2014/main" id="{60E4162B-1B37-EDAA-D0BC-A88D45F8D797}"/>
              </a:ext>
            </a:extLst>
          </p:cNvPr>
          <p:cNvSpPr/>
          <p:nvPr/>
        </p:nvSpPr>
        <p:spPr>
          <a:xfrm>
            <a:off x="8134219" y="4345548"/>
            <a:ext cx="3126814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⚡  Demand &amp; Recovery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 20">
            <a:extLst>
              <a:ext uri="{FF2B5EF4-FFF2-40B4-BE49-F238E27FC236}">
                <a16:creationId xmlns:a16="http://schemas.microsoft.com/office/drawing/2014/main" id="{A2E0D1B6-68F9-1D16-C895-026499AEEB78}"/>
              </a:ext>
            </a:extLst>
          </p:cNvPr>
          <p:cNvSpPr/>
          <p:nvPr/>
        </p:nvSpPr>
        <p:spPr>
          <a:xfrm>
            <a:off x="8134219" y="4894188"/>
            <a:ext cx="3126814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RTP does not pay within 30 days;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SCN u/s 73 (non-fraud) or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u/s 74 (fraud / suppression)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D5C1828A-0FCF-6A7B-0F67-6E8202AA390E}"/>
              </a:ext>
            </a:extLst>
          </p:cNvPr>
          <p:cNvGrpSpPr/>
          <p:nvPr/>
        </p:nvGrpSpPr>
        <p:grpSpPr>
          <a:xfrm>
            <a:off x="620617" y="1552980"/>
            <a:ext cx="10950766" cy="4608356"/>
            <a:chOff x="1963205" y="2211086"/>
            <a:chExt cx="8503920" cy="4096512"/>
          </a:xfrm>
        </p:grpSpPr>
        <p:sp>
          <p:nvSpPr>
            <p:cNvPr id="4" name="Shape 2">
              <a:extLst>
                <a:ext uri="{FF2B5EF4-FFF2-40B4-BE49-F238E27FC236}">
                  <a16:creationId xmlns:a16="http://schemas.microsoft.com/office/drawing/2014/main" id="{88453495-0C70-13C7-4C94-AB7DF894B2D5}"/>
                </a:ext>
              </a:extLst>
            </p:cNvPr>
            <p:cNvSpPr/>
            <p:nvPr/>
          </p:nvSpPr>
          <p:spPr>
            <a:xfrm>
              <a:off x="1963205" y="2211086"/>
              <a:ext cx="4160520" cy="1261872"/>
            </a:xfrm>
            <a:prstGeom prst="roundRect">
              <a:avLst>
                <a:gd name="adj" fmla="val 7246"/>
              </a:avLst>
            </a:prstGeom>
            <a:solidFill>
              <a:srgbClr val="FFFFFF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Shape 3">
              <a:extLst>
                <a:ext uri="{FF2B5EF4-FFF2-40B4-BE49-F238E27FC236}">
                  <a16:creationId xmlns:a16="http://schemas.microsoft.com/office/drawing/2014/main" id="{480F6A04-DC4B-2894-85BA-1F92047A99F7}"/>
                </a:ext>
              </a:extLst>
            </p:cNvPr>
            <p:cNvSpPr/>
            <p:nvPr/>
          </p:nvSpPr>
          <p:spPr>
            <a:xfrm>
              <a:off x="2100365" y="2531126"/>
              <a:ext cx="594360" cy="594360"/>
            </a:xfrm>
            <a:prstGeom prst="ellipse">
              <a:avLst/>
            </a:prstGeom>
            <a:solidFill>
              <a:srgbClr val="1B2B5E"/>
            </a:solidFill>
            <a:ln/>
          </p:spPr>
          <p:txBody>
            <a:bodyPr/>
            <a:lstStyle/>
            <a:p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 4">
              <a:extLst>
                <a:ext uri="{FF2B5EF4-FFF2-40B4-BE49-F238E27FC236}">
                  <a16:creationId xmlns:a16="http://schemas.microsoft.com/office/drawing/2014/main" id="{25D4BD54-6B7B-9DA5-A0FC-D4F90F6B2FFA}"/>
                </a:ext>
              </a:extLst>
            </p:cNvPr>
            <p:cNvSpPr/>
            <p:nvPr/>
          </p:nvSpPr>
          <p:spPr>
            <a:xfrm>
              <a:off x="2100365" y="2531126"/>
              <a:ext cx="59436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⚖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 5">
              <a:extLst>
                <a:ext uri="{FF2B5EF4-FFF2-40B4-BE49-F238E27FC236}">
                  <a16:creationId xmlns:a16="http://schemas.microsoft.com/office/drawing/2014/main" id="{8B9A5CB8-1CCD-AA47-758B-382B036F0C8B}"/>
                </a:ext>
              </a:extLst>
            </p:cNvPr>
            <p:cNvSpPr/>
            <p:nvPr/>
          </p:nvSpPr>
          <p:spPr>
            <a:xfrm>
              <a:off x="2786165" y="2302526"/>
              <a:ext cx="3200400" cy="2926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1B2B5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itchFamily="34" charset="-120"/>
                </a:rPr>
                <a:t>Legal Knowledge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 6">
              <a:extLst>
                <a:ext uri="{FF2B5EF4-FFF2-40B4-BE49-F238E27FC236}">
                  <a16:creationId xmlns:a16="http://schemas.microsoft.com/office/drawing/2014/main" id="{900D9716-2D2A-367A-BFC8-4D0585180F3E}"/>
                </a:ext>
              </a:extLst>
            </p:cNvPr>
            <p:cNvSpPr/>
            <p:nvPr/>
          </p:nvSpPr>
          <p:spPr>
            <a:xfrm>
              <a:off x="2786165" y="2640854"/>
              <a:ext cx="3200400" cy="7498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just">
                <a:buNone/>
              </a:pPr>
              <a:r>
                <a:rPr lang="en-US" dirty="0">
                  <a:solidFill>
                    <a:srgbClr val="2D314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Act, Rules, Notifications, Circulars, AAR Rulings, Court judgements; stay updated with amendments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Shape 7">
              <a:extLst>
                <a:ext uri="{FF2B5EF4-FFF2-40B4-BE49-F238E27FC236}">
                  <a16:creationId xmlns:a16="http://schemas.microsoft.com/office/drawing/2014/main" id="{73F53019-CA56-FEA0-28A1-D0E312EA6BE9}"/>
                </a:ext>
              </a:extLst>
            </p:cNvPr>
            <p:cNvSpPr/>
            <p:nvPr/>
          </p:nvSpPr>
          <p:spPr>
            <a:xfrm>
              <a:off x="6306605" y="2211086"/>
              <a:ext cx="4160520" cy="1261872"/>
            </a:xfrm>
            <a:prstGeom prst="roundRect">
              <a:avLst>
                <a:gd name="adj" fmla="val 7246"/>
              </a:avLst>
            </a:prstGeom>
            <a:solidFill>
              <a:srgbClr val="FFFFFF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Shape 8">
              <a:extLst>
                <a:ext uri="{FF2B5EF4-FFF2-40B4-BE49-F238E27FC236}">
                  <a16:creationId xmlns:a16="http://schemas.microsoft.com/office/drawing/2014/main" id="{8A3849E3-0148-B22F-D57A-32D5DBC58A22}"/>
                </a:ext>
              </a:extLst>
            </p:cNvPr>
            <p:cNvSpPr/>
            <p:nvPr/>
          </p:nvSpPr>
          <p:spPr>
            <a:xfrm>
              <a:off x="6443765" y="2531126"/>
              <a:ext cx="594360" cy="594360"/>
            </a:xfrm>
            <a:prstGeom prst="ellipse">
              <a:avLst/>
            </a:prstGeom>
            <a:solidFill>
              <a:srgbClr val="1B2B5E"/>
            </a:solidFill>
            <a:ln/>
          </p:spPr>
          <p:txBody>
            <a:bodyPr/>
            <a:lstStyle/>
            <a:p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Text 9">
              <a:extLst>
                <a:ext uri="{FF2B5EF4-FFF2-40B4-BE49-F238E27FC236}">
                  <a16:creationId xmlns:a16="http://schemas.microsoft.com/office/drawing/2014/main" id="{C88A59C1-E020-AD34-52DE-41B2BB1D5B07}"/>
                </a:ext>
              </a:extLst>
            </p:cNvPr>
            <p:cNvSpPr/>
            <p:nvPr/>
          </p:nvSpPr>
          <p:spPr>
            <a:xfrm>
              <a:off x="6443765" y="2531126"/>
              <a:ext cx="59436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📊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Text 10">
              <a:extLst>
                <a:ext uri="{FF2B5EF4-FFF2-40B4-BE49-F238E27FC236}">
                  <a16:creationId xmlns:a16="http://schemas.microsoft.com/office/drawing/2014/main" id="{2A99BBF8-8C94-69A7-BAA8-E9DBE0E89A7E}"/>
                </a:ext>
              </a:extLst>
            </p:cNvPr>
            <p:cNvSpPr/>
            <p:nvPr/>
          </p:nvSpPr>
          <p:spPr>
            <a:xfrm>
              <a:off x="7129565" y="2302526"/>
              <a:ext cx="3200400" cy="2926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1B2B5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itchFamily="34" charset="-120"/>
                </a:rPr>
                <a:t>Pre-Audit Planning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 11">
              <a:extLst>
                <a:ext uri="{FF2B5EF4-FFF2-40B4-BE49-F238E27FC236}">
                  <a16:creationId xmlns:a16="http://schemas.microsoft.com/office/drawing/2014/main" id="{AC9D7A74-D094-1629-BA5C-4C8021B2EE6C}"/>
                </a:ext>
              </a:extLst>
            </p:cNvPr>
            <p:cNvSpPr/>
            <p:nvPr/>
          </p:nvSpPr>
          <p:spPr>
            <a:xfrm>
              <a:off x="7129565" y="2640854"/>
              <a:ext cx="3200400" cy="7498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just">
                <a:buNone/>
              </a:pPr>
              <a:r>
                <a:rPr lang="en-US" dirty="0">
                  <a:solidFill>
                    <a:srgbClr val="2D314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What to examine? How to examine? Sampling strategy, risk identification, desk review mastery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Shape 12">
              <a:extLst>
                <a:ext uri="{FF2B5EF4-FFF2-40B4-BE49-F238E27FC236}">
                  <a16:creationId xmlns:a16="http://schemas.microsoft.com/office/drawing/2014/main" id="{C8A8BD8E-2559-AC52-E224-D8C41BDE3149}"/>
                </a:ext>
              </a:extLst>
            </p:cNvPr>
            <p:cNvSpPr/>
            <p:nvPr/>
          </p:nvSpPr>
          <p:spPr>
            <a:xfrm>
              <a:off x="1963205" y="3628406"/>
              <a:ext cx="4160520" cy="1261872"/>
            </a:xfrm>
            <a:prstGeom prst="roundRect">
              <a:avLst>
                <a:gd name="adj" fmla="val 7246"/>
              </a:avLst>
            </a:prstGeom>
            <a:solidFill>
              <a:srgbClr val="FFFFFF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Shape 13">
              <a:extLst>
                <a:ext uri="{FF2B5EF4-FFF2-40B4-BE49-F238E27FC236}">
                  <a16:creationId xmlns:a16="http://schemas.microsoft.com/office/drawing/2014/main" id="{40B76E9D-CA0D-9D1E-BB8D-C4BAF6217D89}"/>
                </a:ext>
              </a:extLst>
            </p:cNvPr>
            <p:cNvSpPr/>
            <p:nvPr/>
          </p:nvSpPr>
          <p:spPr>
            <a:xfrm>
              <a:off x="2100365" y="3948446"/>
              <a:ext cx="594360" cy="594360"/>
            </a:xfrm>
            <a:prstGeom prst="ellipse">
              <a:avLst/>
            </a:prstGeom>
            <a:solidFill>
              <a:srgbClr val="1B2B5E"/>
            </a:solidFill>
            <a:ln/>
          </p:spPr>
          <p:txBody>
            <a:bodyPr/>
            <a:lstStyle/>
            <a:p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 14">
              <a:extLst>
                <a:ext uri="{FF2B5EF4-FFF2-40B4-BE49-F238E27FC236}">
                  <a16:creationId xmlns:a16="http://schemas.microsoft.com/office/drawing/2014/main" id="{A8ED23B9-CBC6-78E1-9CCC-CE66A8268CAB}"/>
                </a:ext>
              </a:extLst>
            </p:cNvPr>
            <p:cNvSpPr/>
            <p:nvPr/>
          </p:nvSpPr>
          <p:spPr>
            <a:xfrm>
              <a:off x="2100365" y="3948446"/>
              <a:ext cx="59436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🏭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Text 15">
              <a:extLst>
                <a:ext uri="{FF2B5EF4-FFF2-40B4-BE49-F238E27FC236}">
                  <a16:creationId xmlns:a16="http://schemas.microsoft.com/office/drawing/2014/main" id="{E1F3F6AA-4A7E-CD81-642F-3CB7ED6ED3D6}"/>
                </a:ext>
              </a:extLst>
            </p:cNvPr>
            <p:cNvSpPr/>
            <p:nvPr/>
          </p:nvSpPr>
          <p:spPr>
            <a:xfrm>
              <a:off x="2786165" y="3719846"/>
              <a:ext cx="3200400" cy="2926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1B2B5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itchFamily="34" charset="-120"/>
                </a:rPr>
                <a:t>Industry / Sector Knowledge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Text 16">
              <a:extLst>
                <a:ext uri="{FF2B5EF4-FFF2-40B4-BE49-F238E27FC236}">
                  <a16:creationId xmlns:a16="http://schemas.microsoft.com/office/drawing/2014/main" id="{334FF860-4650-337C-D16D-B119F317B0D0}"/>
                </a:ext>
              </a:extLst>
            </p:cNvPr>
            <p:cNvSpPr/>
            <p:nvPr/>
          </p:nvSpPr>
          <p:spPr>
            <a:xfrm>
              <a:off x="2786165" y="4058174"/>
              <a:ext cx="3200400" cy="7498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just">
                <a:buNone/>
              </a:pPr>
              <a:r>
                <a:rPr lang="en-US" dirty="0">
                  <a:solidFill>
                    <a:srgbClr val="2D314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Trade practices, market trends, accounting standards (Ind AS / IFRS), sector-specific norms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Shape 17">
              <a:extLst>
                <a:ext uri="{FF2B5EF4-FFF2-40B4-BE49-F238E27FC236}">
                  <a16:creationId xmlns:a16="http://schemas.microsoft.com/office/drawing/2014/main" id="{9E7AC3D8-E499-EA14-A39C-C2521AF5C523}"/>
                </a:ext>
              </a:extLst>
            </p:cNvPr>
            <p:cNvSpPr/>
            <p:nvPr/>
          </p:nvSpPr>
          <p:spPr>
            <a:xfrm>
              <a:off x="6306605" y="3628406"/>
              <a:ext cx="4160520" cy="1261872"/>
            </a:xfrm>
            <a:prstGeom prst="roundRect">
              <a:avLst>
                <a:gd name="adj" fmla="val 7246"/>
              </a:avLst>
            </a:prstGeom>
            <a:solidFill>
              <a:srgbClr val="FFFFFF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Shape 18">
              <a:extLst>
                <a:ext uri="{FF2B5EF4-FFF2-40B4-BE49-F238E27FC236}">
                  <a16:creationId xmlns:a16="http://schemas.microsoft.com/office/drawing/2014/main" id="{54FDC1CD-AD71-BAA1-509D-20799301ED46}"/>
                </a:ext>
              </a:extLst>
            </p:cNvPr>
            <p:cNvSpPr/>
            <p:nvPr/>
          </p:nvSpPr>
          <p:spPr>
            <a:xfrm>
              <a:off x="6443765" y="3948446"/>
              <a:ext cx="594360" cy="594360"/>
            </a:xfrm>
            <a:prstGeom prst="ellipse">
              <a:avLst/>
            </a:prstGeom>
            <a:solidFill>
              <a:srgbClr val="1B2B5E"/>
            </a:solidFill>
            <a:ln/>
          </p:spPr>
          <p:txBody>
            <a:bodyPr/>
            <a:lstStyle/>
            <a:p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Text 19">
              <a:extLst>
                <a:ext uri="{FF2B5EF4-FFF2-40B4-BE49-F238E27FC236}">
                  <a16:creationId xmlns:a16="http://schemas.microsoft.com/office/drawing/2014/main" id="{9AB5F103-0C29-6D61-CBF3-18895A367EA9}"/>
                </a:ext>
              </a:extLst>
            </p:cNvPr>
            <p:cNvSpPr/>
            <p:nvPr/>
          </p:nvSpPr>
          <p:spPr>
            <a:xfrm>
              <a:off x="6443765" y="3948446"/>
              <a:ext cx="59436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🔢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Text 20">
              <a:extLst>
                <a:ext uri="{FF2B5EF4-FFF2-40B4-BE49-F238E27FC236}">
                  <a16:creationId xmlns:a16="http://schemas.microsoft.com/office/drawing/2014/main" id="{0EBE9DF4-8F0B-D59F-698B-67C12C749EC7}"/>
                </a:ext>
              </a:extLst>
            </p:cNvPr>
            <p:cNvSpPr/>
            <p:nvPr/>
          </p:nvSpPr>
          <p:spPr>
            <a:xfrm>
              <a:off x="7129565" y="3719846"/>
              <a:ext cx="3200400" cy="2926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1B2B5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itchFamily="34" charset="-120"/>
                </a:rPr>
                <a:t>Computation of Dues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 21">
              <a:extLst>
                <a:ext uri="{FF2B5EF4-FFF2-40B4-BE49-F238E27FC236}">
                  <a16:creationId xmlns:a16="http://schemas.microsoft.com/office/drawing/2014/main" id="{875F1A7F-A9CA-3FC7-C251-A65DB5A35C8F}"/>
                </a:ext>
              </a:extLst>
            </p:cNvPr>
            <p:cNvSpPr/>
            <p:nvPr/>
          </p:nvSpPr>
          <p:spPr>
            <a:xfrm>
              <a:off x="7129565" y="4058174"/>
              <a:ext cx="3200400" cy="7498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just">
                <a:buNone/>
              </a:pPr>
              <a:r>
                <a:rPr lang="en-US" dirty="0">
                  <a:solidFill>
                    <a:srgbClr val="2D314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Tax, interest, late fee, penalty calculations; DRC-03 voluntary payment procedure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Shape 22">
              <a:extLst>
                <a:ext uri="{FF2B5EF4-FFF2-40B4-BE49-F238E27FC236}">
                  <a16:creationId xmlns:a16="http://schemas.microsoft.com/office/drawing/2014/main" id="{D7389027-0BEC-2A3F-79E8-64CBD315B654}"/>
                </a:ext>
              </a:extLst>
            </p:cNvPr>
            <p:cNvSpPr/>
            <p:nvPr/>
          </p:nvSpPr>
          <p:spPr>
            <a:xfrm>
              <a:off x="1963205" y="5045726"/>
              <a:ext cx="4160520" cy="1261872"/>
            </a:xfrm>
            <a:prstGeom prst="roundRect">
              <a:avLst>
                <a:gd name="adj" fmla="val 7246"/>
              </a:avLst>
            </a:prstGeom>
            <a:solidFill>
              <a:srgbClr val="FFFFFF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Shape 23">
              <a:extLst>
                <a:ext uri="{FF2B5EF4-FFF2-40B4-BE49-F238E27FC236}">
                  <a16:creationId xmlns:a16="http://schemas.microsoft.com/office/drawing/2014/main" id="{9F2C0A72-F4D0-E764-D89A-0DBC67308DC1}"/>
                </a:ext>
              </a:extLst>
            </p:cNvPr>
            <p:cNvSpPr/>
            <p:nvPr/>
          </p:nvSpPr>
          <p:spPr>
            <a:xfrm>
              <a:off x="2100365" y="5365766"/>
              <a:ext cx="594360" cy="594360"/>
            </a:xfrm>
            <a:prstGeom prst="ellipse">
              <a:avLst/>
            </a:prstGeom>
            <a:solidFill>
              <a:srgbClr val="1B2B5E"/>
            </a:solidFill>
            <a:ln/>
          </p:spPr>
          <p:txBody>
            <a:bodyPr/>
            <a:lstStyle/>
            <a:p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Text 24">
              <a:extLst>
                <a:ext uri="{FF2B5EF4-FFF2-40B4-BE49-F238E27FC236}">
                  <a16:creationId xmlns:a16="http://schemas.microsoft.com/office/drawing/2014/main" id="{7DFB1E4C-15C0-8944-1D3A-2357683F6AE9}"/>
                </a:ext>
              </a:extLst>
            </p:cNvPr>
            <p:cNvSpPr/>
            <p:nvPr/>
          </p:nvSpPr>
          <p:spPr>
            <a:xfrm>
              <a:off x="2100365" y="5365766"/>
              <a:ext cx="59436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🤝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Text 25">
              <a:extLst>
                <a:ext uri="{FF2B5EF4-FFF2-40B4-BE49-F238E27FC236}">
                  <a16:creationId xmlns:a16="http://schemas.microsoft.com/office/drawing/2014/main" id="{4B0DD903-6858-F0F3-3280-C0A7FEBFC47D}"/>
                </a:ext>
              </a:extLst>
            </p:cNvPr>
            <p:cNvSpPr/>
            <p:nvPr/>
          </p:nvSpPr>
          <p:spPr>
            <a:xfrm>
              <a:off x="2786165" y="5137166"/>
              <a:ext cx="3200400" cy="2926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1B2B5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itchFamily="34" charset="-120"/>
                </a:rPr>
                <a:t>Taxpayer Engagement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Text 26">
              <a:extLst>
                <a:ext uri="{FF2B5EF4-FFF2-40B4-BE49-F238E27FC236}">
                  <a16:creationId xmlns:a16="http://schemas.microsoft.com/office/drawing/2014/main" id="{FE751B8D-E443-25F2-E53B-FCB10A198AB6}"/>
                </a:ext>
              </a:extLst>
            </p:cNvPr>
            <p:cNvSpPr/>
            <p:nvPr/>
          </p:nvSpPr>
          <p:spPr>
            <a:xfrm>
              <a:off x="2786165" y="5475494"/>
              <a:ext cx="3200400" cy="7498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just">
                <a:buNone/>
              </a:pPr>
              <a:r>
                <a:rPr lang="en-US" dirty="0">
                  <a:solidFill>
                    <a:srgbClr val="2D314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Unbiased, judicious, transparent; gain goodwill; motivate voluntary compliance; confidentiality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Shape 27">
              <a:extLst>
                <a:ext uri="{FF2B5EF4-FFF2-40B4-BE49-F238E27FC236}">
                  <a16:creationId xmlns:a16="http://schemas.microsoft.com/office/drawing/2014/main" id="{2BB0DCB0-C1F8-E169-0C7C-3B05EF9042FE}"/>
                </a:ext>
              </a:extLst>
            </p:cNvPr>
            <p:cNvSpPr/>
            <p:nvPr/>
          </p:nvSpPr>
          <p:spPr>
            <a:xfrm>
              <a:off x="6306605" y="5045726"/>
              <a:ext cx="4160520" cy="1261872"/>
            </a:xfrm>
            <a:prstGeom prst="roundRect">
              <a:avLst>
                <a:gd name="adj" fmla="val 7246"/>
              </a:avLst>
            </a:prstGeom>
            <a:solidFill>
              <a:srgbClr val="FFFFFF"/>
            </a:solidFill>
            <a:ln/>
            <a:effectLst>
              <a:outerShdw blurRad="76200" dist="25400" dir="27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Shape 28">
              <a:extLst>
                <a:ext uri="{FF2B5EF4-FFF2-40B4-BE49-F238E27FC236}">
                  <a16:creationId xmlns:a16="http://schemas.microsoft.com/office/drawing/2014/main" id="{3CC2F5F8-FA99-5809-2D3D-A4DF42631A06}"/>
                </a:ext>
              </a:extLst>
            </p:cNvPr>
            <p:cNvSpPr/>
            <p:nvPr/>
          </p:nvSpPr>
          <p:spPr>
            <a:xfrm>
              <a:off x="6443765" y="5365766"/>
              <a:ext cx="594360" cy="594360"/>
            </a:xfrm>
            <a:prstGeom prst="ellipse">
              <a:avLst/>
            </a:prstGeom>
            <a:solidFill>
              <a:srgbClr val="1B2B5E"/>
            </a:solidFill>
            <a:ln/>
          </p:spPr>
          <p:txBody>
            <a:bodyPr/>
            <a:lstStyle/>
            <a:p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Text 29">
              <a:extLst>
                <a:ext uri="{FF2B5EF4-FFF2-40B4-BE49-F238E27FC236}">
                  <a16:creationId xmlns:a16="http://schemas.microsoft.com/office/drawing/2014/main" id="{DF7EE7DE-66A4-EB98-5FC8-8E4E7B16FD10}"/>
                </a:ext>
              </a:extLst>
            </p:cNvPr>
            <p:cNvSpPr/>
            <p:nvPr/>
          </p:nvSpPr>
          <p:spPr>
            <a:xfrm>
              <a:off x="6443765" y="5365766"/>
              <a:ext cx="59436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💻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Text 30">
              <a:extLst>
                <a:ext uri="{FF2B5EF4-FFF2-40B4-BE49-F238E27FC236}">
                  <a16:creationId xmlns:a16="http://schemas.microsoft.com/office/drawing/2014/main" id="{33D8823C-6B88-CF6E-7B6A-2AD90DD82CAF}"/>
                </a:ext>
              </a:extLst>
            </p:cNvPr>
            <p:cNvSpPr/>
            <p:nvPr/>
          </p:nvSpPr>
          <p:spPr>
            <a:xfrm>
              <a:off x="7129565" y="5137166"/>
              <a:ext cx="3200400" cy="2926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1B2B5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itchFamily="34" charset="-120"/>
                </a:rPr>
                <a:t>IT &amp; Analytics Proficiency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Text 31">
              <a:extLst>
                <a:ext uri="{FF2B5EF4-FFF2-40B4-BE49-F238E27FC236}">
                  <a16:creationId xmlns:a16="http://schemas.microsoft.com/office/drawing/2014/main" id="{184AEB4D-8F8A-96A9-6975-27CE7A173404}"/>
                </a:ext>
              </a:extLst>
            </p:cNvPr>
            <p:cNvSpPr/>
            <p:nvPr/>
          </p:nvSpPr>
          <p:spPr>
            <a:xfrm>
              <a:off x="7129565" y="5475494"/>
              <a:ext cx="3200400" cy="7498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just">
                <a:buNone/>
              </a:pPr>
              <a:r>
                <a:rPr lang="en-US" dirty="0">
                  <a:solidFill>
                    <a:srgbClr val="2D314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GST back-office portal, BI Tools, DGARM analytics, Taxpayer at a Glance (TAG)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419AFFE-9941-9C2F-DA07-8C96B4A58B6F}"/>
              </a:ext>
            </a:extLst>
          </p:cNvPr>
          <p:cNvSpPr txBox="1"/>
          <p:nvPr/>
        </p:nvSpPr>
        <p:spPr>
          <a:xfrm>
            <a:off x="2540451" y="435054"/>
            <a:ext cx="7346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COMPETENCIES OF A GST AUDIT OFFICER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676008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3A0ED45-E03E-B63A-69E4-C0B7F1314C4A}"/>
              </a:ext>
            </a:extLst>
          </p:cNvPr>
          <p:cNvGrpSpPr/>
          <p:nvPr/>
        </p:nvGrpSpPr>
        <p:grpSpPr>
          <a:xfrm>
            <a:off x="588668" y="1443650"/>
            <a:ext cx="11014664" cy="5144436"/>
            <a:chOff x="1698801" y="2302966"/>
            <a:chExt cx="8458200" cy="4114800"/>
          </a:xfrm>
        </p:grpSpPr>
        <p:sp>
          <p:nvSpPr>
            <p:cNvPr id="6" name="Shape 2">
              <a:extLst>
                <a:ext uri="{FF2B5EF4-FFF2-40B4-BE49-F238E27FC236}">
                  <a16:creationId xmlns:a16="http://schemas.microsoft.com/office/drawing/2014/main" id="{3110B416-8D94-E55A-AB97-624C6F58D49C}"/>
                </a:ext>
              </a:extLst>
            </p:cNvPr>
            <p:cNvSpPr/>
            <p:nvPr/>
          </p:nvSpPr>
          <p:spPr>
            <a:xfrm>
              <a:off x="1698801" y="2302966"/>
              <a:ext cx="4114800" cy="4114800"/>
            </a:xfrm>
            <a:prstGeom prst="roundRect">
              <a:avLst>
                <a:gd name="adj" fmla="val 2222"/>
              </a:avLst>
            </a:prstGeom>
            <a:solidFill>
              <a:srgbClr val="1B2B5E"/>
            </a:solidFill>
            <a:ln/>
          </p:spPr>
          <p:txBody>
            <a:bodyPr/>
            <a:lstStyle/>
            <a:p>
              <a:endParaRPr lang="en-IN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 3">
              <a:extLst>
                <a:ext uri="{FF2B5EF4-FFF2-40B4-BE49-F238E27FC236}">
                  <a16:creationId xmlns:a16="http://schemas.microsoft.com/office/drawing/2014/main" id="{C0C66D09-9FB4-F72F-3024-5E49879EB500}"/>
                </a:ext>
              </a:extLst>
            </p:cNvPr>
            <p:cNvSpPr/>
            <p:nvPr/>
          </p:nvSpPr>
          <p:spPr>
            <a:xfrm>
              <a:off x="1881681" y="2385262"/>
              <a:ext cx="3749040" cy="2926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C8973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itchFamily="34" charset="-120"/>
                </a:rPr>
                <a:t>Thematic Audit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 4">
              <a:extLst>
                <a:ext uri="{FF2B5EF4-FFF2-40B4-BE49-F238E27FC236}">
                  <a16:creationId xmlns:a16="http://schemas.microsoft.com/office/drawing/2014/main" id="{1A2F910B-1D43-405F-FF46-C5EFBEB08B6E}"/>
                </a:ext>
              </a:extLst>
            </p:cNvPr>
            <p:cNvSpPr/>
            <p:nvPr/>
          </p:nvSpPr>
          <p:spPr>
            <a:xfrm>
              <a:off x="1881681" y="2705302"/>
              <a:ext cx="3749040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i="1" dirty="0">
                  <a:solidFill>
                    <a:srgbClr val="D6E4F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Focused audit on sensitive sectors or compliance areas instead of comprehensive entity audits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 5">
              <a:extLst>
                <a:ext uri="{FF2B5EF4-FFF2-40B4-BE49-F238E27FC236}">
                  <a16:creationId xmlns:a16="http://schemas.microsoft.com/office/drawing/2014/main" id="{C5F5E68A-7D54-4CA3-6881-BDF7475FE1E4}"/>
                </a:ext>
              </a:extLst>
            </p:cNvPr>
            <p:cNvSpPr/>
            <p:nvPr/>
          </p:nvSpPr>
          <p:spPr>
            <a:xfrm>
              <a:off x="1881681" y="3217366"/>
              <a:ext cx="3657600" cy="2286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When to use: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 6">
              <a:extLst>
                <a:ext uri="{FF2B5EF4-FFF2-40B4-BE49-F238E27FC236}">
                  <a16:creationId xmlns:a16="http://schemas.microsoft.com/office/drawing/2014/main" id="{B0BDB48A-6350-549E-FC9F-83C49333ABC1}"/>
                </a:ext>
              </a:extLst>
            </p:cNvPr>
            <p:cNvSpPr/>
            <p:nvPr/>
          </p:nvSpPr>
          <p:spPr>
            <a:xfrm>
              <a:off x="1881681" y="3482542"/>
              <a:ext cx="3749040" cy="2926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• Same supply chain RTPs across states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Text 7">
              <a:extLst>
                <a:ext uri="{FF2B5EF4-FFF2-40B4-BE49-F238E27FC236}">
                  <a16:creationId xmlns:a16="http://schemas.microsoft.com/office/drawing/2014/main" id="{366FF185-017B-34C4-508C-A0C909BCD371}"/>
                </a:ext>
              </a:extLst>
            </p:cNvPr>
            <p:cNvSpPr/>
            <p:nvPr/>
          </p:nvSpPr>
          <p:spPr>
            <a:xfrm>
              <a:off x="1881681" y="3793438"/>
              <a:ext cx="3749040" cy="2926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• Simultaneous audit: same evasion modus operandi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Text 8">
              <a:extLst>
                <a:ext uri="{FF2B5EF4-FFF2-40B4-BE49-F238E27FC236}">
                  <a16:creationId xmlns:a16="http://schemas.microsoft.com/office/drawing/2014/main" id="{F5E943BD-05D1-56BD-D3CB-1D12E91C313E}"/>
                </a:ext>
              </a:extLst>
            </p:cNvPr>
            <p:cNvSpPr/>
            <p:nvPr/>
          </p:nvSpPr>
          <p:spPr>
            <a:xfrm>
              <a:off x="1881681" y="4104334"/>
              <a:ext cx="3749040" cy="2926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• Evasion-prone goods/services (e-commerce, online gaming, jewellery)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 9">
              <a:extLst>
                <a:ext uri="{FF2B5EF4-FFF2-40B4-BE49-F238E27FC236}">
                  <a16:creationId xmlns:a16="http://schemas.microsoft.com/office/drawing/2014/main" id="{B261DCD6-208C-6D03-B55B-AAA4FB064382}"/>
                </a:ext>
              </a:extLst>
            </p:cNvPr>
            <p:cNvSpPr/>
            <p:nvPr/>
          </p:nvSpPr>
          <p:spPr>
            <a:xfrm>
              <a:off x="1881681" y="4415230"/>
              <a:ext cx="3749040" cy="2926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• Sectors with low cash pay-out or high ITC utilisation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Text 10">
              <a:extLst>
                <a:ext uri="{FF2B5EF4-FFF2-40B4-BE49-F238E27FC236}">
                  <a16:creationId xmlns:a16="http://schemas.microsoft.com/office/drawing/2014/main" id="{CC20A157-85BF-C534-A27D-9593273C41A4}"/>
                </a:ext>
              </a:extLst>
            </p:cNvPr>
            <p:cNvSpPr/>
            <p:nvPr/>
          </p:nvSpPr>
          <p:spPr>
            <a:xfrm>
              <a:off x="1881681" y="4726126"/>
              <a:ext cx="3749040" cy="2926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• Sectors flagged by CAG or Parl. Committee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ext 11">
              <a:extLst>
                <a:ext uri="{FF2B5EF4-FFF2-40B4-BE49-F238E27FC236}">
                  <a16:creationId xmlns:a16="http://schemas.microsoft.com/office/drawing/2014/main" id="{DA910FB7-2293-9BF8-91AF-47588FEF1276}"/>
                </a:ext>
              </a:extLst>
            </p:cNvPr>
            <p:cNvSpPr/>
            <p:nvPr/>
          </p:nvSpPr>
          <p:spPr>
            <a:xfrm>
              <a:off x="1881681" y="5091886"/>
              <a:ext cx="3657600" cy="2286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C8973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All India Coordination Committee (AICC)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 12">
              <a:extLst>
                <a:ext uri="{FF2B5EF4-FFF2-40B4-BE49-F238E27FC236}">
                  <a16:creationId xmlns:a16="http://schemas.microsoft.com/office/drawing/2014/main" id="{E4ADB87E-B89D-D074-165C-54C2E43A51F3}"/>
                </a:ext>
              </a:extLst>
            </p:cNvPr>
            <p:cNvSpPr/>
            <p:nvPr/>
          </p:nvSpPr>
          <p:spPr>
            <a:xfrm>
              <a:off x="1881681" y="5338774"/>
              <a:ext cx="3657600" cy="86868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Selects themes → Committee of Officers per state → Common minimum Audit Plan → Simultaneous commencement → Consolidated FAR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Shape 13">
              <a:extLst>
                <a:ext uri="{FF2B5EF4-FFF2-40B4-BE49-F238E27FC236}">
                  <a16:creationId xmlns:a16="http://schemas.microsoft.com/office/drawing/2014/main" id="{85916967-B48A-0B40-B5EF-E8E851DB4271}"/>
                </a:ext>
              </a:extLst>
            </p:cNvPr>
            <p:cNvSpPr/>
            <p:nvPr/>
          </p:nvSpPr>
          <p:spPr>
            <a:xfrm>
              <a:off x="5996481" y="2302966"/>
              <a:ext cx="4160520" cy="4114800"/>
            </a:xfrm>
            <a:prstGeom prst="roundRect">
              <a:avLst>
                <a:gd name="adj" fmla="val 2222"/>
              </a:avLst>
            </a:prstGeom>
            <a:solidFill>
              <a:srgbClr val="2D3142"/>
            </a:solidFill>
            <a:ln/>
          </p:spPr>
          <p:txBody>
            <a:bodyPr/>
            <a:lstStyle/>
            <a:p>
              <a:endParaRPr lang="en-IN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Text 14">
              <a:extLst>
                <a:ext uri="{FF2B5EF4-FFF2-40B4-BE49-F238E27FC236}">
                  <a16:creationId xmlns:a16="http://schemas.microsoft.com/office/drawing/2014/main" id="{9202F1C4-0AE0-0F69-5F5F-FCB6708428E0}"/>
                </a:ext>
              </a:extLst>
            </p:cNvPr>
            <p:cNvSpPr/>
            <p:nvPr/>
          </p:nvSpPr>
          <p:spPr>
            <a:xfrm>
              <a:off x="6179361" y="2385262"/>
              <a:ext cx="3794760" cy="2926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C8973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itchFamily="34" charset="-120"/>
                </a:rPr>
                <a:t>Multi-Locational Co-Audit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Text 15">
              <a:extLst>
                <a:ext uri="{FF2B5EF4-FFF2-40B4-BE49-F238E27FC236}">
                  <a16:creationId xmlns:a16="http://schemas.microsoft.com/office/drawing/2014/main" id="{D81183A5-F3D2-8769-D0A0-8306724AC882}"/>
                </a:ext>
              </a:extLst>
            </p:cNvPr>
            <p:cNvSpPr/>
            <p:nvPr/>
          </p:nvSpPr>
          <p:spPr>
            <a:xfrm>
              <a:off x="6179361" y="2705302"/>
              <a:ext cx="3749040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i="1" dirty="0">
                  <a:solidFill>
                    <a:srgbClr val="D6E4F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Coordinated audit of RTPs with multiple registrations across states under one PAN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Text 16">
              <a:extLst>
                <a:ext uri="{FF2B5EF4-FFF2-40B4-BE49-F238E27FC236}">
                  <a16:creationId xmlns:a16="http://schemas.microsoft.com/office/drawing/2014/main" id="{E59725DE-2C18-414E-A685-2912F60A7271}"/>
                </a:ext>
              </a:extLst>
            </p:cNvPr>
            <p:cNvSpPr/>
            <p:nvPr/>
          </p:nvSpPr>
          <p:spPr>
            <a:xfrm>
              <a:off x="6179361" y="3217366"/>
              <a:ext cx="3657600" cy="2286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SOP Steps: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Text 17">
              <a:extLst>
                <a:ext uri="{FF2B5EF4-FFF2-40B4-BE49-F238E27FC236}">
                  <a16:creationId xmlns:a16="http://schemas.microsoft.com/office/drawing/2014/main" id="{62C47C99-EF7E-C072-5E06-1B3B135E68C7}"/>
                </a:ext>
              </a:extLst>
            </p:cNvPr>
            <p:cNvSpPr/>
            <p:nvPr/>
          </p:nvSpPr>
          <p:spPr>
            <a:xfrm>
              <a:off x="6179361" y="3482542"/>
              <a:ext cx="3794760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1.  AICC selects theme &amp; communicates to CoO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Text 18">
              <a:extLst>
                <a:ext uri="{FF2B5EF4-FFF2-40B4-BE49-F238E27FC236}">
                  <a16:creationId xmlns:a16="http://schemas.microsoft.com/office/drawing/2014/main" id="{2E66FC2A-4A42-5894-F851-6585F5294A52}"/>
                </a:ext>
              </a:extLst>
            </p:cNvPr>
            <p:cNvSpPr/>
            <p:nvPr/>
          </p:nvSpPr>
          <p:spPr>
            <a:xfrm>
              <a:off x="6179361" y="3830014"/>
              <a:ext cx="3794760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2.  CoO selects taxpayers in each state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 19">
              <a:extLst>
                <a:ext uri="{FF2B5EF4-FFF2-40B4-BE49-F238E27FC236}">
                  <a16:creationId xmlns:a16="http://schemas.microsoft.com/office/drawing/2014/main" id="{24E69FC6-BBF2-ACE4-45AB-4B66BFF2238F}"/>
                </a:ext>
              </a:extLst>
            </p:cNvPr>
            <p:cNvSpPr/>
            <p:nvPr/>
          </p:nvSpPr>
          <p:spPr>
            <a:xfrm>
              <a:off x="6179361" y="4177486"/>
              <a:ext cx="3794760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3.  Audit groups prepare desk review &amp; audit plan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Text 20">
              <a:extLst>
                <a:ext uri="{FF2B5EF4-FFF2-40B4-BE49-F238E27FC236}">
                  <a16:creationId xmlns:a16="http://schemas.microsoft.com/office/drawing/2014/main" id="{FBA3745D-265D-E88D-FE15-7CA358DAC0A0}"/>
                </a:ext>
              </a:extLst>
            </p:cNvPr>
            <p:cNvSpPr/>
            <p:nvPr/>
          </p:nvSpPr>
          <p:spPr>
            <a:xfrm>
              <a:off x="6179361" y="4524958"/>
              <a:ext cx="3794760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4.  CoO reviews plans for uniformity; issues common minimum plan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Text 21">
              <a:extLst>
                <a:ext uri="{FF2B5EF4-FFF2-40B4-BE49-F238E27FC236}">
                  <a16:creationId xmlns:a16="http://schemas.microsoft.com/office/drawing/2014/main" id="{3E57F851-5A09-19FB-3F12-8F7EBE40A044}"/>
                </a:ext>
              </a:extLst>
            </p:cNvPr>
            <p:cNvSpPr/>
            <p:nvPr/>
          </p:nvSpPr>
          <p:spPr>
            <a:xfrm>
              <a:off x="6179361" y="4872430"/>
              <a:ext cx="3794760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5.  Simultaneous commencement date fixed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Text 22">
              <a:extLst>
                <a:ext uri="{FF2B5EF4-FFF2-40B4-BE49-F238E27FC236}">
                  <a16:creationId xmlns:a16="http://schemas.microsoft.com/office/drawing/2014/main" id="{99519B46-85A6-F8CB-FAD2-73ED5CE6C184}"/>
                </a:ext>
              </a:extLst>
            </p:cNvPr>
            <p:cNvSpPr/>
            <p:nvPr/>
          </p:nvSpPr>
          <p:spPr>
            <a:xfrm>
              <a:off x="6179361" y="5219902"/>
              <a:ext cx="3794760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6.  Draft audit paras forwarded to CoO for approval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Text 23">
              <a:extLst>
                <a:ext uri="{FF2B5EF4-FFF2-40B4-BE49-F238E27FC236}">
                  <a16:creationId xmlns:a16="http://schemas.microsoft.com/office/drawing/2014/main" id="{753D12C8-1968-BA9E-42C2-24A543E86170}"/>
                </a:ext>
              </a:extLst>
            </p:cNvPr>
            <p:cNvSpPr/>
            <p:nvPr/>
          </p:nvSpPr>
          <p:spPr>
            <a:xfrm>
              <a:off x="6179361" y="5567374"/>
              <a:ext cx="3794760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7.  MCM approves → FAR issued → copy to AICC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Text 24">
              <a:extLst>
                <a:ext uri="{FF2B5EF4-FFF2-40B4-BE49-F238E27FC236}">
                  <a16:creationId xmlns:a16="http://schemas.microsoft.com/office/drawing/2014/main" id="{BD5E26B3-E6C8-C6A3-C771-83F70AC995CE}"/>
                </a:ext>
              </a:extLst>
            </p:cNvPr>
            <p:cNvSpPr/>
            <p:nvPr/>
          </p:nvSpPr>
          <p:spPr>
            <a:xfrm>
              <a:off x="6179361" y="5914846"/>
              <a:ext cx="3794760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D6E4F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-120"/>
                </a:rPr>
                <a:t>8.  Agreed paras closed on payment; disagreed → SCN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23BF244-9D2B-D36E-B5CA-75144147FD0C}"/>
              </a:ext>
            </a:extLst>
          </p:cNvPr>
          <p:cNvSpPr txBox="1"/>
          <p:nvPr/>
        </p:nvSpPr>
        <p:spPr>
          <a:xfrm>
            <a:off x="2540615" y="455733"/>
            <a:ext cx="7548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THEMATIC AUDIT &amp; MULTI-LOCATIONAL CO-AUDIT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2088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D78FC-E432-9082-21F1-A8DDFB7C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AA661-7532-FDF2-CED9-322909DB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35" y="6553200"/>
            <a:ext cx="3859212" cy="304800"/>
          </a:xfrm>
        </p:spPr>
        <p:txBody>
          <a:bodyPr/>
          <a:lstStyle/>
          <a:p>
            <a:pPr>
              <a:defRPr/>
            </a:pPr>
            <a:r>
              <a:rPr lang="en-IN" dirty="0"/>
              <a:t>© Indirect Taxes Committee, ICAI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B043DA49-5A39-FEA8-E6EC-610F4206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29F714-C371-4D5F-8DCF-D3A490DAEB6F}" type="slidenum">
              <a:rPr lang="en-IN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IN" altLang="en-US">
              <a:solidFill>
                <a:schemeClr val="bg1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B7A115C-7CC7-ABAC-9EBA-142309CCA439}"/>
              </a:ext>
            </a:extLst>
          </p:cNvPr>
          <p:cNvSpPr/>
          <p:nvPr/>
        </p:nvSpPr>
        <p:spPr>
          <a:xfrm>
            <a:off x="10420921" y="2533624"/>
            <a:ext cx="1123579" cy="2009057"/>
          </a:xfrm>
          <a:custGeom>
            <a:avLst/>
            <a:gdLst/>
            <a:ahLst/>
            <a:cxnLst/>
            <a:rect l="l" t="t" r="r" b="b"/>
            <a:pathLst>
              <a:path w="803057" h="4649588">
                <a:moveTo>
                  <a:pt x="6685" y="0"/>
                </a:moveTo>
                <a:lnTo>
                  <a:pt x="236245" y="0"/>
                </a:lnTo>
                <a:lnTo>
                  <a:pt x="803057" y="2324794"/>
                </a:lnTo>
                <a:lnTo>
                  <a:pt x="236245" y="4649588"/>
                </a:lnTo>
                <a:lnTo>
                  <a:pt x="0" y="4649588"/>
                </a:lnTo>
                <a:lnTo>
                  <a:pt x="504692" y="2309296"/>
                </a:lnTo>
                <a:lnTo>
                  <a:pt x="6685" y="0"/>
                </a:lnTo>
                <a:close/>
              </a:path>
            </a:pathLst>
          </a:custGeom>
          <a:solidFill>
            <a:srgbClr val="3B5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3B5788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71E3EBA-3CFF-0B88-7F87-FB7C13FF9C43}"/>
              </a:ext>
            </a:extLst>
          </p:cNvPr>
          <p:cNvSpPr/>
          <p:nvPr/>
        </p:nvSpPr>
        <p:spPr>
          <a:xfrm flipH="1">
            <a:off x="868708" y="2533624"/>
            <a:ext cx="1123579" cy="2009057"/>
          </a:xfrm>
          <a:custGeom>
            <a:avLst/>
            <a:gdLst/>
            <a:ahLst/>
            <a:cxnLst/>
            <a:rect l="l" t="t" r="r" b="b"/>
            <a:pathLst>
              <a:path w="803057" h="4649588">
                <a:moveTo>
                  <a:pt x="6685" y="0"/>
                </a:moveTo>
                <a:lnTo>
                  <a:pt x="236245" y="0"/>
                </a:lnTo>
                <a:lnTo>
                  <a:pt x="803057" y="2324794"/>
                </a:lnTo>
                <a:lnTo>
                  <a:pt x="236245" y="4649588"/>
                </a:lnTo>
                <a:lnTo>
                  <a:pt x="0" y="4649588"/>
                </a:lnTo>
                <a:lnTo>
                  <a:pt x="504692" y="2309296"/>
                </a:lnTo>
                <a:lnTo>
                  <a:pt x="6685" y="0"/>
                </a:lnTo>
                <a:close/>
              </a:path>
            </a:pathLst>
          </a:custGeom>
          <a:solidFill>
            <a:srgbClr val="3B5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3B5788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E1DDB48-40FD-7761-16C6-63A1D61490D2}"/>
              </a:ext>
            </a:extLst>
          </p:cNvPr>
          <p:cNvSpPr/>
          <p:nvPr/>
        </p:nvSpPr>
        <p:spPr>
          <a:xfrm>
            <a:off x="10061192" y="2447348"/>
            <a:ext cx="1123579" cy="2181608"/>
          </a:xfrm>
          <a:custGeom>
            <a:avLst/>
            <a:gdLst/>
            <a:ahLst/>
            <a:cxnLst/>
            <a:rect l="l" t="t" r="r" b="b"/>
            <a:pathLst>
              <a:path w="803057" h="4649588">
                <a:moveTo>
                  <a:pt x="6685" y="0"/>
                </a:moveTo>
                <a:lnTo>
                  <a:pt x="236245" y="0"/>
                </a:lnTo>
                <a:lnTo>
                  <a:pt x="803057" y="2324794"/>
                </a:lnTo>
                <a:lnTo>
                  <a:pt x="236245" y="4649588"/>
                </a:lnTo>
                <a:lnTo>
                  <a:pt x="0" y="4649588"/>
                </a:lnTo>
                <a:lnTo>
                  <a:pt x="504692" y="2309296"/>
                </a:lnTo>
                <a:lnTo>
                  <a:pt x="6685" y="0"/>
                </a:lnTo>
                <a:close/>
              </a:path>
            </a:pathLst>
          </a:custGeom>
          <a:solidFill>
            <a:srgbClr val="0A2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72866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90B505D-1383-B4F0-3109-27BDD2875E8E}"/>
              </a:ext>
            </a:extLst>
          </p:cNvPr>
          <p:cNvSpPr/>
          <p:nvPr/>
        </p:nvSpPr>
        <p:spPr>
          <a:xfrm flipH="1">
            <a:off x="1172162" y="2447348"/>
            <a:ext cx="1108109" cy="2181608"/>
          </a:xfrm>
          <a:custGeom>
            <a:avLst/>
            <a:gdLst/>
            <a:ahLst/>
            <a:cxnLst/>
            <a:rect l="l" t="t" r="r" b="b"/>
            <a:pathLst>
              <a:path w="803057" h="4649588">
                <a:moveTo>
                  <a:pt x="6685" y="0"/>
                </a:moveTo>
                <a:lnTo>
                  <a:pt x="236245" y="0"/>
                </a:lnTo>
                <a:lnTo>
                  <a:pt x="803057" y="2324794"/>
                </a:lnTo>
                <a:lnTo>
                  <a:pt x="236245" y="4649588"/>
                </a:lnTo>
                <a:lnTo>
                  <a:pt x="0" y="4649588"/>
                </a:lnTo>
                <a:lnTo>
                  <a:pt x="504692" y="2309296"/>
                </a:lnTo>
                <a:lnTo>
                  <a:pt x="6685" y="0"/>
                </a:lnTo>
                <a:close/>
              </a:path>
            </a:pathLst>
          </a:custGeom>
          <a:solidFill>
            <a:srgbClr val="0A2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72866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DAFC8-9D54-FF58-48E2-3162D64EE0F7}"/>
              </a:ext>
            </a:extLst>
          </p:cNvPr>
          <p:cNvCxnSpPr>
            <a:cxnSpLocks/>
          </p:cNvCxnSpPr>
          <p:nvPr/>
        </p:nvCxnSpPr>
        <p:spPr>
          <a:xfrm>
            <a:off x="2076893" y="3538152"/>
            <a:ext cx="8038214" cy="0"/>
          </a:xfrm>
          <a:prstGeom prst="line">
            <a:avLst/>
          </a:prstGeom>
          <a:ln w="76200">
            <a:solidFill>
              <a:srgbClr val="ACD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A08C56B-A520-713F-1081-FBD42365FB30}"/>
              </a:ext>
            </a:extLst>
          </p:cNvPr>
          <p:cNvSpPr txBox="1"/>
          <p:nvPr/>
        </p:nvSpPr>
        <p:spPr>
          <a:xfrm>
            <a:off x="2382707" y="2659559"/>
            <a:ext cx="80382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A2F6B"/>
                </a:solidFill>
              </a:rPr>
              <a:t>CHAPTER XIII</a:t>
            </a:r>
            <a:r>
              <a:rPr lang="en-US" sz="4400" b="1" dirty="0"/>
              <a:t>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8BF0E1-0E5D-EB00-A1A5-C64237D4A709}"/>
              </a:ext>
            </a:extLst>
          </p:cNvPr>
          <p:cNvSpPr txBox="1"/>
          <p:nvPr/>
        </p:nvSpPr>
        <p:spPr>
          <a:xfrm>
            <a:off x="2076893" y="3575723"/>
            <a:ext cx="80382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IN" sz="4000" b="1" dirty="0">
                <a:solidFill>
                  <a:srgbClr val="338CA9"/>
                </a:solidFill>
              </a:rPr>
              <a:t>Special Audit under Sec. 66</a:t>
            </a:r>
          </a:p>
        </p:txBody>
      </p:sp>
    </p:spTree>
    <p:extLst>
      <p:ext uri="{BB962C8B-B14F-4D97-AF65-F5344CB8AC3E}">
        <p14:creationId xmlns:p14="http://schemas.microsoft.com/office/powerpoint/2010/main" val="1558717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979FC-A55D-3C96-5D2C-57CA9BED7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1A0E2-8276-9304-2A2E-E586A5EC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35" y="6553200"/>
            <a:ext cx="3859212" cy="304800"/>
          </a:xfrm>
        </p:spPr>
        <p:txBody>
          <a:bodyPr/>
          <a:lstStyle/>
          <a:p>
            <a:pPr>
              <a:defRPr/>
            </a:pPr>
            <a:r>
              <a:rPr lang="en-IN" dirty="0"/>
              <a:t>© Indirect Taxes Committee, ICAI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B5D266CD-2D32-2E9B-BBDD-D1F46C27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29F714-C371-4D5F-8DCF-D3A490DAEB6F}" type="slidenum">
              <a:rPr lang="en-IN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IN" altLang="en-US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1DD267-727C-28A6-37FE-044531498DB7}"/>
              </a:ext>
            </a:extLst>
          </p:cNvPr>
          <p:cNvSpPr txBox="1"/>
          <p:nvPr/>
        </p:nvSpPr>
        <p:spPr>
          <a:xfrm rot="19930292">
            <a:off x="7073854" y="1514986"/>
            <a:ext cx="302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en-IN" b="1" dirty="0">
                <a:solidFill>
                  <a:schemeClr val="bg1"/>
                </a:solidFill>
              </a:rPr>
              <a:t>Turnover declare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978417-06EB-A5A4-D37C-0180BC66743F}"/>
              </a:ext>
            </a:extLst>
          </p:cNvPr>
          <p:cNvSpPr txBox="1"/>
          <p:nvPr/>
        </p:nvSpPr>
        <p:spPr>
          <a:xfrm rot="19930292">
            <a:off x="6654185" y="1411863"/>
            <a:ext cx="3022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en-IN" sz="2000" b="1" dirty="0">
                <a:solidFill>
                  <a:schemeClr val="bg1"/>
                </a:solidFill>
                <a:latin typeface="Abadi" panose="020B0604020104020204" pitchFamily="34" charset="0"/>
              </a:rPr>
              <a:t>Turnover declared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8666341-B144-0200-2277-B7670C922293}"/>
              </a:ext>
            </a:extLst>
          </p:cNvPr>
          <p:cNvSpPr txBox="1">
            <a:spLocks/>
          </p:cNvSpPr>
          <p:nvPr/>
        </p:nvSpPr>
        <p:spPr bwMode="gray">
          <a:xfrm>
            <a:off x="1216958" y="194983"/>
            <a:ext cx="9238129" cy="8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b="1" i="0" u="sng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SPECIAL AUDIT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EE02C9-59C2-26B0-FA63-A57E9C0E99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8084384"/>
              </p:ext>
            </p:extLst>
          </p:nvPr>
        </p:nvGraphicFramePr>
        <p:xfrm>
          <a:off x="37353" y="1543792"/>
          <a:ext cx="6174297" cy="4778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030C7EC-EC09-F172-7D14-8456AFA569C0}"/>
              </a:ext>
            </a:extLst>
          </p:cNvPr>
          <p:cNvSpPr txBox="1"/>
          <p:nvPr/>
        </p:nvSpPr>
        <p:spPr>
          <a:xfrm>
            <a:off x="5687736" y="1344479"/>
            <a:ext cx="6174297" cy="2802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b="1" dirty="0">
                <a:latin typeface="Bookman Old Style" panose="02050604050505020204" pitchFamily="18" charset="0"/>
              </a:rPr>
              <a:t>Triggers</a:t>
            </a:r>
            <a:r>
              <a:rPr lang="en-GB" sz="2000" dirty="0">
                <a:latin typeface="Bookman Old Style" panose="02050604050505020204" pitchFamily="18" charset="0"/>
              </a:rPr>
              <a:t>: Assistant Commissioner or higher rank officer must believe there is a problem – At the time of Scrutiny, inquiry, investigation, with suspicion of: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Bookman Old Style" panose="02050604050505020204" pitchFamily="18" charset="0"/>
              </a:rPr>
              <a:t>Incorrect value declaration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Bookman Old Style" panose="02050604050505020204" pitchFamily="18" charset="0"/>
              </a:rPr>
              <a:t>Abnormal credit availment.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6628E6-3AA7-D4E2-1FBB-4E88F50699FC}"/>
              </a:ext>
            </a:extLst>
          </p:cNvPr>
          <p:cNvSpPr txBox="1"/>
          <p:nvPr/>
        </p:nvSpPr>
        <p:spPr>
          <a:xfrm>
            <a:off x="5687736" y="4395831"/>
            <a:ext cx="6174296" cy="141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b="1" dirty="0">
                <a:latin typeface="Bookman Old Style" panose="02050604050505020204" pitchFamily="18" charset="0"/>
              </a:rPr>
              <a:t>Purpose</a:t>
            </a:r>
            <a:r>
              <a:rPr lang="en-GB" sz="2000" dirty="0">
                <a:latin typeface="Bookman Old Style" panose="02050604050505020204" pitchFamily="18" charset="0"/>
              </a:rPr>
              <a:t>: To address complex cases where revenue may be at risk.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Bookman Old Style" panose="02050604050505020204" pitchFamily="18" charset="0"/>
              </a:rPr>
              <a:t>Commissioner</a:t>
            </a:r>
            <a:r>
              <a:rPr lang="en-GB" sz="2000" b="1" dirty="0">
                <a:latin typeface="Bookman Old Style" panose="02050604050505020204" pitchFamily="18" charset="0"/>
              </a:rPr>
              <a:t> Approval</a:t>
            </a:r>
            <a:r>
              <a:rPr lang="en-GB" sz="2000" dirty="0">
                <a:latin typeface="Bookman Old Style" panose="02050604050505020204" pitchFamily="18" charset="0"/>
              </a:rPr>
              <a:t> is needed.</a:t>
            </a:r>
          </a:p>
        </p:txBody>
      </p:sp>
    </p:spTree>
    <p:extLst>
      <p:ext uri="{BB962C8B-B14F-4D97-AF65-F5344CB8AC3E}">
        <p14:creationId xmlns:p14="http://schemas.microsoft.com/office/powerpoint/2010/main" val="1951115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BB691-81F6-6A69-D363-16E52A044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449D4-0340-E8C5-5301-A4B1DDF1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35" y="6553200"/>
            <a:ext cx="3859212" cy="304800"/>
          </a:xfrm>
        </p:spPr>
        <p:txBody>
          <a:bodyPr/>
          <a:lstStyle/>
          <a:p>
            <a:pPr>
              <a:defRPr/>
            </a:pPr>
            <a:r>
              <a:rPr lang="en-IN" dirty="0"/>
              <a:t>© Indirect Taxes Committee, ICAI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C61AC40C-8647-7727-1F41-03076D5B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29F714-C371-4D5F-8DCF-D3A490DAEB6F}" type="slidenum">
              <a:rPr lang="en-IN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IN" altLang="en-US">
              <a:solidFill>
                <a:schemeClr val="bg1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5FA4CA4-1B93-6D8E-E992-6250E739FEF7}"/>
              </a:ext>
            </a:extLst>
          </p:cNvPr>
          <p:cNvSpPr/>
          <p:nvPr/>
        </p:nvSpPr>
        <p:spPr>
          <a:xfrm>
            <a:off x="10420921" y="2533624"/>
            <a:ext cx="1123579" cy="2009057"/>
          </a:xfrm>
          <a:custGeom>
            <a:avLst/>
            <a:gdLst/>
            <a:ahLst/>
            <a:cxnLst/>
            <a:rect l="l" t="t" r="r" b="b"/>
            <a:pathLst>
              <a:path w="803057" h="4649588">
                <a:moveTo>
                  <a:pt x="6685" y="0"/>
                </a:moveTo>
                <a:lnTo>
                  <a:pt x="236245" y="0"/>
                </a:lnTo>
                <a:lnTo>
                  <a:pt x="803057" y="2324794"/>
                </a:lnTo>
                <a:lnTo>
                  <a:pt x="236245" y="4649588"/>
                </a:lnTo>
                <a:lnTo>
                  <a:pt x="0" y="4649588"/>
                </a:lnTo>
                <a:lnTo>
                  <a:pt x="504692" y="2309296"/>
                </a:lnTo>
                <a:lnTo>
                  <a:pt x="6685" y="0"/>
                </a:lnTo>
                <a:close/>
              </a:path>
            </a:pathLst>
          </a:custGeom>
          <a:solidFill>
            <a:srgbClr val="3B5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3B5788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BA9B810-E46B-8B6A-7DC7-9E3DA7000F18}"/>
              </a:ext>
            </a:extLst>
          </p:cNvPr>
          <p:cNvSpPr/>
          <p:nvPr/>
        </p:nvSpPr>
        <p:spPr>
          <a:xfrm flipH="1">
            <a:off x="868708" y="2533624"/>
            <a:ext cx="1123579" cy="2009057"/>
          </a:xfrm>
          <a:custGeom>
            <a:avLst/>
            <a:gdLst/>
            <a:ahLst/>
            <a:cxnLst/>
            <a:rect l="l" t="t" r="r" b="b"/>
            <a:pathLst>
              <a:path w="803057" h="4649588">
                <a:moveTo>
                  <a:pt x="6685" y="0"/>
                </a:moveTo>
                <a:lnTo>
                  <a:pt x="236245" y="0"/>
                </a:lnTo>
                <a:lnTo>
                  <a:pt x="803057" y="2324794"/>
                </a:lnTo>
                <a:lnTo>
                  <a:pt x="236245" y="4649588"/>
                </a:lnTo>
                <a:lnTo>
                  <a:pt x="0" y="4649588"/>
                </a:lnTo>
                <a:lnTo>
                  <a:pt x="504692" y="2309296"/>
                </a:lnTo>
                <a:lnTo>
                  <a:pt x="6685" y="0"/>
                </a:lnTo>
                <a:close/>
              </a:path>
            </a:pathLst>
          </a:custGeom>
          <a:solidFill>
            <a:srgbClr val="3B5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3B5788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55FE2C6-3012-DAEB-05F1-205460C8E43A}"/>
              </a:ext>
            </a:extLst>
          </p:cNvPr>
          <p:cNvSpPr/>
          <p:nvPr/>
        </p:nvSpPr>
        <p:spPr>
          <a:xfrm>
            <a:off x="10061192" y="2447348"/>
            <a:ext cx="1123579" cy="2181608"/>
          </a:xfrm>
          <a:custGeom>
            <a:avLst/>
            <a:gdLst/>
            <a:ahLst/>
            <a:cxnLst/>
            <a:rect l="l" t="t" r="r" b="b"/>
            <a:pathLst>
              <a:path w="803057" h="4649588">
                <a:moveTo>
                  <a:pt x="6685" y="0"/>
                </a:moveTo>
                <a:lnTo>
                  <a:pt x="236245" y="0"/>
                </a:lnTo>
                <a:lnTo>
                  <a:pt x="803057" y="2324794"/>
                </a:lnTo>
                <a:lnTo>
                  <a:pt x="236245" y="4649588"/>
                </a:lnTo>
                <a:lnTo>
                  <a:pt x="0" y="4649588"/>
                </a:lnTo>
                <a:lnTo>
                  <a:pt x="504692" y="2309296"/>
                </a:lnTo>
                <a:lnTo>
                  <a:pt x="6685" y="0"/>
                </a:lnTo>
                <a:close/>
              </a:path>
            </a:pathLst>
          </a:custGeom>
          <a:solidFill>
            <a:srgbClr val="0A2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72866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F272EAB-C369-EA92-112A-B430E204F003}"/>
              </a:ext>
            </a:extLst>
          </p:cNvPr>
          <p:cNvSpPr/>
          <p:nvPr/>
        </p:nvSpPr>
        <p:spPr>
          <a:xfrm flipH="1">
            <a:off x="1172162" y="2447348"/>
            <a:ext cx="1108109" cy="2181608"/>
          </a:xfrm>
          <a:custGeom>
            <a:avLst/>
            <a:gdLst/>
            <a:ahLst/>
            <a:cxnLst/>
            <a:rect l="l" t="t" r="r" b="b"/>
            <a:pathLst>
              <a:path w="803057" h="4649588">
                <a:moveTo>
                  <a:pt x="6685" y="0"/>
                </a:moveTo>
                <a:lnTo>
                  <a:pt x="236245" y="0"/>
                </a:lnTo>
                <a:lnTo>
                  <a:pt x="803057" y="2324794"/>
                </a:lnTo>
                <a:lnTo>
                  <a:pt x="236245" y="4649588"/>
                </a:lnTo>
                <a:lnTo>
                  <a:pt x="0" y="4649588"/>
                </a:lnTo>
                <a:lnTo>
                  <a:pt x="504692" y="2309296"/>
                </a:lnTo>
                <a:lnTo>
                  <a:pt x="6685" y="0"/>
                </a:lnTo>
                <a:close/>
              </a:path>
            </a:pathLst>
          </a:custGeom>
          <a:solidFill>
            <a:srgbClr val="0A2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72866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9BC36C-EFE4-E6F9-FED9-DBA5982F091B}"/>
              </a:ext>
            </a:extLst>
          </p:cNvPr>
          <p:cNvCxnSpPr>
            <a:cxnSpLocks/>
          </p:cNvCxnSpPr>
          <p:nvPr/>
        </p:nvCxnSpPr>
        <p:spPr>
          <a:xfrm>
            <a:off x="2076893" y="3538152"/>
            <a:ext cx="8038214" cy="0"/>
          </a:xfrm>
          <a:prstGeom prst="line">
            <a:avLst/>
          </a:prstGeom>
          <a:ln w="76200">
            <a:solidFill>
              <a:srgbClr val="ACD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6B6EF3-F910-3FCB-DA04-BCCB4880A6BE}"/>
              </a:ext>
            </a:extLst>
          </p:cNvPr>
          <p:cNvSpPr txBox="1"/>
          <p:nvPr/>
        </p:nvSpPr>
        <p:spPr>
          <a:xfrm>
            <a:off x="2076893" y="2659559"/>
            <a:ext cx="80382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A2F6B"/>
                </a:solidFill>
              </a:rPr>
              <a:t>AUDIT PROCEDURE</a:t>
            </a:r>
            <a:r>
              <a:rPr lang="en-US" sz="4400" b="1" dirty="0"/>
              <a:t>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D720E2-2297-6AC7-033E-A6C54A2B966B}"/>
              </a:ext>
            </a:extLst>
          </p:cNvPr>
          <p:cNvSpPr txBox="1"/>
          <p:nvPr/>
        </p:nvSpPr>
        <p:spPr>
          <a:xfrm>
            <a:off x="2076893" y="3575723"/>
            <a:ext cx="80382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IN" sz="4000" b="1" dirty="0">
                <a:solidFill>
                  <a:srgbClr val="338CA9"/>
                </a:solidFill>
              </a:rPr>
              <a:t>Sec. 66 read with R. 102</a:t>
            </a:r>
          </a:p>
        </p:txBody>
      </p:sp>
    </p:spTree>
    <p:extLst>
      <p:ext uri="{BB962C8B-B14F-4D97-AF65-F5344CB8AC3E}">
        <p14:creationId xmlns:p14="http://schemas.microsoft.com/office/powerpoint/2010/main" val="1075538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552-C9B2-2AB1-77FF-CB1A1A831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D6A79-39B3-84FE-968D-7ADDACD5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35" y="6553200"/>
            <a:ext cx="3859212" cy="304800"/>
          </a:xfrm>
        </p:spPr>
        <p:txBody>
          <a:bodyPr/>
          <a:lstStyle/>
          <a:p>
            <a:pPr>
              <a:defRPr/>
            </a:pPr>
            <a:r>
              <a:rPr lang="en-IN" dirty="0"/>
              <a:t>© Indirect Taxes Committee, ICAI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9FE5BCCF-95CD-E813-ACB3-DB686DEF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29F714-C371-4D5F-8DCF-D3A490DAEB6F}" type="slidenum">
              <a:rPr lang="en-IN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IN" altLang="en-US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2AE6C9-1189-1C6B-4FA4-059BF4AAD87E}"/>
              </a:ext>
            </a:extLst>
          </p:cNvPr>
          <p:cNvSpPr txBox="1"/>
          <p:nvPr/>
        </p:nvSpPr>
        <p:spPr>
          <a:xfrm rot="19930292">
            <a:off x="7073854" y="1514986"/>
            <a:ext cx="302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en-IN" b="1" dirty="0">
                <a:solidFill>
                  <a:schemeClr val="bg1"/>
                </a:solidFill>
              </a:rPr>
              <a:t>Turnover declare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B1059A9-55DB-A754-CAB1-0F7E80065F81}"/>
              </a:ext>
            </a:extLst>
          </p:cNvPr>
          <p:cNvSpPr txBox="1"/>
          <p:nvPr/>
        </p:nvSpPr>
        <p:spPr>
          <a:xfrm rot="19930292">
            <a:off x="6654185" y="1411863"/>
            <a:ext cx="3022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en-IN" sz="2000" b="1" dirty="0">
                <a:solidFill>
                  <a:schemeClr val="bg1"/>
                </a:solidFill>
                <a:latin typeface="Abadi" panose="020B0604020104020204" pitchFamily="34" charset="0"/>
              </a:rPr>
              <a:t>Turnover declared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FA4F9F9-D7C0-0B93-D7D2-C706CDAB9780}"/>
              </a:ext>
            </a:extLst>
          </p:cNvPr>
          <p:cNvSpPr txBox="1">
            <a:spLocks/>
          </p:cNvSpPr>
          <p:nvPr/>
        </p:nvSpPr>
        <p:spPr bwMode="gray">
          <a:xfrm>
            <a:off x="1216958" y="194983"/>
            <a:ext cx="9238129" cy="8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b="1" i="0" u="sng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AUDIT BY TAX AUTHORITIES</a:t>
            </a:r>
            <a:endParaRPr lang="en-GB" sz="2800" u="sng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8E8654B-A637-64C6-1723-489571FAD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807803"/>
              </p:ext>
            </p:extLst>
          </p:nvPr>
        </p:nvGraphicFramePr>
        <p:xfrm>
          <a:off x="647815" y="680845"/>
          <a:ext cx="111974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C80073C-3BC1-37B2-1F04-AEA3371509D0}"/>
              </a:ext>
            </a:extLst>
          </p:cNvPr>
          <p:cNvGrpSpPr/>
          <p:nvPr/>
        </p:nvGrpSpPr>
        <p:grpSpPr>
          <a:xfrm>
            <a:off x="647815" y="5396797"/>
            <a:ext cx="11096772" cy="826700"/>
            <a:chOff x="1685" y="1779772"/>
            <a:chExt cx="2254051" cy="185912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ED05A8-7EF2-09B7-7FD9-8F4DE5FECFB6}"/>
                </a:ext>
              </a:extLst>
            </p:cNvPr>
            <p:cNvSpPr/>
            <p:nvPr/>
          </p:nvSpPr>
          <p:spPr>
            <a:xfrm>
              <a:off x="1685" y="1779772"/>
              <a:ext cx="2254051" cy="18591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A0415DE6-CDCC-96CA-531F-8C2F92E35F8B}"/>
                </a:ext>
              </a:extLst>
            </p:cNvPr>
            <p:cNvSpPr txBox="1"/>
            <p:nvPr/>
          </p:nvSpPr>
          <p:spPr>
            <a:xfrm>
              <a:off x="44469" y="1822556"/>
              <a:ext cx="2168483" cy="1375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1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200" kern="1200" dirty="0">
                  <a:latin typeface="Bookman Old Style" panose="02050604050505020204" pitchFamily="18" charset="0"/>
                </a:rPr>
                <a:t>Action under Sections 73, 74, or 74A may follow (if discrepancies are found)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103E9C1-5DDD-463A-31FD-6114E813890C}"/>
              </a:ext>
            </a:extLst>
          </p:cNvPr>
          <p:cNvGrpSpPr/>
          <p:nvPr/>
        </p:nvGrpSpPr>
        <p:grpSpPr>
          <a:xfrm>
            <a:off x="1954635" y="5958643"/>
            <a:ext cx="10101246" cy="626732"/>
            <a:chOff x="6295629" y="3240511"/>
            <a:chExt cx="2003601" cy="79676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244F55A-EEF4-FA66-1AF9-8FA604A72118}"/>
                </a:ext>
              </a:extLst>
            </p:cNvPr>
            <p:cNvSpPr/>
            <p:nvPr/>
          </p:nvSpPr>
          <p:spPr>
            <a:xfrm>
              <a:off x="6295629" y="3240511"/>
              <a:ext cx="2003601" cy="7967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28345039-1C12-9664-8A2F-C2BF0D42AEC9}"/>
                </a:ext>
              </a:extLst>
            </p:cNvPr>
            <p:cNvSpPr txBox="1"/>
            <p:nvPr/>
          </p:nvSpPr>
          <p:spPr>
            <a:xfrm>
              <a:off x="6318965" y="3263847"/>
              <a:ext cx="1956929" cy="750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33020" rIns="49530" bIns="3302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600" kern="1200" dirty="0">
                  <a:latin typeface="Bookman Old Style" panose="02050604050505020204" pitchFamily="18" charset="0"/>
                </a:rPr>
                <a:t>Outcomes &amp; 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834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2996F-9097-70A0-04AA-95105178D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b="1" dirty="0"/>
              <a:t>OBJECTIVES AND PRINCIPLES OF GST AUDIT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493E8-A687-B49F-0DDF-AD7B128A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© Indirect Taxes Committee, ICAI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75F6C-A58A-6A78-C386-35B4D2B0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4F3-0758-4693-96D4-8901426768B0}" type="slidenum">
              <a:rPr lang="en-IN" altLang="en-US" smtClean="0"/>
              <a:pPr/>
              <a:t>3</a:t>
            </a:fld>
            <a:endParaRPr lang="en-IN" altLang="en-US"/>
          </a:p>
        </p:txBody>
      </p:sp>
      <p:sp>
        <p:nvSpPr>
          <p:cNvPr id="13" name="Shape 2">
            <a:extLst>
              <a:ext uri="{FF2B5EF4-FFF2-40B4-BE49-F238E27FC236}">
                <a16:creationId xmlns:a16="http://schemas.microsoft.com/office/drawing/2014/main" id="{DC086421-7101-EF6D-924B-9DDB664E9914}"/>
              </a:ext>
            </a:extLst>
          </p:cNvPr>
          <p:cNvSpPr/>
          <p:nvPr/>
        </p:nvSpPr>
        <p:spPr>
          <a:xfrm>
            <a:off x="365760" y="1280160"/>
            <a:ext cx="5547360" cy="1828800"/>
          </a:xfrm>
          <a:prstGeom prst="roundRect">
            <a:avLst>
              <a:gd name="adj" fmla="val 6667"/>
            </a:avLst>
          </a:prstGeom>
          <a:solidFill>
            <a:srgbClr val="338CA9"/>
          </a:solidFill>
          <a:ln/>
          <a:effectLst>
            <a:outerShdw blurRad="101600" dist="38100" dir="27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IN" sz="2400"/>
          </a:p>
        </p:txBody>
      </p:sp>
      <p:sp>
        <p:nvSpPr>
          <p:cNvPr id="14" name="Text 3">
            <a:extLst>
              <a:ext uri="{FF2B5EF4-FFF2-40B4-BE49-F238E27FC236}">
                <a16:creationId xmlns:a16="http://schemas.microsoft.com/office/drawing/2014/main" id="{065AE11B-DC74-1F42-335E-F92C3B171F8B}"/>
              </a:ext>
            </a:extLst>
          </p:cNvPr>
          <p:cNvSpPr/>
          <p:nvPr/>
        </p:nvSpPr>
        <p:spPr>
          <a:xfrm>
            <a:off x="365760" y="1341120"/>
            <a:ext cx="1097280" cy="1706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3733" dirty="0">
                <a:solidFill>
                  <a:srgbClr val="000000"/>
                </a:solidFill>
              </a:rPr>
              <a:t>📊</a:t>
            </a:r>
            <a:endParaRPr lang="en-US" sz="3733" dirty="0"/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704E651A-D2C6-2C77-3459-3BED468E6154}"/>
              </a:ext>
            </a:extLst>
          </p:cNvPr>
          <p:cNvSpPr/>
          <p:nvPr/>
        </p:nvSpPr>
        <p:spPr>
          <a:xfrm>
            <a:off x="1402080" y="1365504"/>
            <a:ext cx="432816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82A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Preventive Effect</a:t>
            </a:r>
            <a:endParaRPr lang="en-US" sz="2400" dirty="0">
              <a:solidFill>
                <a:srgbClr val="082A68"/>
              </a:solidFill>
            </a:endParaRPr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2E5597DC-3DBC-DF5F-9E0B-4AE514819C16}"/>
              </a:ext>
            </a:extLst>
          </p:cNvPr>
          <p:cNvSpPr/>
          <p:nvPr/>
        </p:nvSpPr>
        <p:spPr>
          <a:xfrm>
            <a:off x="1402080" y="1853184"/>
            <a:ext cx="43281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/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Taxpayers, aware of audit activity, voluntarily declare correct tax liability to avoid detection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600" dirty="0"/>
          </a:p>
        </p:txBody>
      </p:sp>
      <p:sp>
        <p:nvSpPr>
          <p:cNvPr id="17" name="Shape 6">
            <a:extLst>
              <a:ext uri="{FF2B5EF4-FFF2-40B4-BE49-F238E27FC236}">
                <a16:creationId xmlns:a16="http://schemas.microsoft.com/office/drawing/2014/main" id="{45EF8BF0-6884-3A07-1793-C9D66CDF2EE9}"/>
              </a:ext>
            </a:extLst>
          </p:cNvPr>
          <p:cNvSpPr/>
          <p:nvPr/>
        </p:nvSpPr>
        <p:spPr>
          <a:xfrm>
            <a:off x="6278880" y="1280160"/>
            <a:ext cx="5547360" cy="1828800"/>
          </a:xfrm>
          <a:prstGeom prst="roundRect">
            <a:avLst>
              <a:gd name="adj" fmla="val 6667"/>
            </a:avLst>
          </a:prstGeom>
          <a:solidFill>
            <a:srgbClr val="338CA9"/>
          </a:solidFill>
          <a:ln/>
          <a:effectLst>
            <a:outerShdw blurRad="101600" dist="38100" dir="27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IN" sz="2400"/>
          </a:p>
        </p:txBody>
      </p:sp>
      <p:sp>
        <p:nvSpPr>
          <p:cNvPr id="18" name="Text 7">
            <a:extLst>
              <a:ext uri="{FF2B5EF4-FFF2-40B4-BE49-F238E27FC236}">
                <a16:creationId xmlns:a16="http://schemas.microsoft.com/office/drawing/2014/main" id="{D02F4E1C-EDB0-BAE9-285F-7786FF07D21F}"/>
              </a:ext>
            </a:extLst>
          </p:cNvPr>
          <p:cNvSpPr/>
          <p:nvPr/>
        </p:nvSpPr>
        <p:spPr>
          <a:xfrm>
            <a:off x="6278880" y="1341120"/>
            <a:ext cx="1097280" cy="1706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3733" dirty="0">
                <a:solidFill>
                  <a:srgbClr val="000000"/>
                </a:solidFill>
              </a:rPr>
              <a:t>🔍</a:t>
            </a:r>
            <a:endParaRPr lang="en-US" sz="3733" dirty="0"/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6F2A9296-3260-10F7-DA92-641F0EE4E86C}"/>
              </a:ext>
            </a:extLst>
          </p:cNvPr>
          <p:cNvSpPr/>
          <p:nvPr/>
        </p:nvSpPr>
        <p:spPr>
          <a:xfrm>
            <a:off x="7315200" y="1365504"/>
            <a:ext cx="432816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082A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Deterrent Effect</a:t>
            </a:r>
            <a:endParaRPr lang="en-US" sz="2400" dirty="0">
              <a:solidFill>
                <a:srgbClr val="082A68"/>
              </a:solidFill>
            </a:endParaRPr>
          </a:p>
        </p:txBody>
      </p:sp>
      <p:sp>
        <p:nvSpPr>
          <p:cNvPr id="20" name="Text 9">
            <a:extLst>
              <a:ext uri="{FF2B5EF4-FFF2-40B4-BE49-F238E27FC236}">
                <a16:creationId xmlns:a16="http://schemas.microsoft.com/office/drawing/2014/main" id="{DED5C9D7-61F1-E173-2CFE-90F94298427A}"/>
              </a:ext>
            </a:extLst>
          </p:cNvPr>
          <p:cNvSpPr/>
          <p:nvPr/>
        </p:nvSpPr>
        <p:spPr>
          <a:xfrm>
            <a:off x="7315200" y="1853184"/>
            <a:ext cx="43281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/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 discovers &amp; stops taxpayers from under-declaring or manipulating their tax liability.</a:t>
            </a:r>
            <a:endParaRPr lang="en-US" sz="2000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C67090E-A6A8-1DD3-A202-4CFB5E95D2DD}"/>
              </a:ext>
            </a:extLst>
          </p:cNvPr>
          <p:cNvGrpSpPr/>
          <p:nvPr/>
        </p:nvGrpSpPr>
        <p:grpSpPr>
          <a:xfrm>
            <a:off x="221438" y="4370734"/>
            <a:ext cx="5844082" cy="696351"/>
            <a:chOff x="77117" y="3315669"/>
            <a:chExt cx="5836003" cy="696351"/>
          </a:xfrm>
        </p:grpSpPr>
        <p:sp>
          <p:nvSpPr>
            <p:cNvPr id="71" name="Shape 11">
              <a:extLst>
                <a:ext uri="{FF2B5EF4-FFF2-40B4-BE49-F238E27FC236}">
                  <a16:creationId xmlns:a16="http://schemas.microsoft.com/office/drawing/2014/main" id="{13FAA1AE-2282-2578-F55C-8830AC780D72}"/>
                </a:ext>
              </a:extLst>
            </p:cNvPr>
            <p:cNvSpPr/>
            <p:nvPr/>
          </p:nvSpPr>
          <p:spPr>
            <a:xfrm>
              <a:off x="77117" y="3315669"/>
              <a:ext cx="5836003" cy="696351"/>
            </a:xfrm>
            <a:prstGeom prst="roundRect">
              <a:avLst>
                <a:gd name="adj" fmla="val 12727"/>
              </a:avLst>
            </a:prstGeom>
            <a:solidFill>
              <a:srgbClr val="FFFFFF"/>
            </a:solidFill>
            <a:ln/>
            <a:effectLst>
              <a:outerShdw blurRad="101600" dist="38100" dir="2700000" algn="bl" rotWithShape="0">
                <a:srgbClr val="000000">
                  <a:alpha val="15000"/>
                </a:srgbClr>
              </a:outerShdw>
            </a:effectLst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Shape 12">
              <a:extLst>
                <a:ext uri="{FF2B5EF4-FFF2-40B4-BE49-F238E27FC236}">
                  <a16:creationId xmlns:a16="http://schemas.microsoft.com/office/drawing/2014/main" id="{51CF6410-6183-44AE-91F5-66C421816BB2}"/>
                </a:ext>
              </a:extLst>
            </p:cNvPr>
            <p:cNvSpPr/>
            <p:nvPr/>
          </p:nvSpPr>
          <p:spPr>
            <a:xfrm>
              <a:off x="475488" y="3521983"/>
              <a:ext cx="320040" cy="329184"/>
            </a:xfrm>
            <a:prstGeom prst="ellipse">
              <a:avLst/>
            </a:prstGeom>
            <a:solidFill>
              <a:srgbClr val="C9A84C"/>
            </a:solidFill>
            <a:ln w="12700">
              <a:solidFill>
                <a:srgbClr val="C9A84C"/>
              </a:solidFill>
              <a:prstDash val="solid"/>
            </a:ln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Text 13">
              <a:extLst>
                <a:ext uri="{FF2B5EF4-FFF2-40B4-BE49-F238E27FC236}">
                  <a16:creationId xmlns:a16="http://schemas.microsoft.com/office/drawing/2014/main" id="{889251C3-866F-4BF1-9070-7A75D98C03A6}"/>
                </a:ext>
              </a:extLst>
            </p:cNvPr>
            <p:cNvSpPr/>
            <p:nvPr/>
          </p:nvSpPr>
          <p:spPr>
            <a:xfrm>
              <a:off x="795528" y="3439705"/>
              <a:ext cx="4934712" cy="4937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lang="en-US" sz="2000" dirty="0">
                  <a:solidFill>
                    <a:srgbClr val="1A2A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Apply audit techniques based on materiality and nature of risk factors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0B5D368-E8AB-8EDE-A9F1-C4526144ADF3}"/>
              </a:ext>
            </a:extLst>
          </p:cNvPr>
          <p:cNvGrpSpPr/>
          <p:nvPr/>
        </p:nvGrpSpPr>
        <p:grpSpPr>
          <a:xfrm>
            <a:off x="229517" y="3468069"/>
            <a:ext cx="5836003" cy="696351"/>
            <a:chOff x="77117" y="3315669"/>
            <a:chExt cx="5836003" cy="696351"/>
          </a:xfrm>
        </p:grpSpPr>
        <p:sp>
          <p:nvSpPr>
            <p:cNvPr id="80" name="Shape 11">
              <a:extLst>
                <a:ext uri="{FF2B5EF4-FFF2-40B4-BE49-F238E27FC236}">
                  <a16:creationId xmlns:a16="http://schemas.microsoft.com/office/drawing/2014/main" id="{D28CAC29-4F83-DB1E-ED91-F725D383CA22}"/>
                </a:ext>
              </a:extLst>
            </p:cNvPr>
            <p:cNvSpPr/>
            <p:nvPr/>
          </p:nvSpPr>
          <p:spPr>
            <a:xfrm>
              <a:off x="77117" y="3315669"/>
              <a:ext cx="5836003" cy="696351"/>
            </a:xfrm>
            <a:prstGeom prst="roundRect">
              <a:avLst>
                <a:gd name="adj" fmla="val 12727"/>
              </a:avLst>
            </a:prstGeom>
            <a:solidFill>
              <a:srgbClr val="FFFFFF"/>
            </a:solidFill>
            <a:ln/>
            <a:effectLst>
              <a:outerShdw blurRad="101600" dist="38100" dir="2700000" algn="bl" rotWithShape="0">
                <a:srgbClr val="000000">
                  <a:alpha val="15000"/>
                </a:srgbClr>
              </a:outerShdw>
            </a:effectLst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Shape 12">
              <a:extLst>
                <a:ext uri="{FF2B5EF4-FFF2-40B4-BE49-F238E27FC236}">
                  <a16:creationId xmlns:a16="http://schemas.microsoft.com/office/drawing/2014/main" id="{342092C3-C32A-31A6-BBA7-3A5859EE56BA}"/>
                </a:ext>
              </a:extLst>
            </p:cNvPr>
            <p:cNvSpPr/>
            <p:nvPr/>
          </p:nvSpPr>
          <p:spPr>
            <a:xfrm>
              <a:off x="475488" y="3521983"/>
              <a:ext cx="320040" cy="329184"/>
            </a:xfrm>
            <a:prstGeom prst="ellipse">
              <a:avLst/>
            </a:prstGeom>
            <a:solidFill>
              <a:srgbClr val="C9A84C"/>
            </a:solidFill>
            <a:ln w="12700">
              <a:solidFill>
                <a:srgbClr val="C9A84C"/>
              </a:solidFill>
              <a:prstDash val="solid"/>
            </a:ln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Text 13">
              <a:extLst>
                <a:ext uri="{FF2B5EF4-FFF2-40B4-BE49-F238E27FC236}">
                  <a16:creationId xmlns:a16="http://schemas.microsoft.com/office/drawing/2014/main" id="{BAEA705B-409E-61F8-F465-5406D8A2D372}"/>
                </a:ext>
              </a:extLst>
            </p:cNvPr>
            <p:cNvSpPr/>
            <p:nvPr/>
          </p:nvSpPr>
          <p:spPr>
            <a:xfrm>
              <a:off x="795528" y="3439705"/>
              <a:ext cx="4934712" cy="4937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2000" dirty="0">
                  <a:solidFill>
                    <a:srgbClr val="1A2A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Systematic &amp; comprehensive conduct of audit</a:t>
              </a:r>
              <a:endParaRPr lang="en-US" sz="2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5D45D0C-D2B7-F4C8-81C5-2A0B74368FB1}"/>
              </a:ext>
            </a:extLst>
          </p:cNvPr>
          <p:cNvGrpSpPr/>
          <p:nvPr/>
        </p:nvGrpSpPr>
        <p:grpSpPr>
          <a:xfrm>
            <a:off x="229516" y="5369663"/>
            <a:ext cx="5836003" cy="696351"/>
            <a:chOff x="77117" y="3315669"/>
            <a:chExt cx="5836003" cy="696351"/>
          </a:xfrm>
        </p:grpSpPr>
        <p:sp>
          <p:nvSpPr>
            <p:cNvPr id="84" name="Shape 11">
              <a:extLst>
                <a:ext uri="{FF2B5EF4-FFF2-40B4-BE49-F238E27FC236}">
                  <a16:creationId xmlns:a16="http://schemas.microsoft.com/office/drawing/2014/main" id="{F3731899-58B8-1801-1ED5-8FA131725ADD}"/>
                </a:ext>
              </a:extLst>
            </p:cNvPr>
            <p:cNvSpPr/>
            <p:nvPr/>
          </p:nvSpPr>
          <p:spPr>
            <a:xfrm>
              <a:off x="77117" y="3315669"/>
              <a:ext cx="5836003" cy="696351"/>
            </a:xfrm>
            <a:prstGeom prst="roundRect">
              <a:avLst>
                <a:gd name="adj" fmla="val 12727"/>
              </a:avLst>
            </a:prstGeom>
            <a:solidFill>
              <a:srgbClr val="FFFFFF"/>
            </a:solidFill>
            <a:ln/>
            <a:effectLst>
              <a:outerShdw blurRad="101600" dist="38100" dir="2700000" algn="bl" rotWithShape="0">
                <a:srgbClr val="000000">
                  <a:alpha val="15000"/>
                </a:srgbClr>
              </a:outerShdw>
            </a:effectLst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Shape 12">
              <a:extLst>
                <a:ext uri="{FF2B5EF4-FFF2-40B4-BE49-F238E27FC236}">
                  <a16:creationId xmlns:a16="http://schemas.microsoft.com/office/drawing/2014/main" id="{284C1C62-459B-61CD-3E51-8A5BACCA00D3}"/>
                </a:ext>
              </a:extLst>
            </p:cNvPr>
            <p:cNvSpPr/>
            <p:nvPr/>
          </p:nvSpPr>
          <p:spPr>
            <a:xfrm>
              <a:off x="475488" y="3521983"/>
              <a:ext cx="320040" cy="329184"/>
            </a:xfrm>
            <a:prstGeom prst="ellipse">
              <a:avLst/>
            </a:prstGeom>
            <a:solidFill>
              <a:srgbClr val="C9A84C"/>
            </a:solidFill>
            <a:ln w="12700">
              <a:solidFill>
                <a:srgbClr val="C9A84C"/>
              </a:solidFill>
              <a:prstDash val="solid"/>
            </a:ln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Text 13">
              <a:extLst>
                <a:ext uri="{FF2B5EF4-FFF2-40B4-BE49-F238E27FC236}">
                  <a16:creationId xmlns:a16="http://schemas.microsoft.com/office/drawing/2014/main" id="{53C1BB25-7A08-B5C3-9948-035C72FB28B8}"/>
                </a:ext>
              </a:extLst>
            </p:cNvPr>
            <p:cNvSpPr/>
            <p:nvPr/>
          </p:nvSpPr>
          <p:spPr>
            <a:xfrm>
              <a:off x="795528" y="3439705"/>
              <a:ext cx="4934712" cy="4937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just">
                <a:buNone/>
              </a:pPr>
              <a:r>
                <a:rPr lang="en-US" sz="2000" dirty="0">
                  <a:solidFill>
                    <a:srgbClr val="1A2A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Identify unexplored compliance verification parameters</a:t>
              </a:r>
              <a:endParaRPr lang="en-US" sz="2000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EAEB6A1-60FB-4DB5-EEDE-5C63AE401C2D}"/>
              </a:ext>
            </a:extLst>
          </p:cNvPr>
          <p:cNvGrpSpPr/>
          <p:nvPr/>
        </p:nvGrpSpPr>
        <p:grpSpPr>
          <a:xfrm>
            <a:off x="6278880" y="3428999"/>
            <a:ext cx="5654040" cy="730693"/>
            <a:chOff x="6278880" y="3428999"/>
            <a:chExt cx="5654040" cy="730693"/>
          </a:xfrm>
        </p:grpSpPr>
        <p:sp>
          <p:nvSpPr>
            <p:cNvPr id="90" name="Shape 14">
              <a:extLst>
                <a:ext uri="{FF2B5EF4-FFF2-40B4-BE49-F238E27FC236}">
                  <a16:creationId xmlns:a16="http://schemas.microsoft.com/office/drawing/2014/main" id="{EA69DD08-D285-517F-E26D-272341B22539}"/>
                </a:ext>
              </a:extLst>
            </p:cNvPr>
            <p:cNvSpPr/>
            <p:nvPr/>
          </p:nvSpPr>
          <p:spPr>
            <a:xfrm>
              <a:off x="6278880" y="3428999"/>
              <a:ext cx="5654040" cy="730693"/>
            </a:xfrm>
            <a:prstGeom prst="roundRect">
              <a:avLst>
                <a:gd name="adj" fmla="val 12727"/>
              </a:avLst>
            </a:prstGeom>
            <a:solidFill>
              <a:srgbClr val="FFFFFF"/>
            </a:solidFill>
            <a:ln/>
            <a:effectLst>
              <a:outerShdw blurRad="101600" dist="38100" dir="2700000" algn="bl" rotWithShape="0">
                <a:srgbClr val="000000">
                  <a:alpha val="15000"/>
                </a:srgbClr>
              </a:outerShdw>
            </a:effectLst>
          </p:spPr>
          <p:txBody>
            <a:bodyPr/>
            <a:lstStyle/>
            <a:p>
              <a:endParaRPr lang="en-IN"/>
            </a:p>
          </p:txBody>
        </p:sp>
        <p:sp>
          <p:nvSpPr>
            <p:cNvPr id="91" name="Shape 15">
              <a:extLst>
                <a:ext uri="{FF2B5EF4-FFF2-40B4-BE49-F238E27FC236}">
                  <a16:creationId xmlns:a16="http://schemas.microsoft.com/office/drawing/2014/main" id="{2138094A-88E3-394F-74D5-7BC65BE959E1}"/>
                </a:ext>
              </a:extLst>
            </p:cNvPr>
            <p:cNvSpPr/>
            <p:nvPr/>
          </p:nvSpPr>
          <p:spPr>
            <a:xfrm>
              <a:off x="6361404" y="3603031"/>
              <a:ext cx="325709" cy="345418"/>
            </a:xfrm>
            <a:prstGeom prst="ellipse">
              <a:avLst/>
            </a:prstGeom>
            <a:solidFill>
              <a:srgbClr val="C9A84C"/>
            </a:solidFill>
            <a:ln w="12700">
              <a:solidFill>
                <a:srgbClr val="C9A84C"/>
              </a:solidFill>
              <a:prstDash val="soli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" name="Text 16">
              <a:extLst>
                <a:ext uri="{FF2B5EF4-FFF2-40B4-BE49-F238E27FC236}">
                  <a16:creationId xmlns:a16="http://schemas.microsoft.com/office/drawing/2014/main" id="{F166EE3D-765A-32F2-22DE-F331A5883121}"/>
                </a:ext>
              </a:extLst>
            </p:cNvPr>
            <p:cNvSpPr/>
            <p:nvPr/>
          </p:nvSpPr>
          <p:spPr>
            <a:xfrm>
              <a:off x="6695656" y="3474719"/>
              <a:ext cx="5096180" cy="61112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just">
                <a:buNone/>
              </a:pPr>
              <a:r>
                <a:rPr lang="en-US" sz="2000" dirty="0">
                  <a:solidFill>
                    <a:srgbClr val="1A2A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Emphasis on identified risk areas — scrutinize records in normal course of business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FDFAD0B-B04B-8C32-B36E-2427EE26BC54}"/>
              </a:ext>
            </a:extLst>
          </p:cNvPr>
          <p:cNvGrpSpPr/>
          <p:nvPr/>
        </p:nvGrpSpPr>
        <p:grpSpPr>
          <a:xfrm>
            <a:off x="6278880" y="4331665"/>
            <a:ext cx="5654040" cy="730693"/>
            <a:chOff x="6278880" y="4331665"/>
            <a:chExt cx="5654040" cy="730693"/>
          </a:xfrm>
        </p:grpSpPr>
        <p:sp>
          <p:nvSpPr>
            <p:cNvPr id="93" name="Shape 14">
              <a:extLst>
                <a:ext uri="{FF2B5EF4-FFF2-40B4-BE49-F238E27FC236}">
                  <a16:creationId xmlns:a16="http://schemas.microsoft.com/office/drawing/2014/main" id="{5353F5EF-A2E8-4924-58A1-9E781761435C}"/>
                </a:ext>
              </a:extLst>
            </p:cNvPr>
            <p:cNvSpPr/>
            <p:nvPr/>
          </p:nvSpPr>
          <p:spPr>
            <a:xfrm>
              <a:off x="6278880" y="4331665"/>
              <a:ext cx="5654040" cy="730693"/>
            </a:xfrm>
            <a:prstGeom prst="roundRect">
              <a:avLst>
                <a:gd name="adj" fmla="val 12727"/>
              </a:avLst>
            </a:prstGeom>
            <a:solidFill>
              <a:srgbClr val="FFFFFF"/>
            </a:solidFill>
            <a:ln/>
            <a:effectLst>
              <a:outerShdw blurRad="101600" dist="38100" dir="2700000" algn="bl" rotWithShape="0">
                <a:srgbClr val="000000">
                  <a:alpha val="15000"/>
                </a:srgbClr>
              </a:outerShdw>
            </a:effectLst>
          </p:spPr>
          <p:txBody>
            <a:bodyPr/>
            <a:lstStyle/>
            <a:p>
              <a:endParaRPr lang="en-IN"/>
            </a:p>
          </p:txBody>
        </p:sp>
        <p:sp>
          <p:nvSpPr>
            <p:cNvPr id="94" name="Shape 15">
              <a:extLst>
                <a:ext uri="{FF2B5EF4-FFF2-40B4-BE49-F238E27FC236}">
                  <a16:creationId xmlns:a16="http://schemas.microsoft.com/office/drawing/2014/main" id="{805088FD-C2F1-BAAE-DBFC-3A12B951D4C6}"/>
                </a:ext>
              </a:extLst>
            </p:cNvPr>
            <p:cNvSpPr/>
            <p:nvPr/>
          </p:nvSpPr>
          <p:spPr>
            <a:xfrm>
              <a:off x="6354203" y="4468826"/>
              <a:ext cx="325709" cy="345418"/>
            </a:xfrm>
            <a:prstGeom prst="ellipse">
              <a:avLst/>
            </a:prstGeom>
            <a:solidFill>
              <a:srgbClr val="C9A84C"/>
            </a:solidFill>
            <a:ln w="12700">
              <a:solidFill>
                <a:srgbClr val="C9A84C"/>
              </a:solidFill>
              <a:prstDash val="soli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5" name="Text 16">
              <a:extLst>
                <a:ext uri="{FF2B5EF4-FFF2-40B4-BE49-F238E27FC236}">
                  <a16:creationId xmlns:a16="http://schemas.microsoft.com/office/drawing/2014/main" id="{F1EB97EC-7284-BF62-B5DE-37D0530A46C1}"/>
                </a:ext>
              </a:extLst>
            </p:cNvPr>
            <p:cNvSpPr/>
            <p:nvPr/>
          </p:nvSpPr>
          <p:spPr>
            <a:xfrm>
              <a:off x="6695656" y="4419521"/>
              <a:ext cx="5010912" cy="61112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just">
                <a:buNone/>
              </a:pPr>
              <a:r>
                <a:rPr lang="en-US" sz="2000" dirty="0">
                  <a:solidFill>
                    <a:srgbClr val="1A2A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Proper recording of all checks &amp; findings during entire audit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D6829FB-BD4F-5B06-2FF7-96A1F5DFC5CB}"/>
              </a:ext>
            </a:extLst>
          </p:cNvPr>
          <p:cNvGrpSpPr/>
          <p:nvPr/>
        </p:nvGrpSpPr>
        <p:grpSpPr>
          <a:xfrm>
            <a:off x="6293685" y="5352491"/>
            <a:ext cx="5654040" cy="730693"/>
            <a:chOff x="6293685" y="5352491"/>
            <a:chExt cx="5654040" cy="730693"/>
          </a:xfrm>
        </p:grpSpPr>
        <p:sp>
          <p:nvSpPr>
            <p:cNvPr id="96" name="Shape 14">
              <a:extLst>
                <a:ext uri="{FF2B5EF4-FFF2-40B4-BE49-F238E27FC236}">
                  <a16:creationId xmlns:a16="http://schemas.microsoft.com/office/drawing/2014/main" id="{FB4DCFFD-63BB-E297-F8A3-27E1AE9A802D}"/>
                </a:ext>
              </a:extLst>
            </p:cNvPr>
            <p:cNvSpPr/>
            <p:nvPr/>
          </p:nvSpPr>
          <p:spPr>
            <a:xfrm>
              <a:off x="6293685" y="5352491"/>
              <a:ext cx="5654040" cy="730693"/>
            </a:xfrm>
            <a:prstGeom prst="roundRect">
              <a:avLst>
                <a:gd name="adj" fmla="val 12727"/>
              </a:avLst>
            </a:prstGeom>
            <a:solidFill>
              <a:srgbClr val="FFFFFF"/>
            </a:solidFill>
            <a:ln/>
            <a:effectLst>
              <a:outerShdw blurRad="101600" dist="38100" dir="2700000" algn="bl" rotWithShape="0">
                <a:srgbClr val="000000">
                  <a:alpha val="15000"/>
                </a:srgbClr>
              </a:outerShdw>
            </a:effectLst>
          </p:spPr>
          <p:txBody>
            <a:bodyPr/>
            <a:lstStyle/>
            <a:p>
              <a:endParaRPr lang="en-IN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6010F2D6-199D-FDC7-E391-3D5DA2310C1F}"/>
                </a:ext>
              </a:extLst>
            </p:cNvPr>
            <p:cNvGrpSpPr/>
            <p:nvPr/>
          </p:nvGrpSpPr>
          <p:grpSpPr>
            <a:xfrm>
              <a:off x="6388607" y="5354157"/>
              <a:ext cx="5296549" cy="611125"/>
              <a:chOff x="6388607" y="5354157"/>
              <a:chExt cx="5296549" cy="611125"/>
            </a:xfrm>
          </p:grpSpPr>
          <p:sp>
            <p:nvSpPr>
              <p:cNvPr id="97" name="Shape 15">
                <a:extLst>
                  <a:ext uri="{FF2B5EF4-FFF2-40B4-BE49-F238E27FC236}">
                    <a16:creationId xmlns:a16="http://schemas.microsoft.com/office/drawing/2014/main" id="{79227391-F536-DD55-7FEA-4DABE3C4ABFA}"/>
                  </a:ext>
                </a:extLst>
              </p:cNvPr>
              <p:cNvSpPr/>
              <p:nvPr/>
            </p:nvSpPr>
            <p:spPr>
              <a:xfrm>
                <a:off x="6388607" y="5445598"/>
                <a:ext cx="325709" cy="345418"/>
              </a:xfrm>
              <a:prstGeom prst="ellipse">
                <a:avLst/>
              </a:prstGeom>
              <a:solidFill>
                <a:srgbClr val="C9A84C"/>
              </a:solidFill>
              <a:ln w="12700">
                <a:solidFill>
                  <a:srgbClr val="C9A84C"/>
                </a:solidFill>
                <a:prstDash val="soli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8" name="Text 16">
                <a:extLst>
                  <a:ext uri="{FF2B5EF4-FFF2-40B4-BE49-F238E27FC236}">
                    <a16:creationId xmlns:a16="http://schemas.microsoft.com/office/drawing/2014/main" id="{634AE9D3-0022-FF6E-C4C2-9AD57C936684}"/>
                  </a:ext>
                </a:extLst>
              </p:cNvPr>
              <p:cNvSpPr/>
              <p:nvPr/>
            </p:nvSpPr>
            <p:spPr>
              <a:xfrm>
                <a:off x="6674244" y="5354157"/>
                <a:ext cx="5010912" cy="611125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just">
                  <a:buNone/>
                </a:pPr>
                <a:r>
                  <a:rPr lang="en-US" sz="2000" dirty="0">
                    <a:solidFill>
                      <a:srgbClr val="1A2A5E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Educate taxpayer for voluntary compliance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15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7013" y="1987550"/>
            <a:ext cx="6657975" cy="18621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15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  <a:endParaRPr lang="en-IN" sz="115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00400" y="4800600"/>
            <a:ext cx="7543800" cy="15859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170" r="9237"/>
          <a:stretch/>
        </p:blipFill>
        <p:spPr>
          <a:xfrm>
            <a:off x="419310" y="503208"/>
            <a:ext cx="1759531" cy="163828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13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8B5E2A-3B69-43FB-9488-F6D18EF973BB}" type="slidenum">
              <a:rPr lang="en-IN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IN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492" y="3669302"/>
            <a:ext cx="103248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2">
                    <a:lumMod val="10000"/>
                  </a:schemeClr>
                </a:solidFill>
              </a:rPr>
              <a:t>CA. Viral M Khandhar</a:t>
            </a:r>
            <a:endParaRPr lang="en-US" sz="5400" dirty="0">
              <a:solidFill>
                <a:schemeClr val="accent1"/>
              </a:solidFill>
            </a:endParaRPr>
          </a:p>
          <a:p>
            <a:pPr algn="ctr"/>
            <a:r>
              <a:rPr lang="en-US" sz="5400" dirty="0">
                <a:solidFill>
                  <a:schemeClr val="accent1"/>
                </a:solidFill>
              </a:rPr>
              <a:t>Email - viral@ssaca.in</a:t>
            </a:r>
          </a:p>
          <a:p>
            <a:pPr algn="ctr"/>
            <a:r>
              <a:rPr lang="en-US" sz="5400" dirty="0"/>
              <a:t>Mobile + 91 988 411 5250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96B2F-5328-109F-06F4-31E777606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47E36-9D75-FC9A-A0F9-E48479F90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35" y="6553200"/>
            <a:ext cx="3859212" cy="304800"/>
          </a:xfrm>
        </p:spPr>
        <p:txBody>
          <a:bodyPr/>
          <a:lstStyle/>
          <a:p>
            <a:pPr>
              <a:defRPr/>
            </a:pPr>
            <a:r>
              <a:rPr lang="en-IN" dirty="0"/>
              <a:t>© Indirect Taxes Committee, ICAI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6EA745E1-FFDE-DF54-6ED6-9FDBF464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29F714-C371-4D5F-8DCF-D3A490DAEB6F}" type="slidenum">
              <a:rPr lang="en-IN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IN" altLang="en-US">
              <a:solidFill>
                <a:schemeClr val="bg1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56596D0-9CB5-15A6-F381-D460A999BD6A}"/>
              </a:ext>
            </a:extLst>
          </p:cNvPr>
          <p:cNvSpPr/>
          <p:nvPr/>
        </p:nvSpPr>
        <p:spPr>
          <a:xfrm>
            <a:off x="10420921" y="2533624"/>
            <a:ext cx="1123579" cy="2009057"/>
          </a:xfrm>
          <a:custGeom>
            <a:avLst/>
            <a:gdLst/>
            <a:ahLst/>
            <a:cxnLst/>
            <a:rect l="l" t="t" r="r" b="b"/>
            <a:pathLst>
              <a:path w="803057" h="4649588">
                <a:moveTo>
                  <a:pt x="6685" y="0"/>
                </a:moveTo>
                <a:lnTo>
                  <a:pt x="236245" y="0"/>
                </a:lnTo>
                <a:lnTo>
                  <a:pt x="803057" y="2324794"/>
                </a:lnTo>
                <a:lnTo>
                  <a:pt x="236245" y="4649588"/>
                </a:lnTo>
                <a:lnTo>
                  <a:pt x="0" y="4649588"/>
                </a:lnTo>
                <a:lnTo>
                  <a:pt x="504692" y="2309296"/>
                </a:lnTo>
                <a:lnTo>
                  <a:pt x="6685" y="0"/>
                </a:lnTo>
                <a:close/>
              </a:path>
            </a:pathLst>
          </a:custGeom>
          <a:solidFill>
            <a:srgbClr val="3B5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3B5788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816372C-84BA-E7AC-8D94-7FE027AC31C2}"/>
              </a:ext>
            </a:extLst>
          </p:cNvPr>
          <p:cNvSpPr/>
          <p:nvPr/>
        </p:nvSpPr>
        <p:spPr>
          <a:xfrm flipH="1">
            <a:off x="868708" y="2533624"/>
            <a:ext cx="1123579" cy="2009057"/>
          </a:xfrm>
          <a:custGeom>
            <a:avLst/>
            <a:gdLst/>
            <a:ahLst/>
            <a:cxnLst/>
            <a:rect l="l" t="t" r="r" b="b"/>
            <a:pathLst>
              <a:path w="803057" h="4649588">
                <a:moveTo>
                  <a:pt x="6685" y="0"/>
                </a:moveTo>
                <a:lnTo>
                  <a:pt x="236245" y="0"/>
                </a:lnTo>
                <a:lnTo>
                  <a:pt x="803057" y="2324794"/>
                </a:lnTo>
                <a:lnTo>
                  <a:pt x="236245" y="4649588"/>
                </a:lnTo>
                <a:lnTo>
                  <a:pt x="0" y="4649588"/>
                </a:lnTo>
                <a:lnTo>
                  <a:pt x="504692" y="2309296"/>
                </a:lnTo>
                <a:lnTo>
                  <a:pt x="6685" y="0"/>
                </a:lnTo>
                <a:close/>
              </a:path>
            </a:pathLst>
          </a:custGeom>
          <a:solidFill>
            <a:srgbClr val="3B5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3B5788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53037F-A8F5-77D9-DA4B-BEA5E70BD327}"/>
              </a:ext>
            </a:extLst>
          </p:cNvPr>
          <p:cNvSpPr/>
          <p:nvPr/>
        </p:nvSpPr>
        <p:spPr>
          <a:xfrm>
            <a:off x="10061192" y="2447348"/>
            <a:ext cx="1123579" cy="2181608"/>
          </a:xfrm>
          <a:custGeom>
            <a:avLst/>
            <a:gdLst/>
            <a:ahLst/>
            <a:cxnLst/>
            <a:rect l="l" t="t" r="r" b="b"/>
            <a:pathLst>
              <a:path w="803057" h="4649588">
                <a:moveTo>
                  <a:pt x="6685" y="0"/>
                </a:moveTo>
                <a:lnTo>
                  <a:pt x="236245" y="0"/>
                </a:lnTo>
                <a:lnTo>
                  <a:pt x="803057" y="2324794"/>
                </a:lnTo>
                <a:lnTo>
                  <a:pt x="236245" y="4649588"/>
                </a:lnTo>
                <a:lnTo>
                  <a:pt x="0" y="4649588"/>
                </a:lnTo>
                <a:lnTo>
                  <a:pt x="504692" y="2309296"/>
                </a:lnTo>
                <a:lnTo>
                  <a:pt x="6685" y="0"/>
                </a:lnTo>
                <a:close/>
              </a:path>
            </a:pathLst>
          </a:custGeom>
          <a:solidFill>
            <a:srgbClr val="0A2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72866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0FC1B2-49BA-1827-53D2-6188F3DD4D3E}"/>
              </a:ext>
            </a:extLst>
          </p:cNvPr>
          <p:cNvSpPr/>
          <p:nvPr/>
        </p:nvSpPr>
        <p:spPr>
          <a:xfrm flipH="1">
            <a:off x="1172162" y="2447348"/>
            <a:ext cx="1108109" cy="2181608"/>
          </a:xfrm>
          <a:custGeom>
            <a:avLst/>
            <a:gdLst/>
            <a:ahLst/>
            <a:cxnLst/>
            <a:rect l="l" t="t" r="r" b="b"/>
            <a:pathLst>
              <a:path w="803057" h="4649588">
                <a:moveTo>
                  <a:pt x="6685" y="0"/>
                </a:moveTo>
                <a:lnTo>
                  <a:pt x="236245" y="0"/>
                </a:lnTo>
                <a:lnTo>
                  <a:pt x="803057" y="2324794"/>
                </a:lnTo>
                <a:lnTo>
                  <a:pt x="236245" y="4649588"/>
                </a:lnTo>
                <a:lnTo>
                  <a:pt x="0" y="4649588"/>
                </a:lnTo>
                <a:lnTo>
                  <a:pt x="504692" y="2309296"/>
                </a:lnTo>
                <a:lnTo>
                  <a:pt x="6685" y="0"/>
                </a:lnTo>
                <a:close/>
              </a:path>
            </a:pathLst>
          </a:custGeom>
          <a:solidFill>
            <a:srgbClr val="0A2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72866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751D52-C011-8B48-D562-2CA06E44BBCF}"/>
              </a:ext>
            </a:extLst>
          </p:cNvPr>
          <p:cNvCxnSpPr>
            <a:cxnSpLocks/>
          </p:cNvCxnSpPr>
          <p:nvPr/>
        </p:nvCxnSpPr>
        <p:spPr>
          <a:xfrm>
            <a:off x="2076893" y="3538152"/>
            <a:ext cx="8038214" cy="0"/>
          </a:xfrm>
          <a:prstGeom prst="line">
            <a:avLst/>
          </a:prstGeom>
          <a:ln w="76200">
            <a:solidFill>
              <a:srgbClr val="ACD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03128B0-4C0D-B232-DF9D-6F751B3DA25B}"/>
              </a:ext>
            </a:extLst>
          </p:cNvPr>
          <p:cNvSpPr txBox="1"/>
          <p:nvPr/>
        </p:nvSpPr>
        <p:spPr>
          <a:xfrm>
            <a:off x="2382707" y="2721114"/>
            <a:ext cx="80382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A2F6B"/>
                </a:solidFill>
                <a:latin typeface="Bookman Old Style" panose="02050604050505020204" pitchFamily="18" charset="0"/>
              </a:rPr>
              <a:t>CHAPTER XIII</a:t>
            </a:r>
            <a:r>
              <a:rPr lang="en-US" sz="4000" b="1" dirty="0">
                <a:latin typeface="Bookman Old Style" panose="02050604050505020204" pitchFamily="18" charset="0"/>
              </a:rPr>
              <a:t>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D5CD19-637B-B8A9-45D6-6A3234E21E50}"/>
              </a:ext>
            </a:extLst>
          </p:cNvPr>
          <p:cNvSpPr txBox="1"/>
          <p:nvPr/>
        </p:nvSpPr>
        <p:spPr>
          <a:xfrm>
            <a:off x="2076893" y="3575723"/>
            <a:ext cx="8038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IN" sz="3600" b="1" dirty="0">
                <a:solidFill>
                  <a:srgbClr val="338CA9"/>
                </a:solidFill>
              </a:rPr>
              <a:t>Audit under Sec. 65</a:t>
            </a:r>
          </a:p>
        </p:txBody>
      </p:sp>
    </p:spTree>
    <p:extLst>
      <p:ext uri="{BB962C8B-B14F-4D97-AF65-F5344CB8AC3E}">
        <p14:creationId xmlns:p14="http://schemas.microsoft.com/office/powerpoint/2010/main" val="173944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8735" y="6553200"/>
            <a:ext cx="3859212" cy="304800"/>
          </a:xfrm>
        </p:spPr>
        <p:txBody>
          <a:bodyPr/>
          <a:lstStyle/>
          <a:p>
            <a:pPr>
              <a:defRPr/>
            </a:pPr>
            <a:r>
              <a:rPr lang="en-IN" dirty="0"/>
              <a:t>© Indirect Taxes Committee, ICAI</a:t>
            </a: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29F714-C371-4D5F-8DCF-D3A490DAEB6F}" type="slidenum">
              <a:rPr lang="en-IN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IN" alt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9CB7E-F0DA-4703-912A-F5AFDA3E12D4}"/>
              </a:ext>
            </a:extLst>
          </p:cNvPr>
          <p:cNvSpPr txBox="1"/>
          <p:nvPr/>
        </p:nvSpPr>
        <p:spPr>
          <a:xfrm>
            <a:off x="429724" y="1313406"/>
            <a:ext cx="5941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>
                <a:solidFill>
                  <a:srgbClr val="338CA9"/>
                </a:solidFill>
              </a:rPr>
              <a:t>DEFINITION</a:t>
            </a:r>
            <a:r>
              <a:rPr lang="en-US" sz="2800" b="1" dirty="0">
                <a:solidFill>
                  <a:srgbClr val="092B68"/>
                </a:solidFill>
                <a:latin typeface="Century Schoolbook" panose="02040604050505020304" pitchFamily="18" charset="0"/>
              </a:rPr>
              <a:t> -</a:t>
            </a:r>
            <a:r>
              <a:rPr lang="en-IN" sz="2800" b="1" dirty="0">
                <a:solidFill>
                  <a:srgbClr val="092B68"/>
                </a:solidFill>
                <a:latin typeface="Century Schoolbook" panose="02040604050505020304" pitchFamily="18" charset="0"/>
              </a:rPr>
              <a:t> </a:t>
            </a:r>
            <a:r>
              <a:rPr lang="en-IN" sz="2800" b="1" u="sng" dirty="0">
                <a:solidFill>
                  <a:srgbClr val="092B68"/>
                </a:solidFill>
                <a:latin typeface="Century Schoolbook" panose="02040604050505020304" pitchFamily="18" charset="0"/>
              </a:rPr>
              <a:t>Sub-sec. (13) of Sec. 2 of the CGST Act, 2017</a:t>
            </a:r>
            <a:endParaRPr lang="en-IN" sz="2800" u="sng" dirty="0">
              <a:solidFill>
                <a:srgbClr val="092B68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1E0F1A5-68E5-3B83-64DA-CADB289AA183}"/>
              </a:ext>
            </a:extLst>
          </p:cNvPr>
          <p:cNvSpPr/>
          <p:nvPr/>
        </p:nvSpPr>
        <p:spPr>
          <a:xfrm rot="19937551">
            <a:off x="7678521" y="3262598"/>
            <a:ext cx="3006311" cy="486000"/>
          </a:xfrm>
          <a:prstGeom prst="roundRect">
            <a:avLst/>
          </a:prstGeom>
          <a:solidFill>
            <a:srgbClr val="60B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E8769E-B0CD-EA22-CA12-DED7F8009DD0}"/>
              </a:ext>
            </a:extLst>
          </p:cNvPr>
          <p:cNvSpPr txBox="1"/>
          <p:nvPr/>
        </p:nvSpPr>
        <p:spPr>
          <a:xfrm rot="19930292">
            <a:off x="7614964" y="3152629"/>
            <a:ext cx="307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en-IN" b="1" dirty="0">
                <a:solidFill>
                  <a:schemeClr val="bg1"/>
                </a:solidFill>
                <a:latin typeface="Abadi" panose="020B0604020104020204" pitchFamily="34" charset="0"/>
              </a:rPr>
              <a:t>Assess compliance with other provisions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E0DA2A-8BFD-FB18-BC85-F335B1C21A78}"/>
              </a:ext>
            </a:extLst>
          </p:cNvPr>
          <p:cNvSpPr txBox="1"/>
          <p:nvPr/>
        </p:nvSpPr>
        <p:spPr>
          <a:xfrm rot="19930292">
            <a:off x="7073854" y="1514986"/>
            <a:ext cx="302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en-IN" b="1" dirty="0">
                <a:solidFill>
                  <a:schemeClr val="bg1"/>
                </a:solidFill>
              </a:rPr>
              <a:t>Turnover declare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C9B4C42-9E9D-EA58-05B0-B914603C00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18" t="34752" r="66854" b="34657"/>
          <a:stretch/>
        </p:blipFill>
        <p:spPr>
          <a:xfrm rot="19921622">
            <a:off x="5214837" y="2445763"/>
            <a:ext cx="2220915" cy="272275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2361122-370B-40CF-2EE4-B9C888E3FF80}"/>
              </a:ext>
            </a:extLst>
          </p:cNvPr>
          <p:cNvSpPr txBox="1"/>
          <p:nvPr/>
        </p:nvSpPr>
        <p:spPr>
          <a:xfrm rot="19880964">
            <a:off x="1769981" y="4965176"/>
            <a:ext cx="240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Bookman Old Style" panose="02050604050505020204" pitchFamily="18" charset="0"/>
              </a:rPr>
              <a:t>Examination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CD66F8C-916B-7F60-7A1D-51CACF793CBE}"/>
              </a:ext>
            </a:extLst>
          </p:cNvPr>
          <p:cNvGrpSpPr/>
          <p:nvPr/>
        </p:nvGrpSpPr>
        <p:grpSpPr>
          <a:xfrm rot="19946364" flipV="1">
            <a:off x="3333596" y="3220276"/>
            <a:ext cx="2914968" cy="2390793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glow" dir="t"/>
          </a:scene3d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2820567-6915-4BF6-D483-6A0E420F6754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4"/>
              </a:solidFill>
            </a:ln>
            <a:sp3d extrusionH="171450" contourW="12700" prstMaterial="plastic">
              <a:extrusionClr>
                <a:schemeClr val="accent4">
                  <a:lumMod val="50000"/>
                </a:schemeClr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EA0683-B340-7127-60A2-2CD3C3E76577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4"/>
              </a:solidFill>
            </a:ln>
            <a:sp3d extrusionH="171450" contourW="12700">
              <a:extrusionClr>
                <a:schemeClr val="bg1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B8125A1-65C6-F47E-57E3-B7613E27E0D3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accent4"/>
            </a:solidFill>
            <a:ln w="165100">
              <a:solidFill>
                <a:schemeClr val="accent4"/>
              </a:solidFill>
            </a:ln>
            <a:sp3d extrusionH="171450" contourW="12700">
              <a:extrusionClr>
                <a:schemeClr val="bg1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8D89B37-7823-5812-3D84-8BB8213BDF81}"/>
              </a:ext>
            </a:extLst>
          </p:cNvPr>
          <p:cNvGrpSpPr/>
          <p:nvPr/>
        </p:nvGrpSpPr>
        <p:grpSpPr>
          <a:xfrm rot="14483813">
            <a:off x="2561305" y="3416402"/>
            <a:ext cx="695425" cy="4024890"/>
            <a:chOff x="5759577" y="1245974"/>
            <a:chExt cx="695425" cy="402489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0BB46E9-9CE0-4329-D583-F6E759F3FAFE}"/>
                </a:ext>
              </a:extLst>
            </p:cNvPr>
            <p:cNvGrpSpPr/>
            <p:nvPr/>
          </p:nvGrpSpPr>
          <p:grpSpPr>
            <a:xfrm rot="5400000">
              <a:off x="4220642" y="2784909"/>
              <a:ext cx="3773296" cy="695425"/>
              <a:chOff x="523218" y="3561697"/>
              <a:chExt cx="3773296" cy="695425"/>
            </a:xfrm>
          </p:grpSpPr>
          <p:sp>
            <p:nvSpPr>
              <p:cNvPr id="46" name="Trapezoid 33">
                <a:extLst>
                  <a:ext uri="{FF2B5EF4-FFF2-40B4-BE49-F238E27FC236}">
                    <a16:creationId xmlns:a16="http://schemas.microsoft.com/office/drawing/2014/main" id="{AC1C40B6-C890-8CF0-75FA-AB6F7446C238}"/>
                  </a:ext>
                </a:extLst>
              </p:cNvPr>
              <p:cNvSpPr/>
              <p:nvPr/>
            </p:nvSpPr>
            <p:spPr>
              <a:xfrm rot="16200000" flipH="1">
                <a:off x="2558919" y="2229390"/>
                <a:ext cx="91910" cy="3383280"/>
              </a:xfrm>
              <a:prstGeom prst="rect">
                <a:avLst/>
              </a:prstGeom>
              <a:solidFill>
                <a:srgbClr val="0658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47" name="Parallelogram 46">
                <a:extLst>
                  <a:ext uri="{FF2B5EF4-FFF2-40B4-BE49-F238E27FC236}">
                    <a16:creationId xmlns:a16="http://schemas.microsoft.com/office/drawing/2014/main" id="{BBD3AA95-FDDD-F6CF-3574-B137FAB910AB}"/>
                  </a:ext>
                </a:extLst>
              </p:cNvPr>
              <p:cNvSpPr/>
              <p:nvPr/>
            </p:nvSpPr>
            <p:spPr>
              <a:xfrm rot="21494940">
                <a:off x="523218" y="3930940"/>
                <a:ext cx="899807" cy="180036"/>
              </a:xfrm>
              <a:prstGeom prst="parallelogram">
                <a:avLst>
                  <a:gd name="adj" fmla="val 192227"/>
                </a:avLst>
              </a:prstGeom>
              <a:solidFill>
                <a:srgbClr val="3092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8" name="Parallelogram 47">
                <a:extLst>
                  <a:ext uri="{FF2B5EF4-FFF2-40B4-BE49-F238E27FC236}">
                    <a16:creationId xmlns:a16="http://schemas.microsoft.com/office/drawing/2014/main" id="{0EFDAD39-2AD3-163A-9259-8B1428D8999A}"/>
                  </a:ext>
                </a:extLst>
              </p:cNvPr>
              <p:cNvSpPr/>
              <p:nvPr/>
            </p:nvSpPr>
            <p:spPr>
              <a:xfrm rot="21480000" flipH="1">
                <a:off x="665697" y="3561697"/>
                <a:ext cx="723856" cy="359650"/>
              </a:xfrm>
              <a:prstGeom prst="parallelogram">
                <a:avLst>
                  <a:gd name="adj" fmla="val 62269"/>
                </a:avLst>
              </a:prstGeom>
              <a:solidFill>
                <a:srgbClr val="4C98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49" name="Parallelogram 48">
                <a:extLst>
                  <a:ext uri="{FF2B5EF4-FFF2-40B4-BE49-F238E27FC236}">
                    <a16:creationId xmlns:a16="http://schemas.microsoft.com/office/drawing/2014/main" id="{A2EB42C9-C8A3-0572-8F62-AC0881FEE5B3}"/>
                  </a:ext>
                </a:extLst>
              </p:cNvPr>
              <p:cNvSpPr/>
              <p:nvPr/>
            </p:nvSpPr>
            <p:spPr>
              <a:xfrm rot="120000">
                <a:off x="696494" y="3897472"/>
                <a:ext cx="723856" cy="359650"/>
              </a:xfrm>
              <a:prstGeom prst="parallelogram">
                <a:avLst>
                  <a:gd name="adj" fmla="val 62269"/>
                </a:avLst>
              </a:prstGeom>
              <a:solidFill>
                <a:srgbClr val="0974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50" name="Parallelogram 49">
                <a:extLst>
                  <a:ext uri="{FF2B5EF4-FFF2-40B4-BE49-F238E27FC236}">
                    <a16:creationId xmlns:a16="http://schemas.microsoft.com/office/drawing/2014/main" id="{5E88BBD2-FB28-0861-302F-A3ED1370D454}"/>
                  </a:ext>
                </a:extLst>
              </p:cNvPr>
              <p:cNvSpPr/>
              <p:nvPr/>
            </p:nvSpPr>
            <p:spPr>
              <a:xfrm flipH="1">
                <a:off x="569865" y="3761589"/>
                <a:ext cx="850658" cy="161494"/>
              </a:xfrm>
              <a:prstGeom prst="parallelogram">
                <a:avLst>
                  <a:gd name="adj" fmla="val 205867"/>
                </a:avLst>
              </a:prstGeom>
              <a:solidFill>
                <a:srgbClr val="1183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242F4C6-B43B-235C-2913-F7F06D614906}"/>
                </a:ext>
              </a:extLst>
            </p:cNvPr>
            <p:cNvSpPr/>
            <p:nvPr/>
          </p:nvSpPr>
          <p:spPr>
            <a:xfrm flipH="1">
              <a:off x="6031453" y="4660104"/>
              <a:ext cx="133973" cy="610760"/>
            </a:xfrm>
            <a:custGeom>
              <a:avLst/>
              <a:gdLst>
                <a:gd name="connsiteX0" fmla="*/ 134372 w 148218"/>
                <a:gd name="connsiteY0" fmla="*/ 0 h 610760"/>
                <a:gd name="connsiteX1" fmla="*/ 13846 w 148218"/>
                <a:gd name="connsiteY1" fmla="*/ 0 h 610760"/>
                <a:gd name="connsiteX2" fmla="*/ 0 w 148218"/>
                <a:gd name="connsiteY2" fmla="*/ 393700 h 610760"/>
                <a:gd name="connsiteX3" fmla="*/ 5966 w 148218"/>
                <a:gd name="connsiteY3" fmla="*/ 393700 h 610760"/>
                <a:gd name="connsiteX4" fmla="*/ 15395 w 148218"/>
                <a:gd name="connsiteY4" fmla="*/ 423553 h 610760"/>
                <a:gd name="connsiteX5" fmla="*/ 42763 w 148218"/>
                <a:gd name="connsiteY5" fmla="*/ 446014 h 610760"/>
                <a:gd name="connsiteX6" fmla="*/ 63272 w 148218"/>
                <a:gd name="connsiteY6" fmla="*/ 446036 h 610760"/>
                <a:gd name="connsiteX7" fmla="*/ 63272 w 148218"/>
                <a:gd name="connsiteY7" fmla="*/ 610760 h 610760"/>
                <a:gd name="connsiteX8" fmla="*/ 84954 w 148218"/>
                <a:gd name="connsiteY8" fmla="*/ 610760 h 610760"/>
                <a:gd name="connsiteX9" fmla="*/ 84954 w 148218"/>
                <a:gd name="connsiteY9" fmla="*/ 446059 h 610760"/>
                <a:gd name="connsiteX10" fmla="*/ 105305 w 148218"/>
                <a:gd name="connsiteY10" fmla="*/ 446080 h 610760"/>
                <a:gd name="connsiteX11" fmla="*/ 132726 w 148218"/>
                <a:gd name="connsiteY11" fmla="*/ 423691 h 610760"/>
                <a:gd name="connsiteX12" fmla="*/ 142301 w 148218"/>
                <a:gd name="connsiteY12" fmla="*/ 393700 h 610760"/>
                <a:gd name="connsiteX13" fmla="*/ 148218 w 148218"/>
                <a:gd name="connsiteY13" fmla="*/ 393700 h 6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218" h="610760">
                  <a:moveTo>
                    <a:pt x="134372" y="0"/>
                  </a:moveTo>
                  <a:lnTo>
                    <a:pt x="13846" y="0"/>
                  </a:lnTo>
                  <a:lnTo>
                    <a:pt x="0" y="393700"/>
                  </a:lnTo>
                  <a:lnTo>
                    <a:pt x="5966" y="393700"/>
                  </a:lnTo>
                  <a:lnTo>
                    <a:pt x="15395" y="423553"/>
                  </a:lnTo>
                  <a:cubicBezTo>
                    <a:pt x="21878" y="432955"/>
                    <a:pt x="31249" y="440802"/>
                    <a:pt x="42763" y="446014"/>
                  </a:cubicBezTo>
                  <a:lnTo>
                    <a:pt x="63272" y="446036"/>
                  </a:lnTo>
                  <a:lnTo>
                    <a:pt x="63272" y="610760"/>
                  </a:lnTo>
                  <a:lnTo>
                    <a:pt x="84954" y="610760"/>
                  </a:lnTo>
                  <a:lnTo>
                    <a:pt x="84954" y="446059"/>
                  </a:lnTo>
                  <a:lnTo>
                    <a:pt x="105305" y="446080"/>
                  </a:lnTo>
                  <a:cubicBezTo>
                    <a:pt x="116828" y="440896"/>
                    <a:pt x="126218" y="433073"/>
                    <a:pt x="132726" y="423691"/>
                  </a:cubicBezTo>
                  <a:lnTo>
                    <a:pt x="142301" y="393700"/>
                  </a:lnTo>
                  <a:lnTo>
                    <a:pt x="148218" y="3937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F23116A-169F-CC19-A580-398591674565}"/>
              </a:ext>
            </a:extLst>
          </p:cNvPr>
          <p:cNvSpPr/>
          <p:nvPr/>
        </p:nvSpPr>
        <p:spPr>
          <a:xfrm rot="19937551">
            <a:off x="6655869" y="1332707"/>
            <a:ext cx="3005794" cy="485879"/>
          </a:xfrm>
          <a:prstGeom prst="roundRect">
            <a:avLst/>
          </a:prstGeom>
          <a:solidFill>
            <a:srgbClr val="78B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855C11C7-4A3F-A512-E93C-30A0A05DAE39}"/>
              </a:ext>
            </a:extLst>
          </p:cNvPr>
          <p:cNvSpPr/>
          <p:nvPr/>
        </p:nvSpPr>
        <p:spPr>
          <a:xfrm rot="19937551">
            <a:off x="6928908" y="1792199"/>
            <a:ext cx="3006000" cy="485879"/>
          </a:xfrm>
          <a:prstGeom prst="roundRect">
            <a:avLst/>
          </a:prstGeom>
          <a:solidFill>
            <a:srgbClr val="16A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E0C6D6F-DF03-1BC9-E5BB-56939BA686E2}"/>
              </a:ext>
            </a:extLst>
          </p:cNvPr>
          <p:cNvSpPr/>
          <p:nvPr/>
        </p:nvSpPr>
        <p:spPr>
          <a:xfrm rot="19937551">
            <a:off x="7176314" y="2292301"/>
            <a:ext cx="3005794" cy="485879"/>
          </a:xfrm>
          <a:prstGeom prst="roundRect">
            <a:avLst/>
          </a:prstGeom>
          <a:solidFill>
            <a:srgbClr val="06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8F01C16-5243-12CC-50B5-E2449BE82BDC}"/>
              </a:ext>
            </a:extLst>
          </p:cNvPr>
          <p:cNvSpPr/>
          <p:nvPr/>
        </p:nvSpPr>
        <p:spPr>
          <a:xfrm rot="19937551">
            <a:off x="7402052" y="2787736"/>
            <a:ext cx="3005794" cy="485879"/>
          </a:xfrm>
          <a:prstGeom prst="roundRect">
            <a:avLst/>
          </a:prstGeom>
          <a:solidFill>
            <a:srgbClr val="0D9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FDC3D8-9BF3-4737-A475-19767402358F}"/>
              </a:ext>
            </a:extLst>
          </p:cNvPr>
          <p:cNvSpPr txBox="1"/>
          <p:nvPr/>
        </p:nvSpPr>
        <p:spPr>
          <a:xfrm rot="19922970">
            <a:off x="6353724" y="1318676"/>
            <a:ext cx="2126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Bookman Old Style" panose="02050604050505020204" pitchFamily="18" charset="0"/>
              </a:rPr>
              <a:t>Correctness 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FBC15EB-A163-7C23-A47C-29253666C179}"/>
              </a:ext>
            </a:extLst>
          </p:cNvPr>
          <p:cNvSpPr txBox="1"/>
          <p:nvPr/>
        </p:nvSpPr>
        <p:spPr>
          <a:xfrm rot="19930292">
            <a:off x="6654185" y="1411863"/>
            <a:ext cx="3022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en-IN" sz="2000" b="1" dirty="0">
                <a:solidFill>
                  <a:schemeClr val="bg1"/>
                </a:solidFill>
                <a:latin typeface="Abadi" panose="020B0604020104020204" pitchFamily="34" charset="0"/>
              </a:rPr>
              <a:t>Turnover declared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D92232B-8DBD-865A-27EC-ED1BF7C7EF18}"/>
              </a:ext>
            </a:extLst>
          </p:cNvPr>
          <p:cNvSpPr txBox="1"/>
          <p:nvPr/>
        </p:nvSpPr>
        <p:spPr>
          <a:xfrm rot="19930292">
            <a:off x="6907605" y="1861985"/>
            <a:ext cx="3022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en-IN" sz="2000" b="1" dirty="0">
                <a:solidFill>
                  <a:schemeClr val="bg1"/>
                </a:solidFill>
                <a:latin typeface="Abadi" panose="020B0604020104020204" pitchFamily="34" charset="0"/>
              </a:rPr>
              <a:t>Taxes paid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17FF85-67B0-F2C6-FF66-4C9E8C30D694}"/>
              </a:ext>
            </a:extLst>
          </p:cNvPr>
          <p:cNvSpPr txBox="1"/>
          <p:nvPr/>
        </p:nvSpPr>
        <p:spPr>
          <a:xfrm rot="19930292">
            <a:off x="7181708" y="2301533"/>
            <a:ext cx="3022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en-IN" sz="2000" b="1" dirty="0">
                <a:solidFill>
                  <a:schemeClr val="bg1"/>
                </a:solidFill>
                <a:latin typeface="Abadi" panose="020B0604020104020204" pitchFamily="34" charset="0"/>
              </a:rPr>
              <a:t>ITC taken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873CEA0-144C-3A70-BCAF-2B3A23E032EF}"/>
              </a:ext>
            </a:extLst>
          </p:cNvPr>
          <p:cNvSpPr txBox="1"/>
          <p:nvPr/>
        </p:nvSpPr>
        <p:spPr>
          <a:xfrm rot="19930292">
            <a:off x="7452910" y="2776488"/>
            <a:ext cx="3022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en-IN" sz="2000" b="1" dirty="0">
                <a:solidFill>
                  <a:schemeClr val="bg1"/>
                </a:solidFill>
                <a:latin typeface="Abadi" panose="020B0604020104020204" pitchFamily="34" charset="0"/>
              </a:rPr>
              <a:t>Refund claimed</a:t>
            </a:r>
          </a:p>
        </p:txBody>
      </p:sp>
      <p:pic>
        <p:nvPicPr>
          <p:cNvPr id="1026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D55E62EB-3B45-B84E-BD68-1A3B7BCA2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288" y="5276016"/>
            <a:ext cx="638455" cy="60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3870C7A8-243A-1CA5-DA6F-14D7E460BDCB}"/>
              </a:ext>
            </a:extLst>
          </p:cNvPr>
          <p:cNvSpPr/>
          <p:nvPr/>
        </p:nvSpPr>
        <p:spPr>
          <a:xfrm>
            <a:off x="200349" y="4710894"/>
            <a:ext cx="2164599" cy="523345"/>
          </a:xfrm>
          <a:prstGeom prst="horizontalScroll">
            <a:avLst/>
          </a:prstGeom>
          <a:solidFill>
            <a:srgbClr val="0E7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1" i="1" dirty="0">
                <a:solidFill>
                  <a:schemeClr val="bg1"/>
                </a:solidFill>
                <a:latin typeface="Abadi" panose="020B0604020104020204" pitchFamily="34" charset="0"/>
              </a:rPr>
              <a:t>“</a:t>
            </a:r>
            <a:r>
              <a:rPr lang="en-IN" sz="2000" b="1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audit” means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0C25D4B-EC9E-AEAC-C337-8526B07EE14E}"/>
              </a:ext>
            </a:extLst>
          </p:cNvPr>
          <p:cNvSpPr txBox="1">
            <a:spLocks/>
          </p:cNvSpPr>
          <p:nvPr/>
        </p:nvSpPr>
        <p:spPr bwMode="gray">
          <a:xfrm>
            <a:off x="1216958" y="194983"/>
            <a:ext cx="9238129" cy="8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b="1" i="0" u="sng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AUDIT BY TAX AUTHORITIES</a:t>
            </a:r>
            <a:endParaRPr lang="en-GB" sz="2800" u="sng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7575C-40FE-EE3A-14F4-46E0F19B3715}"/>
              </a:ext>
            </a:extLst>
          </p:cNvPr>
          <p:cNvSpPr txBox="1"/>
          <p:nvPr/>
        </p:nvSpPr>
        <p:spPr>
          <a:xfrm>
            <a:off x="7407094" y="5381783"/>
            <a:ext cx="427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ookman Old Style" panose="02050604050505020204" pitchFamily="18" charset="0"/>
              </a:rPr>
              <a:t>Why Audit by Tax Authorities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C120A8-1DA4-75E1-1B61-3AA3EE4B9A19}"/>
              </a:ext>
            </a:extLst>
          </p:cNvPr>
          <p:cNvSpPr txBox="1"/>
          <p:nvPr/>
        </p:nvSpPr>
        <p:spPr>
          <a:xfrm rot="19896902">
            <a:off x="4832340" y="5216858"/>
            <a:ext cx="2545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Bookman Old Style" panose="02050604050505020204" pitchFamily="18" charset="0"/>
              </a:rPr>
              <a:t>Records, Returns &amp; other Documents maintained under this law or any other law for the time being in force</a:t>
            </a:r>
            <a:endParaRPr lang="en-IN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4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411C8-240E-1AC0-069F-9C94F507A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72A0FA-DE58-5F41-942D-EBAF2AA7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35" y="6553200"/>
            <a:ext cx="3859212" cy="304800"/>
          </a:xfrm>
        </p:spPr>
        <p:txBody>
          <a:bodyPr/>
          <a:lstStyle/>
          <a:p>
            <a:pPr>
              <a:defRPr/>
            </a:pPr>
            <a:r>
              <a:rPr lang="en-IN" dirty="0"/>
              <a:t>© Indirect Taxes Committee, ICAI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C32A4A91-6E92-D150-628B-8C33E2B4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29F714-C371-4D5F-8DCF-D3A490DAEB6F}" type="slidenum">
              <a:rPr lang="en-IN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IN" altLang="en-US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79EBA2-A0DC-57D2-1669-D878FBE56F30}"/>
              </a:ext>
            </a:extLst>
          </p:cNvPr>
          <p:cNvSpPr txBox="1"/>
          <p:nvPr/>
        </p:nvSpPr>
        <p:spPr>
          <a:xfrm rot="19930292">
            <a:off x="7073854" y="1514986"/>
            <a:ext cx="302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en-IN" b="1" dirty="0">
                <a:solidFill>
                  <a:schemeClr val="bg1"/>
                </a:solidFill>
              </a:rPr>
              <a:t>Turnover declare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7C3738-7473-E1A8-CC5B-3B0180EB1C84}"/>
              </a:ext>
            </a:extLst>
          </p:cNvPr>
          <p:cNvSpPr txBox="1"/>
          <p:nvPr/>
        </p:nvSpPr>
        <p:spPr>
          <a:xfrm rot="19930292">
            <a:off x="6654185" y="1411863"/>
            <a:ext cx="3022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en-IN" sz="2000" b="1" dirty="0">
                <a:solidFill>
                  <a:schemeClr val="bg1"/>
                </a:solidFill>
                <a:latin typeface="Abadi" panose="020B0604020104020204" pitchFamily="34" charset="0"/>
              </a:rPr>
              <a:t>Turnover declared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2FDEFE3-AAC6-E6A9-35E5-817548FF30A9}"/>
              </a:ext>
            </a:extLst>
          </p:cNvPr>
          <p:cNvSpPr txBox="1">
            <a:spLocks/>
          </p:cNvSpPr>
          <p:nvPr/>
        </p:nvSpPr>
        <p:spPr bwMode="gray">
          <a:xfrm>
            <a:off x="1216958" y="194983"/>
            <a:ext cx="9238129" cy="8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b="1" i="0" u="sng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AUDIT BY TAX AUTHORITIES</a:t>
            </a:r>
            <a:endParaRPr lang="en-GB" sz="2800" u="sng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60E8B8-139A-BD5D-D256-AD9584758B81}"/>
              </a:ext>
            </a:extLst>
          </p:cNvPr>
          <p:cNvSpPr/>
          <p:nvPr/>
        </p:nvSpPr>
        <p:spPr>
          <a:xfrm>
            <a:off x="12167956" y="512452"/>
            <a:ext cx="24044" cy="36413"/>
          </a:xfrm>
          <a:custGeom>
            <a:avLst/>
            <a:gdLst>
              <a:gd name="connsiteX0" fmla="*/ 24044 w 24044"/>
              <a:gd name="connsiteY0" fmla="*/ 0 h 36413"/>
              <a:gd name="connsiteX1" fmla="*/ 24044 w 24044"/>
              <a:gd name="connsiteY1" fmla="*/ 36413 h 36413"/>
              <a:gd name="connsiteX2" fmla="*/ 0 w 24044"/>
              <a:gd name="connsiteY2" fmla="*/ 36413 h 36413"/>
              <a:gd name="connsiteX3" fmla="*/ 24044 w 24044"/>
              <a:gd name="connsiteY3" fmla="*/ 0 h 3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44" h="36413">
                <a:moveTo>
                  <a:pt x="24044" y="0"/>
                </a:moveTo>
                <a:lnTo>
                  <a:pt x="24044" y="36413"/>
                </a:lnTo>
                <a:lnTo>
                  <a:pt x="0" y="36413"/>
                </a:lnTo>
                <a:lnTo>
                  <a:pt x="2404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8" name="TextBox 19462">
            <a:extLst>
              <a:ext uri="{FF2B5EF4-FFF2-40B4-BE49-F238E27FC236}">
                <a16:creationId xmlns:a16="http://schemas.microsoft.com/office/drawing/2014/main" id="{44662E7F-174E-A331-16B0-D5F219A8ECDE}"/>
              </a:ext>
            </a:extLst>
          </p:cNvPr>
          <p:cNvSpPr txBox="1"/>
          <p:nvPr/>
        </p:nvSpPr>
        <p:spPr>
          <a:xfrm>
            <a:off x="579254" y="1912220"/>
            <a:ext cx="5931696" cy="33546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eaLnBrk="1" hangingPunct="1">
              <a:spcBef>
                <a:spcPct val="0"/>
              </a:spcBef>
              <a:buNone/>
              <a:defRPr/>
            </a:pPr>
            <a:r>
              <a:rPr lang="en-GB" sz="2500" b="1" u="sng" dirty="0">
                <a:latin typeface="Bookman Old Style" panose="02050604050505020204" pitchFamily="18" charset="0"/>
                <a:ea typeface="Cambria Math" panose="02040503050406030204" pitchFamily="18" charset="0"/>
              </a:rPr>
              <a:t>Sec. 59 - Self-Assessment</a:t>
            </a:r>
          </a:p>
          <a:p>
            <a:pPr marL="0" lvl="1" indent="0" algn="just" eaLnBrk="1" hangingPunct="1">
              <a:spcBef>
                <a:spcPct val="0"/>
              </a:spcBef>
              <a:buNone/>
              <a:defRPr/>
            </a:pPr>
            <a:endParaRPr lang="en-GB" sz="2500" b="1" u="sng" dirty="0">
              <a:latin typeface="Bookman Old Style" panose="0205060405050502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lvl="1" indent="0" algn="just" eaLnBrk="1" hangingPunct="1">
              <a:lnSpc>
                <a:spcPct val="200000"/>
              </a:lnSpc>
              <a:spcBef>
                <a:spcPct val="0"/>
              </a:spcBef>
              <a:buNone/>
              <a:defRPr/>
            </a:pPr>
            <a:r>
              <a:rPr lang="en-GB" sz="2000" dirty="0">
                <a:latin typeface="Bookman Old Style" panose="02050604050505020204" pitchFamily="18" charset="0"/>
              </a:rPr>
              <a:t>Every registered person shall self-assess the taxes payable under this Act and furnish a return for each tax period as specified under section 39</a:t>
            </a:r>
            <a:r>
              <a:rPr lang="en-GB" sz="2500" dirty="0">
                <a:latin typeface="Bookman Old Style" panose="0205060405050502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AF00EB-D012-4628-AD4F-CBBEB56EB60E}"/>
              </a:ext>
            </a:extLst>
          </p:cNvPr>
          <p:cNvGrpSpPr/>
          <p:nvPr/>
        </p:nvGrpSpPr>
        <p:grpSpPr>
          <a:xfrm>
            <a:off x="6514238" y="1292710"/>
            <a:ext cx="5029804" cy="5370307"/>
            <a:chOff x="4296524" y="1455420"/>
            <a:chExt cx="2990378" cy="33680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4FB89E-6ACE-F841-42D2-D18A49220783}"/>
                </a:ext>
              </a:extLst>
            </p:cNvPr>
            <p:cNvSpPr/>
            <p:nvPr/>
          </p:nvSpPr>
          <p:spPr>
            <a:xfrm>
              <a:off x="5006788" y="2339788"/>
              <a:ext cx="2178424" cy="217842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3B8AE2B-59CD-7920-AC7E-F48364127416}"/>
                </a:ext>
              </a:extLst>
            </p:cNvPr>
            <p:cNvSpPr/>
            <p:nvPr/>
          </p:nvSpPr>
          <p:spPr>
            <a:xfrm>
              <a:off x="5108388" y="2441388"/>
              <a:ext cx="1975224" cy="1975224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9FA12CE-A8C1-9D3B-C1B1-F86B3D3FE99B}"/>
                </a:ext>
              </a:extLst>
            </p:cNvPr>
            <p:cNvSpPr/>
            <p:nvPr/>
          </p:nvSpPr>
          <p:spPr>
            <a:xfrm>
              <a:off x="5239871" y="2572871"/>
              <a:ext cx="1712258" cy="1712258"/>
            </a:xfrm>
            <a:prstGeom prst="ellipse">
              <a:avLst/>
            </a:prstGeom>
            <a:solidFill>
              <a:srgbClr val="FFF4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5C8A14-78F2-FC3D-C1F2-848148FEFD3A}"/>
                </a:ext>
              </a:extLst>
            </p:cNvPr>
            <p:cNvSpPr/>
            <p:nvPr/>
          </p:nvSpPr>
          <p:spPr>
            <a:xfrm>
              <a:off x="6042661" y="3360420"/>
              <a:ext cx="1244241" cy="1283298"/>
            </a:xfrm>
            <a:custGeom>
              <a:avLst/>
              <a:gdLst>
                <a:gd name="connsiteX0" fmla="*/ 0 w 1244241"/>
                <a:gd name="connsiteY0" fmla="*/ 0 h 1283298"/>
                <a:gd name="connsiteX1" fmla="*/ 1244241 w 1244241"/>
                <a:gd name="connsiteY1" fmla="*/ 307744 h 1283298"/>
                <a:gd name="connsiteX2" fmla="*/ 1243380 w 1244241"/>
                <a:gd name="connsiteY2" fmla="*/ 313388 h 1283298"/>
                <a:gd name="connsiteX3" fmla="*/ 53340 w 1244241"/>
                <a:gd name="connsiteY3" fmla="*/ 1283298 h 1283298"/>
                <a:gd name="connsiteX4" fmla="*/ 10290 w 1244241"/>
                <a:gd name="connsiteY4" fmla="*/ 1281124 h 12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4241" h="1283298">
                  <a:moveTo>
                    <a:pt x="0" y="0"/>
                  </a:moveTo>
                  <a:lnTo>
                    <a:pt x="1244241" y="307744"/>
                  </a:lnTo>
                  <a:lnTo>
                    <a:pt x="1243380" y="313388"/>
                  </a:lnTo>
                  <a:cubicBezTo>
                    <a:pt x="1130112" y="866915"/>
                    <a:pt x="640352" y="1283298"/>
                    <a:pt x="53340" y="1283298"/>
                  </a:cubicBezTo>
                  <a:lnTo>
                    <a:pt x="10290" y="1281124"/>
                  </a:lnTo>
                  <a:close/>
                </a:path>
              </a:pathLst>
            </a:custGeom>
            <a:gradFill flip="none" rotWithShape="1">
              <a:gsLst>
                <a:gs pos="48000">
                  <a:srgbClr val="FF7C53"/>
                </a:gs>
                <a:gs pos="9000">
                  <a:srgbClr val="F55A3C"/>
                </a:gs>
                <a:gs pos="94000">
                  <a:srgbClr val="D20C0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1143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9A48CDA-24E1-35BA-8B3D-2AC44091A67F}"/>
                </a:ext>
              </a:extLst>
            </p:cNvPr>
            <p:cNvSpPr/>
            <p:nvPr/>
          </p:nvSpPr>
          <p:spPr>
            <a:xfrm>
              <a:off x="4781749" y="3390900"/>
              <a:ext cx="1444947" cy="1432560"/>
            </a:xfrm>
            <a:custGeom>
              <a:avLst/>
              <a:gdLst>
                <a:gd name="connsiteX0" fmla="*/ 1268703 w 1444947"/>
                <a:gd name="connsiteY0" fmla="*/ 0 h 1432560"/>
                <a:gd name="connsiteX1" fmla="*/ 1444947 w 1444947"/>
                <a:gd name="connsiteY1" fmla="*/ 1425969 h 1432560"/>
                <a:gd name="connsiteX2" fmla="*/ 1314423 w 1444947"/>
                <a:gd name="connsiteY2" fmla="*/ 1432560 h 1432560"/>
                <a:gd name="connsiteX3" fmla="*/ 1462 w 1444947"/>
                <a:gd name="connsiteY3" fmla="*/ 562271 h 1432560"/>
                <a:gd name="connsiteX4" fmla="*/ 0 w 1444947"/>
                <a:gd name="connsiteY4" fmla="*/ 558276 h 1432560"/>
                <a:gd name="connsiteX5" fmla="*/ 1268703 w 1444947"/>
                <a:gd name="connsiteY5" fmla="*/ 53340 h 1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4947" h="1432560">
                  <a:moveTo>
                    <a:pt x="1268703" y="0"/>
                  </a:moveTo>
                  <a:lnTo>
                    <a:pt x="1444947" y="1425969"/>
                  </a:lnTo>
                  <a:lnTo>
                    <a:pt x="1314423" y="1432560"/>
                  </a:lnTo>
                  <a:cubicBezTo>
                    <a:pt x="724194" y="1432560"/>
                    <a:pt x="217780" y="1073704"/>
                    <a:pt x="1462" y="562271"/>
                  </a:cubicBezTo>
                  <a:lnTo>
                    <a:pt x="0" y="558276"/>
                  </a:lnTo>
                  <a:lnTo>
                    <a:pt x="1268703" y="53340"/>
                  </a:lnTo>
                  <a:close/>
                </a:path>
              </a:pathLst>
            </a:custGeom>
            <a:gradFill flip="none" rotWithShape="1">
              <a:gsLst>
                <a:gs pos="48000">
                  <a:schemeClr val="accent4">
                    <a:lumMod val="60000"/>
                    <a:lumOff val="40000"/>
                  </a:schemeClr>
                </a:gs>
                <a:gs pos="9000">
                  <a:schemeClr val="accent4">
                    <a:lumMod val="75000"/>
                  </a:schemeClr>
                </a:gs>
                <a:gs pos="94000">
                  <a:schemeClr val="accent4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143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5BF09B1-C2DC-19AD-5A51-C935B83435C4}"/>
                </a:ext>
              </a:extLst>
            </p:cNvPr>
            <p:cNvSpPr/>
            <p:nvPr/>
          </p:nvSpPr>
          <p:spPr>
            <a:xfrm>
              <a:off x="4427220" y="2542574"/>
              <a:ext cx="1668780" cy="1696652"/>
            </a:xfrm>
            <a:custGeom>
              <a:avLst/>
              <a:gdLst>
                <a:gd name="connsiteX0" fmla="*/ 238918 w 1668780"/>
                <a:gd name="connsiteY0" fmla="*/ 0 h 1696652"/>
                <a:gd name="connsiteX1" fmla="*/ 1668780 w 1668780"/>
                <a:gd name="connsiteY1" fmla="*/ 878769 h 1696652"/>
                <a:gd name="connsiteX2" fmla="*/ 220446 w 1668780"/>
                <a:gd name="connsiteY2" fmla="*/ 1696652 h 1696652"/>
                <a:gd name="connsiteX3" fmla="*/ 204172 w 1668780"/>
                <a:gd name="connsiteY3" fmla="*/ 1669865 h 1696652"/>
                <a:gd name="connsiteX4" fmla="*/ 0 w 1668780"/>
                <a:gd name="connsiteY4" fmla="*/ 863529 h 1696652"/>
                <a:gd name="connsiteX5" fmla="*/ 204172 w 1668780"/>
                <a:gd name="connsiteY5" fmla="*/ 57193 h 169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8780" h="1696652">
                  <a:moveTo>
                    <a:pt x="238918" y="0"/>
                  </a:moveTo>
                  <a:lnTo>
                    <a:pt x="1668780" y="878769"/>
                  </a:lnTo>
                  <a:lnTo>
                    <a:pt x="220446" y="1696652"/>
                  </a:lnTo>
                  <a:lnTo>
                    <a:pt x="204172" y="1669865"/>
                  </a:lnTo>
                  <a:cubicBezTo>
                    <a:pt x="73963" y="1430171"/>
                    <a:pt x="0" y="1155488"/>
                    <a:pt x="0" y="863529"/>
                  </a:cubicBezTo>
                  <a:cubicBezTo>
                    <a:pt x="0" y="571571"/>
                    <a:pt x="73963" y="296887"/>
                    <a:pt x="204172" y="57193"/>
                  </a:cubicBezTo>
                  <a:close/>
                </a:path>
              </a:pathLst>
            </a:custGeom>
            <a:gradFill flip="none" rotWithShape="1">
              <a:gsLst>
                <a:gs pos="65000">
                  <a:schemeClr val="accent5">
                    <a:lumMod val="60000"/>
                    <a:lumOff val="40000"/>
                  </a:schemeClr>
                </a:gs>
                <a:gs pos="23000">
                  <a:schemeClr val="accent5">
                    <a:lumMod val="75000"/>
                  </a:schemeClr>
                </a:gs>
                <a:gs pos="94000">
                  <a:schemeClr val="accent5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143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A95BFC4-48DE-A99A-4423-300DE6D3DC0D}"/>
                </a:ext>
              </a:extLst>
            </p:cNvPr>
            <p:cNvSpPr/>
            <p:nvPr/>
          </p:nvSpPr>
          <p:spPr>
            <a:xfrm>
              <a:off x="4296524" y="1455420"/>
              <a:ext cx="1799617" cy="1958340"/>
            </a:xfrm>
            <a:custGeom>
              <a:avLst/>
              <a:gdLst>
                <a:gd name="connsiteX0" fmla="*/ 1799477 w 1799617"/>
                <a:gd name="connsiteY0" fmla="*/ 0 h 1958340"/>
                <a:gd name="connsiteX1" fmla="*/ 1799617 w 1799617"/>
                <a:gd name="connsiteY1" fmla="*/ 7 h 1958340"/>
                <a:gd name="connsiteX2" fmla="*/ 1784237 w 1799617"/>
                <a:gd name="connsiteY2" fmla="*/ 1958340 h 1958340"/>
                <a:gd name="connsiteX3" fmla="*/ 0 w 1799617"/>
                <a:gd name="connsiteY3" fmla="*/ 1165914 h 1958340"/>
                <a:gd name="connsiteX4" fmla="*/ 64098 w 1799617"/>
                <a:gd name="connsiteY4" fmla="*/ 1032855 h 1958340"/>
                <a:gd name="connsiteX5" fmla="*/ 1799477 w 1799617"/>
                <a:gd name="connsiteY5" fmla="*/ 0 h 19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617" h="1958340">
                  <a:moveTo>
                    <a:pt x="1799477" y="0"/>
                  </a:moveTo>
                  <a:lnTo>
                    <a:pt x="1799617" y="7"/>
                  </a:lnTo>
                  <a:lnTo>
                    <a:pt x="1784237" y="1958340"/>
                  </a:lnTo>
                  <a:lnTo>
                    <a:pt x="0" y="1165914"/>
                  </a:lnTo>
                  <a:lnTo>
                    <a:pt x="64098" y="1032855"/>
                  </a:lnTo>
                  <a:cubicBezTo>
                    <a:pt x="398302" y="417640"/>
                    <a:pt x="1050117" y="0"/>
                    <a:pt x="1799477" y="0"/>
                  </a:cubicBezTo>
                  <a:close/>
                </a:path>
              </a:pathLst>
            </a:custGeom>
            <a:gradFill flip="none" rotWithShape="1">
              <a:gsLst>
                <a:gs pos="48000">
                  <a:schemeClr val="accent6">
                    <a:lumMod val="60000"/>
                    <a:lumOff val="40000"/>
                  </a:schemeClr>
                </a:gs>
                <a:gs pos="9000">
                  <a:schemeClr val="accent6">
                    <a:lumMod val="75000"/>
                  </a:schemeClr>
                </a:gs>
                <a:gs pos="94000">
                  <a:schemeClr val="accent6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D9727DC-6C44-4FA6-7D73-798FE4EE630F}"/>
                </a:ext>
              </a:extLst>
            </p:cNvPr>
            <p:cNvSpPr/>
            <p:nvPr/>
          </p:nvSpPr>
          <p:spPr>
            <a:xfrm>
              <a:off x="5654040" y="2987040"/>
              <a:ext cx="883920" cy="883920"/>
            </a:xfrm>
            <a:prstGeom prst="ellipse">
              <a:avLst/>
            </a:prstGeom>
            <a:gradFill flip="none" rotWithShape="1">
              <a:gsLst>
                <a:gs pos="49000">
                  <a:schemeClr val="bg1">
                    <a:lumMod val="95000"/>
                  </a:schemeClr>
                </a:gs>
                <a:gs pos="9000">
                  <a:schemeClr val="bg2">
                    <a:lumMod val="90000"/>
                  </a:schemeClr>
                </a:gs>
                <a:gs pos="61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</p:grpSp>
      <p:grpSp>
        <p:nvGrpSpPr>
          <p:cNvPr id="28" name="Client_Succes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D693DCB-470D-743A-1117-02F199624E9A}"/>
              </a:ext>
            </a:extLst>
          </p:cNvPr>
          <p:cNvGrpSpPr/>
          <p:nvPr/>
        </p:nvGrpSpPr>
        <p:grpSpPr bwMode="auto">
          <a:xfrm>
            <a:off x="10059882" y="4919432"/>
            <a:ext cx="179705" cy="251460"/>
            <a:chOff x="0" y="0"/>
            <a:chExt cx="478" cy="470"/>
          </a:xfrm>
          <a:solidFill>
            <a:schemeClr val="bg1"/>
          </a:solidFill>
        </p:grpSpPr>
        <p:sp>
          <p:nvSpPr>
            <p:cNvPr id="29" name="Client_Success">
              <a:extLst>
                <a:ext uri="{FF2B5EF4-FFF2-40B4-BE49-F238E27FC236}">
                  <a16:creationId xmlns:a16="http://schemas.microsoft.com/office/drawing/2014/main" id="{9C19BED0-D1E6-F08C-6B27-1B091812B0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" y="278"/>
              <a:ext cx="186" cy="184"/>
            </a:xfrm>
            <a:custGeom>
              <a:avLst/>
              <a:gdLst>
                <a:gd name="T0" fmla="*/ 532 w 569"/>
                <a:gd name="T1" fmla="*/ 189 h 559"/>
                <a:gd name="T2" fmla="*/ 517 w 569"/>
                <a:gd name="T3" fmla="*/ 176 h 559"/>
                <a:gd name="T4" fmla="*/ 495 w 569"/>
                <a:gd name="T5" fmla="*/ 139 h 559"/>
                <a:gd name="T6" fmla="*/ 492 w 569"/>
                <a:gd name="T7" fmla="*/ 119 h 559"/>
                <a:gd name="T8" fmla="*/ 413 w 569"/>
                <a:gd name="T9" fmla="*/ 52 h 559"/>
                <a:gd name="T10" fmla="*/ 393 w 569"/>
                <a:gd name="T11" fmla="*/ 52 h 559"/>
                <a:gd name="T12" fmla="*/ 352 w 569"/>
                <a:gd name="T13" fmla="*/ 37 h 559"/>
                <a:gd name="T14" fmla="*/ 337 w 569"/>
                <a:gd name="T15" fmla="*/ 25 h 559"/>
                <a:gd name="T16" fmla="*/ 233 w 569"/>
                <a:gd name="T17" fmla="*/ 25 h 559"/>
                <a:gd name="T18" fmla="*/ 218 w 569"/>
                <a:gd name="T19" fmla="*/ 37 h 559"/>
                <a:gd name="T20" fmla="*/ 177 w 569"/>
                <a:gd name="T21" fmla="*/ 52 h 559"/>
                <a:gd name="T22" fmla="*/ 157 w 569"/>
                <a:gd name="T23" fmla="*/ 52 h 559"/>
                <a:gd name="T24" fmla="*/ 78 w 569"/>
                <a:gd name="T25" fmla="*/ 119 h 559"/>
                <a:gd name="T26" fmla="*/ 74 w 569"/>
                <a:gd name="T27" fmla="*/ 139 h 559"/>
                <a:gd name="T28" fmla="*/ 53 w 569"/>
                <a:gd name="T29" fmla="*/ 176 h 559"/>
                <a:gd name="T30" fmla="*/ 38 w 569"/>
                <a:gd name="T31" fmla="*/ 189 h 559"/>
                <a:gd name="T32" fmla="*/ 20 w 569"/>
                <a:gd name="T33" fmla="*/ 290 h 559"/>
                <a:gd name="T34" fmla="*/ 30 w 569"/>
                <a:gd name="T35" fmla="*/ 307 h 559"/>
                <a:gd name="T36" fmla="*/ 38 w 569"/>
                <a:gd name="T37" fmla="*/ 350 h 559"/>
                <a:gd name="T38" fmla="*/ 34 w 569"/>
                <a:gd name="T39" fmla="*/ 370 h 559"/>
                <a:gd name="T40" fmla="*/ 85 w 569"/>
                <a:gd name="T41" fmla="*/ 459 h 559"/>
                <a:gd name="T42" fmla="*/ 104 w 569"/>
                <a:gd name="T43" fmla="*/ 465 h 559"/>
                <a:gd name="T44" fmla="*/ 138 w 569"/>
                <a:gd name="T45" fmla="*/ 492 h 559"/>
                <a:gd name="T46" fmla="*/ 148 w 569"/>
                <a:gd name="T47" fmla="*/ 510 h 559"/>
                <a:gd name="T48" fmla="*/ 218 w 569"/>
                <a:gd name="T49" fmla="*/ 550 h 559"/>
                <a:gd name="T50" fmla="*/ 245 w 569"/>
                <a:gd name="T51" fmla="*/ 545 h 559"/>
                <a:gd name="T52" fmla="*/ 264 w 569"/>
                <a:gd name="T53" fmla="*/ 539 h 559"/>
                <a:gd name="T54" fmla="*/ 308 w 569"/>
                <a:gd name="T55" fmla="*/ 539 h 559"/>
                <a:gd name="T56" fmla="*/ 327 w 569"/>
                <a:gd name="T57" fmla="*/ 545 h 559"/>
                <a:gd name="T58" fmla="*/ 424 w 569"/>
                <a:gd name="T59" fmla="*/ 510 h 559"/>
                <a:gd name="T60" fmla="*/ 434 w 569"/>
                <a:gd name="T61" fmla="*/ 492 h 559"/>
                <a:gd name="T62" fmla="*/ 468 w 569"/>
                <a:gd name="T63" fmla="*/ 465 h 559"/>
                <a:gd name="T64" fmla="*/ 486 w 569"/>
                <a:gd name="T65" fmla="*/ 459 h 559"/>
                <a:gd name="T66" fmla="*/ 538 w 569"/>
                <a:gd name="T67" fmla="*/ 370 h 559"/>
                <a:gd name="T68" fmla="*/ 534 w 569"/>
                <a:gd name="T69" fmla="*/ 350 h 559"/>
                <a:gd name="T70" fmla="*/ 541 w 569"/>
                <a:gd name="T71" fmla="*/ 307 h 559"/>
                <a:gd name="T72" fmla="*/ 551 w 569"/>
                <a:gd name="T73" fmla="*/ 290 h 559"/>
                <a:gd name="T74" fmla="*/ 532 w 569"/>
                <a:gd name="T75" fmla="*/ 189 h 559"/>
                <a:gd name="T76" fmla="*/ 438 w 569"/>
                <a:gd name="T77" fmla="*/ 220 h 559"/>
                <a:gd name="T78" fmla="*/ 263 w 569"/>
                <a:gd name="T79" fmla="*/ 395 h 559"/>
                <a:gd name="T80" fmla="*/ 247 w 569"/>
                <a:gd name="T81" fmla="*/ 395 h 559"/>
                <a:gd name="T82" fmla="*/ 150 w 569"/>
                <a:gd name="T83" fmla="*/ 299 h 559"/>
                <a:gd name="T84" fmla="*/ 150 w 569"/>
                <a:gd name="T85" fmla="*/ 282 h 559"/>
                <a:gd name="T86" fmla="*/ 184 w 569"/>
                <a:gd name="T87" fmla="*/ 249 h 559"/>
                <a:gd name="T88" fmla="*/ 200 w 569"/>
                <a:gd name="T89" fmla="*/ 249 h 559"/>
                <a:gd name="T90" fmla="*/ 247 w 569"/>
                <a:gd name="T91" fmla="*/ 295 h 559"/>
                <a:gd name="T92" fmla="*/ 263 w 569"/>
                <a:gd name="T93" fmla="*/ 295 h 559"/>
                <a:gd name="T94" fmla="*/ 388 w 569"/>
                <a:gd name="T95" fmla="*/ 170 h 559"/>
                <a:gd name="T96" fmla="*/ 404 w 569"/>
                <a:gd name="T97" fmla="*/ 170 h 559"/>
                <a:gd name="T98" fmla="*/ 438 w 569"/>
                <a:gd name="T99" fmla="*/ 204 h 559"/>
                <a:gd name="T100" fmla="*/ 438 w 569"/>
                <a:gd name="T101" fmla="*/ 22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9" h="559">
                  <a:moveTo>
                    <a:pt x="532" y="189"/>
                  </a:moveTo>
                  <a:lnTo>
                    <a:pt x="517" y="176"/>
                  </a:lnTo>
                  <a:cubicBezTo>
                    <a:pt x="505" y="166"/>
                    <a:pt x="498" y="154"/>
                    <a:pt x="495" y="139"/>
                  </a:cubicBezTo>
                  <a:lnTo>
                    <a:pt x="492" y="119"/>
                  </a:lnTo>
                  <a:cubicBezTo>
                    <a:pt x="485" y="80"/>
                    <a:pt x="452" y="52"/>
                    <a:pt x="413" y="52"/>
                  </a:cubicBezTo>
                  <a:lnTo>
                    <a:pt x="393" y="52"/>
                  </a:lnTo>
                  <a:cubicBezTo>
                    <a:pt x="378" y="52"/>
                    <a:pt x="363" y="47"/>
                    <a:pt x="352" y="37"/>
                  </a:cubicBezTo>
                  <a:lnTo>
                    <a:pt x="337" y="25"/>
                  </a:lnTo>
                  <a:cubicBezTo>
                    <a:pt x="307" y="0"/>
                    <a:pt x="263" y="0"/>
                    <a:pt x="233" y="25"/>
                  </a:cubicBezTo>
                  <a:lnTo>
                    <a:pt x="218" y="37"/>
                  </a:lnTo>
                  <a:cubicBezTo>
                    <a:pt x="207" y="47"/>
                    <a:pt x="192" y="52"/>
                    <a:pt x="177" y="52"/>
                  </a:cubicBezTo>
                  <a:lnTo>
                    <a:pt x="157" y="52"/>
                  </a:lnTo>
                  <a:cubicBezTo>
                    <a:pt x="118" y="52"/>
                    <a:pt x="84" y="80"/>
                    <a:pt x="78" y="119"/>
                  </a:cubicBezTo>
                  <a:lnTo>
                    <a:pt x="74" y="139"/>
                  </a:lnTo>
                  <a:cubicBezTo>
                    <a:pt x="72" y="154"/>
                    <a:pt x="64" y="166"/>
                    <a:pt x="53" y="176"/>
                  </a:cubicBezTo>
                  <a:lnTo>
                    <a:pt x="38" y="189"/>
                  </a:lnTo>
                  <a:cubicBezTo>
                    <a:pt x="8" y="214"/>
                    <a:pt x="0" y="256"/>
                    <a:pt x="20" y="290"/>
                  </a:cubicBezTo>
                  <a:lnTo>
                    <a:pt x="30" y="307"/>
                  </a:lnTo>
                  <a:cubicBezTo>
                    <a:pt x="38" y="320"/>
                    <a:pt x="40" y="335"/>
                    <a:pt x="38" y="350"/>
                  </a:cubicBezTo>
                  <a:lnTo>
                    <a:pt x="34" y="370"/>
                  </a:lnTo>
                  <a:cubicBezTo>
                    <a:pt x="28" y="409"/>
                    <a:pt x="49" y="446"/>
                    <a:pt x="85" y="459"/>
                  </a:cubicBezTo>
                  <a:lnTo>
                    <a:pt x="104" y="465"/>
                  </a:lnTo>
                  <a:cubicBezTo>
                    <a:pt x="118" y="470"/>
                    <a:pt x="130" y="480"/>
                    <a:pt x="138" y="492"/>
                  </a:cubicBezTo>
                  <a:lnTo>
                    <a:pt x="148" y="510"/>
                  </a:lnTo>
                  <a:cubicBezTo>
                    <a:pt x="163" y="535"/>
                    <a:pt x="189" y="550"/>
                    <a:pt x="218" y="550"/>
                  </a:cubicBezTo>
                  <a:cubicBezTo>
                    <a:pt x="227" y="550"/>
                    <a:pt x="236" y="549"/>
                    <a:pt x="245" y="545"/>
                  </a:cubicBezTo>
                  <a:lnTo>
                    <a:pt x="264" y="539"/>
                  </a:lnTo>
                  <a:cubicBezTo>
                    <a:pt x="278" y="534"/>
                    <a:pt x="294" y="534"/>
                    <a:pt x="308" y="539"/>
                  </a:cubicBezTo>
                  <a:lnTo>
                    <a:pt x="327" y="545"/>
                  </a:lnTo>
                  <a:cubicBezTo>
                    <a:pt x="363" y="559"/>
                    <a:pt x="404" y="544"/>
                    <a:pt x="424" y="510"/>
                  </a:cubicBezTo>
                  <a:lnTo>
                    <a:pt x="434" y="492"/>
                  </a:lnTo>
                  <a:cubicBezTo>
                    <a:pt x="441" y="480"/>
                    <a:pt x="453" y="470"/>
                    <a:pt x="468" y="465"/>
                  </a:cubicBezTo>
                  <a:lnTo>
                    <a:pt x="486" y="459"/>
                  </a:lnTo>
                  <a:cubicBezTo>
                    <a:pt x="523" y="445"/>
                    <a:pt x="545" y="407"/>
                    <a:pt x="538" y="370"/>
                  </a:cubicBezTo>
                  <a:lnTo>
                    <a:pt x="534" y="350"/>
                  </a:lnTo>
                  <a:cubicBezTo>
                    <a:pt x="531" y="335"/>
                    <a:pt x="534" y="320"/>
                    <a:pt x="541" y="307"/>
                  </a:cubicBezTo>
                  <a:lnTo>
                    <a:pt x="551" y="290"/>
                  </a:lnTo>
                  <a:cubicBezTo>
                    <a:pt x="569" y="256"/>
                    <a:pt x="562" y="214"/>
                    <a:pt x="532" y="189"/>
                  </a:cubicBezTo>
                  <a:close/>
                  <a:moveTo>
                    <a:pt x="438" y="220"/>
                  </a:moveTo>
                  <a:lnTo>
                    <a:pt x="263" y="395"/>
                  </a:lnTo>
                  <a:cubicBezTo>
                    <a:pt x="259" y="399"/>
                    <a:pt x="252" y="399"/>
                    <a:pt x="247" y="395"/>
                  </a:cubicBezTo>
                  <a:lnTo>
                    <a:pt x="150" y="299"/>
                  </a:lnTo>
                  <a:cubicBezTo>
                    <a:pt x="147" y="295"/>
                    <a:pt x="147" y="287"/>
                    <a:pt x="150" y="282"/>
                  </a:cubicBezTo>
                  <a:lnTo>
                    <a:pt x="184" y="249"/>
                  </a:lnTo>
                  <a:cubicBezTo>
                    <a:pt x="188" y="245"/>
                    <a:pt x="195" y="245"/>
                    <a:pt x="200" y="249"/>
                  </a:cubicBezTo>
                  <a:lnTo>
                    <a:pt x="247" y="295"/>
                  </a:lnTo>
                  <a:cubicBezTo>
                    <a:pt x="250" y="299"/>
                    <a:pt x="258" y="299"/>
                    <a:pt x="263" y="295"/>
                  </a:cubicBezTo>
                  <a:lnTo>
                    <a:pt x="388" y="170"/>
                  </a:lnTo>
                  <a:cubicBezTo>
                    <a:pt x="392" y="166"/>
                    <a:pt x="399" y="166"/>
                    <a:pt x="404" y="170"/>
                  </a:cubicBezTo>
                  <a:lnTo>
                    <a:pt x="438" y="204"/>
                  </a:lnTo>
                  <a:cubicBezTo>
                    <a:pt x="443" y="209"/>
                    <a:pt x="443" y="216"/>
                    <a:pt x="438" y="2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0" name="Client_Success">
              <a:extLst>
                <a:ext uri="{FF2B5EF4-FFF2-40B4-BE49-F238E27FC236}">
                  <a16:creationId xmlns:a16="http://schemas.microsoft.com/office/drawing/2014/main" id="{6BB1E10A-14AD-2840-D257-2DA7C7901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" y="319"/>
              <a:ext cx="25" cy="11"/>
            </a:xfrm>
            <a:custGeom>
              <a:avLst/>
              <a:gdLst>
                <a:gd name="T0" fmla="*/ 8 w 76"/>
                <a:gd name="T1" fmla="*/ 7 h 32"/>
                <a:gd name="T2" fmla="*/ 0 w 76"/>
                <a:gd name="T3" fmla="*/ 0 h 32"/>
                <a:gd name="T4" fmla="*/ 8 w 76"/>
                <a:gd name="T5" fmla="*/ 7 h 32"/>
                <a:gd name="T6" fmla="*/ 76 w 76"/>
                <a:gd name="T7" fmla="*/ 32 h 32"/>
                <a:gd name="T8" fmla="*/ 76 w 76"/>
                <a:gd name="T9" fmla="*/ 32 h 32"/>
                <a:gd name="T10" fmla="*/ 8 w 76"/>
                <a:gd name="T11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32">
                  <a:moveTo>
                    <a:pt x="8" y="7"/>
                  </a:moveTo>
                  <a:lnTo>
                    <a:pt x="0" y="0"/>
                  </a:lnTo>
                  <a:cubicBezTo>
                    <a:pt x="1" y="2"/>
                    <a:pt x="8" y="7"/>
                    <a:pt x="8" y="7"/>
                  </a:cubicBezTo>
                  <a:cubicBezTo>
                    <a:pt x="30" y="15"/>
                    <a:pt x="54" y="24"/>
                    <a:pt x="76" y="32"/>
                  </a:cubicBezTo>
                  <a:lnTo>
                    <a:pt x="76" y="32"/>
                  </a:lnTo>
                  <a:cubicBezTo>
                    <a:pt x="54" y="24"/>
                    <a:pt x="30" y="16"/>
                    <a:pt x="8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1" name="Client_Success">
              <a:extLst>
                <a:ext uri="{FF2B5EF4-FFF2-40B4-BE49-F238E27FC236}">
                  <a16:creationId xmlns:a16="http://schemas.microsoft.com/office/drawing/2014/main" id="{AEAEF60A-CC57-1576-819B-EAF3B0EB5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69" cy="470"/>
            </a:xfrm>
            <a:custGeom>
              <a:avLst/>
              <a:gdLst>
                <a:gd name="T0" fmla="*/ 986 w 1433"/>
                <a:gd name="T1" fmla="*/ 1355 h 1433"/>
                <a:gd name="T2" fmla="*/ 969 w 1433"/>
                <a:gd name="T3" fmla="*/ 1349 h 1433"/>
                <a:gd name="T4" fmla="*/ 889 w 1433"/>
                <a:gd name="T5" fmla="*/ 1211 h 1433"/>
                <a:gd name="T6" fmla="*/ 892 w 1433"/>
                <a:gd name="T7" fmla="*/ 1193 h 1433"/>
                <a:gd name="T8" fmla="*/ 891 w 1433"/>
                <a:gd name="T9" fmla="*/ 1184 h 1433"/>
                <a:gd name="T10" fmla="*/ 881 w 1433"/>
                <a:gd name="T11" fmla="*/ 1168 h 1433"/>
                <a:gd name="T12" fmla="*/ 909 w 1433"/>
                <a:gd name="T13" fmla="*/ 1011 h 1433"/>
                <a:gd name="T14" fmla="*/ 913 w 1433"/>
                <a:gd name="T15" fmla="*/ 1009 h 1433"/>
                <a:gd name="T16" fmla="*/ 844 w 1433"/>
                <a:gd name="T17" fmla="*/ 984 h 1433"/>
                <a:gd name="T18" fmla="*/ 836 w 1433"/>
                <a:gd name="T19" fmla="*/ 976 h 1433"/>
                <a:gd name="T20" fmla="*/ 819 w 1433"/>
                <a:gd name="T21" fmla="*/ 944 h 1433"/>
                <a:gd name="T22" fmla="*/ 818 w 1433"/>
                <a:gd name="T23" fmla="*/ 943 h 1433"/>
                <a:gd name="T24" fmla="*/ 809 w 1433"/>
                <a:gd name="T25" fmla="*/ 939 h 1433"/>
                <a:gd name="T26" fmla="*/ 784 w 1433"/>
                <a:gd name="T27" fmla="*/ 870 h 1433"/>
                <a:gd name="T28" fmla="*/ 823 w 1433"/>
                <a:gd name="T29" fmla="*/ 845 h 1433"/>
                <a:gd name="T30" fmla="*/ 913 w 1433"/>
                <a:gd name="T31" fmla="*/ 690 h 1433"/>
                <a:gd name="T32" fmla="*/ 916 w 1433"/>
                <a:gd name="T33" fmla="*/ 675 h 1433"/>
                <a:gd name="T34" fmla="*/ 921 w 1433"/>
                <a:gd name="T35" fmla="*/ 676 h 1433"/>
                <a:gd name="T36" fmla="*/ 954 w 1433"/>
                <a:gd name="T37" fmla="*/ 586 h 1433"/>
                <a:gd name="T38" fmla="*/ 956 w 1433"/>
                <a:gd name="T39" fmla="*/ 580 h 1433"/>
                <a:gd name="T40" fmla="*/ 940 w 1433"/>
                <a:gd name="T41" fmla="*/ 409 h 1433"/>
                <a:gd name="T42" fmla="*/ 833 w 1433"/>
                <a:gd name="T43" fmla="*/ 315 h 1433"/>
                <a:gd name="T44" fmla="*/ 644 w 1433"/>
                <a:gd name="T45" fmla="*/ 285 h 1433"/>
                <a:gd name="T46" fmla="*/ 543 w 1433"/>
                <a:gd name="T47" fmla="*/ 354 h 1433"/>
                <a:gd name="T48" fmla="*/ 456 w 1433"/>
                <a:gd name="T49" fmla="*/ 585 h 1433"/>
                <a:gd name="T50" fmla="*/ 454 w 1433"/>
                <a:gd name="T51" fmla="*/ 588 h 1433"/>
                <a:gd name="T52" fmla="*/ 444 w 1433"/>
                <a:gd name="T53" fmla="*/ 634 h 1433"/>
                <a:gd name="T54" fmla="*/ 465 w 1433"/>
                <a:gd name="T55" fmla="*/ 674 h 1433"/>
                <a:gd name="T56" fmla="*/ 490 w 1433"/>
                <a:gd name="T57" fmla="*/ 678 h 1433"/>
                <a:gd name="T58" fmla="*/ 491 w 1433"/>
                <a:gd name="T59" fmla="*/ 685 h 1433"/>
                <a:gd name="T60" fmla="*/ 493 w 1433"/>
                <a:gd name="T61" fmla="*/ 689 h 1433"/>
                <a:gd name="T62" fmla="*/ 541 w 1433"/>
                <a:gd name="T63" fmla="*/ 804 h 1433"/>
                <a:gd name="T64" fmla="*/ 613 w 1433"/>
                <a:gd name="T65" fmla="*/ 866 h 1433"/>
                <a:gd name="T66" fmla="*/ 594 w 1433"/>
                <a:gd name="T67" fmla="*/ 944 h 1433"/>
                <a:gd name="T68" fmla="*/ 591 w 1433"/>
                <a:gd name="T69" fmla="*/ 948 h 1433"/>
                <a:gd name="T70" fmla="*/ 590 w 1433"/>
                <a:gd name="T71" fmla="*/ 945 h 1433"/>
                <a:gd name="T72" fmla="*/ 590 w 1433"/>
                <a:gd name="T73" fmla="*/ 944 h 1433"/>
                <a:gd name="T74" fmla="*/ 585 w 1433"/>
                <a:gd name="T75" fmla="*/ 941 h 1433"/>
                <a:gd name="T76" fmla="*/ 580 w 1433"/>
                <a:gd name="T77" fmla="*/ 944 h 1433"/>
                <a:gd name="T78" fmla="*/ 556 w 1433"/>
                <a:gd name="T79" fmla="*/ 994 h 1433"/>
                <a:gd name="T80" fmla="*/ 556 w 1433"/>
                <a:gd name="T81" fmla="*/ 994 h 1433"/>
                <a:gd name="T82" fmla="*/ 555 w 1433"/>
                <a:gd name="T83" fmla="*/ 993 h 1433"/>
                <a:gd name="T84" fmla="*/ 554 w 1433"/>
                <a:gd name="T85" fmla="*/ 991 h 1433"/>
                <a:gd name="T86" fmla="*/ 551 w 1433"/>
                <a:gd name="T87" fmla="*/ 991 h 1433"/>
                <a:gd name="T88" fmla="*/ 550 w 1433"/>
                <a:gd name="T89" fmla="*/ 991 h 1433"/>
                <a:gd name="T90" fmla="*/ 374 w 1433"/>
                <a:gd name="T91" fmla="*/ 1146 h 1433"/>
                <a:gd name="T92" fmla="*/ 353 w 1433"/>
                <a:gd name="T93" fmla="*/ 1239 h 1433"/>
                <a:gd name="T94" fmla="*/ 84 w 1433"/>
                <a:gd name="T95" fmla="*/ 716 h 1433"/>
                <a:gd name="T96" fmla="*/ 716 w 1433"/>
                <a:gd name="T97" fmla="*/ 84 h 1433"/>
                <a:gd name="T98" fmla="*/ 1349 w 1433"/>
                <a:gd name="T99" fmla="*/ 716 h 1433"/>
                <a:gd name="T100" fmla="*/ 1329 w 1433"/>
                <a:gd name="T101" fmla="*/ 875 h 1433"/>
                <a:gd name="T102" fmla="*/ 1400 w 1433"/>
                <a:gd name="T103" fmla="*/ 929 h 1433"/>
                <a:gd name="T104" fmla="*/ 1433 w 1433"/>
                <a:gd name="T105" fmla="*/ 718 h 1433"/>
                <a:gd name="T106" fmla="*/ 716 w 1433"/>
                <a:gd name="T107" fmla="*/ 0 h 1433"/>
                <a:gd name="T108" fmla="*/ 0 w 1433"/>
                <a:gd name="T109" fmla="*/ 716 h 1433"/>
                <a:gd name="T110" fmla="*/ 340 w 1433"/>
                <a:gd name="T111" fmla="*/ 1325 h 1433"/>
                <a:gd name="T112" fmla="*/ 715 w 1433"/>
                <a:gd name="T113" fmla="*/ 1433 h 1433"/>
                <a:gd name="T114" fmla="*/ 999 w 1433"/>
                <a:gd name="T115" fmla="*/ 1374 h 1433"/>
                <a:gd name="T116" fmla="*/ 991 w 1433"/>
                <a:gd name="T117" fmla="*/ 1361 h 1433"/>
                <a:gd name="T118" fmla="*/ 986 w 1433"/>
                <a:gd name="T119" fmla="*/ 1355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33" h="1433">
                  <a:moveTo>
                    <a:pt x="986" y="1355"/>
                  </a:moveTo>
                  <a:lnTo>
                    <a:pt x="969" y="1349"/>
                  </a:lnTo>
                  <a:cubicBezTo>
                    <a:pt x="913" y="1329"/>
                    <a:pt x="879" y="1270"/>
                    <a:pt x="889" y="1211"/>
                  </a:cubicBezTo>
                  <a:lnTo>
                    <a:pt x="892" y="1193"/>
                  </a:lnTo>
                  <a:cubicBezTo>
                    <a:pt x="892" y="1190"/>
                    <a:pt x="892" y="1186"/>
                    <a:pt x="891" y="1184"/>
                  </a:cubicBezTo>
                  <a:lnTo>
                    <a:pt x="881" y="1168"/>
                  </a:lnTo>
                  <a:cubicBezTo>
                    <a:pt x="851" y="1115"/>
                    <a:pt x="863" y="1050"/>
                    <a:pt x="909" y="1011"/>
                  </a:cubicBezTo>
                  <a:lnTo>
                    <a:pt x="913" y="1009"/>
                  </a:lnTo>
                  <a:cubicBezTo>
                    <a:pt x="890" y="999"/>
                    <a:pt x="865" y="991"/>
                    <a:pt x="844" y="984"/>
                  </a:cubicBezTo>
                  <a:lnTo>
                    <a:pt x="836" y="976"/>
                  </a:lnTo>
                  <a:cubicBezTo>
                    <a:pt x="835" y="965"/>
                    <a:pt x="830" y="954"/>
                    <a:pt x="819" y="944"/>
                  </a:cubicBezTo>
                  <a:cubicBezTo>
                    <a:pt x="819" y="944"/>
                    <a:pt x="818" y="944"/>
                    <a:pt x="818" y="943"/>
                  </a:cubicBezTo>
                  <a:cubicBezTo>
                    <a:pt x="816" y="939"/>
                    <a:pt x="813" y="938"/>
                    <a:pt x="809" y="939"/>
                  </a:cubicBezTo>
                  <a:cubicBezTo>
                    <a:pt x="796" y="916"/>
                    <a:pt x="788" y="894"/>
                    <a:pt x="784" y="870"/>
                  </a:cubicBezTo>
                  <a:cubicBezTo>
                    <a:pt x="798" y="864"/>
                    <a:pt x="810" y="855"/>
                    <a:pt x="823" y="845"/>
                  </a:cubicBezTo>
                  <a:cubicBezTo>
                    <a:pt x="870" y="805"/>
                    <a:pt x="898" y="749"/>
                    <a:pt x="913" y="690"/>
                  </a:cubicBezTo>
                  <a:lnTo>
                    <a:pt x="916" y="675"/>
                  </a:lnTo>
                  <a:cubicBezTo>
                    <a:pt x="917" y="675"/>
                    <a:pt x="919" y="676"/>
                    <a:pt x="921" y="676"/>
                  </a:cubicBezTo>
                  <a:cubicBezTo>
                    <a:pt x="959" y="674"/>
                    <a:pt x="971" y="615"/>
                    <a:pt x="954" y="586"/>
                  </a:cubicBezTo>
                  <a:lnTo>
                    <a:pt x="956" y="580"/>
                  </a:lnTo>
                  <a:cubicBezTo>
                    <a:pt x="960" y="523"/>
                    <a:pt x="964" y="463"/>
                    <a:pt x="940" y="409"/>
                  </a:cubicBezTo>
                  <a:cubicBezTo>
                    <a:pt x="919" y="361"/>
                    <a:pt x="880" y="334"/>
                    <a:pt x="833" y="315"/>
                  </a:cubicBezTo>
                  <a:cubicBezTo>
                    <a:pt x="775" y="293"/>
                    <a:pt x="706" y="279"/>
                    <a:pt x="644" y="285"/>
                  </a:cubicBezTo>
                  <a:cubicBezTo>
                    <a:pt x="603" y="290"/>
                    <a:pt x="553" y="309"/>
                    <a:pt x="543" y="354"/>
                  </a:cubicBezTo>
                  <a:cubicBezTo>
                    <a:pt x="440" y="348"/>
                    <a:pt x="456" y="584"/>
                    <a:pt x="456" y="585"/>
                  </a:cubicBezTo>
                  <a:cubicBezTo>
                    <a:pt x="455" y="585"/>
                    <a:pt x="455" y="586"/>
                    <a:pt x="454" y="588"/>
                  </a:cubicBezTo>
                  <a:cubicBezTo>
                    <a:pt x="443" y="600"/>
                    <a:pt x="443" y="619"/>
                    <a:pt x="444" y="634"/>
                  </a:cubicBezTo>
                  <a:cubicBezTo>
                    <a:pt x="445" y="649"/>
                    <a:pt x="451" y="665"/>
                    <a:pt x="465" y="674"/>
                  </a:cubicBezTo>
                  <a:cubicBezTo>
                    <a:pt x="473" y="679"/>
                    <a:pt x="481" y="680"/>
                    <a:pt x="490" y="678"/>
                  </a:cubicBezTo>
                  <a:cubicBezTo>
                    <a:pt x="490" y="680"/>
                    <a:pt x="491" y="683"/>
                    <a:pt x="491" y="685"/>
                  </a:cubicBezTo>
                  <a:cubicBezTo>
                    <a:pt x="491" y="686"/>
                    <a:pt x="493" y="688"/>
                    <a:pt x="493" y="689"/>
                  </a:cubicBezTo>
                  <a:cubicBezTo>
                    <a:pt x="500" y="730"/>
                    <a:pt x="516" y="770"/>
                    <a:pt x="541" y="804"/>
                  </a:cubicBezTo>
                  <a:cubicBezTo>
                    <a:pt x="561" y="830"/>
                    <a:pt x="585" y="851"/>
                    <a:pt x="613" y="866"/>
                  </a:cubicBezTo>
                  <a:cubicBezTo>
                    <a:pt x="614" y="896"/>
                    <a:pt x="606" y="918"/>
                    <a:pt x="594" y="944"/>
                  </a:cubicBezTo>
                  <a:lnTo>
                    <a:pt x="591" y="948"/>
                  </a:lnTo>
                  <a:cubicBezTo>
                    <a:pt x="591" y="946"/>
                    <a:pt x="591" y="946"/>
                    <a:pt x="590" y="945"/>
                  </a:cubicBezTo>
                  <a:lnTo>
                    <a:pt x="590" y="944"/>
                  </a:lnTo>
                  <a:cubicBezTo>
                    <a:pt x="590" y="941"/>
                    <a:pt x="588" y="941"/>
                    <a:pt x="585" y="941"/>
                  </a:cubicBezTo>
                  <a:cubicBezTo>
                    <a:pt x="584" y="941"/>
                    <a:pt x="583" y="941"/>
                    <a:pt x="580" y="944"/>
                  </a:cubicBezTo>
                  <a:cubicBezTo>
                    <a:pt x="565" y="963"/>
                    <a:pt x="553" y="975"/>
                    <a:pt x="556" y="994"/>
                  </a:cubicBezTo>
                  <a:lnTo>
                    <a:pt x="556" y="994"/>
                  </a:lnTo>
                  <a:cubicBezTo>
                    <a:pt x="556" y="994"/>
                    <a:pt x="556" y="993"/>
                    <a:pt x="555" y="993"/>
                  </a:cubicBezTo>
                  <a:cubicBezTo>
                    <a:pt x="555" y="993"/>
                    <a:pt x="555" y="991"/>
                    <a:pt x="554" y="991"/>
                  </a:cubicBezTo>
                  <a:cubicBezTo>
                    <a:pt x="553" y="990"/>
                    <a:pt x="551" y="991"/>
                    <a:pt x="551" y="991"/>
                  </a:cubicBezTo>
                  <a:lnTo>
                    <a:pt x="550" y="991"/>
                  </a:lnTo>
                  <a:cubicBezTo>
                    <a:pt x="476" y="1025"/>
                    <a:pt x="401" y="1066"/>
                    <a:pt x="374" y="1146"/>
                  </a:cubicBezTo>
                  <a:cubicBezTo>
                    <a:pt x="364" y="1176"/>
                    <a:pt x="358" y="1208"/>
                    <a:pt x="353" y="1239"/>
                  </a:cubicBezTo>
                  <a:cubicBezTo>
                    <a:pt x="191" y="1121"/>
                    <a:pt x="84" y="931"/>
                    <a:pt x="84" y="716"/>
                  </a:cubicBezTo>
                  <a:cubicBezTo>
                    <a:pt x="84" y="368"/>
                    <a:pt x="368" y="84"/>
                    <a:pt x="716" y="84"/>
                  </a:cubicBezTo>
                  <a:cubicBezTo>
                    <a:pt x="1065" y="84"/>
                    <a:pt x="1349" y="367"/>
                    <a:pt x="1349" y="716"/>
                  </a:cubicBezTo>
                  <a:cubicBezTo>
                    <a:pt x="1349" y="771"/>
                    <a:pt x="1341" y="824"/>
                    <a:pt x="1329" y="875"/>
                  </a:cubicBezTo>
                  <a:cubicBezTo>
                    <a:pt x="1359" y="884"/>
                    <a:pt x="1384" y="903"/>
                    <a:pt x="1400" y="929"/>
                  </a:cubicBezTo>
                  <a:cubicBezTo>
                    <a:pt x="1421" y="861"/>
                    <a:pt x="1433" y="791"/>
                    <a:pt x="1433" y="718"/>
                  </a:cubicBezTo>
                  <a:cubicBezTo>
                    <a:pt x="1433" y="321"/>
                    <a:pt x="1111" y="0"/>
                    <a:pt x="716" y="0"/>
                  </a:cubicBezTo>
                  <a:cubicBezTo>
                    <a:pt x="321" y="0"/>
                    <a:pt x="0" y="321"/>
                    <a:pt x="0" y="716"/>
                  </a:cubicBezTo>
                  <a:cubicBezTo>
                    <a:pt x="0" y="974"/>
                    <a:pt x="136" y="1199"/>
                    <a:pt x="340" y="1325"/>
                  </a:cubicBezTo>
                  <a:cubicBezTo>
                    <a:pt x="449" y="1393"/>
                    <a:pt x="578" y="1433"/>
                    <a:pt x="715" y="1433"/>
                  </a:cubicBezTo>
                  <a:cubicBezTo>
                    <a:pt x="816" y="1433"/>
                    <a:pt x="911" y="1411"/>
                    <a:pt x="999" y="1374"/>
                  </a:cubicBezTo>
                  <a:lnTo>
                    <a:pt x="991" y="1361"/>
                  </a:lnTo>
                  <a:cubicBezTo>
                    <a:pt x="991" y="1359"/>
                    <a:pt x="989" y="1356"/>
                    <a:pt x="986" y="13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" name="Client_Success">
              <a:extLst>
                <a:ext uri="{FF2B5EF4-FFF2-40B4-BE49-F238E27FC236}">
                  <a16:creationId xmlns:a16="http://schemas.microsoft.com/office/drawing/2014/main" id="{E7F3E99A-D9C3-3902-9556-6818DC788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330"/>
              <a:ext cx="8" cy="4"/>
            </a:xfrm>
            <a:custGeom>
              <a:avLst/>
              <a:gdLst>
                <a:gd name="T0" fmla="*/ 0 w 25"/>
                <a:gd name="T1" fmla="*/ 0 h 12"/>
                <a:gd name="T2" fmla="*/ 25 w 25"/>
                <a:gd name="T3" fmla="*/ 12 h 12"/>
                <a:gd name="T4" fmla="*/ 0 w 2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cubicBezTo>
                    <a:pt x="8" y="4"/>
                    <a:pt x="16" y="8"/>
                    <a:pt x="25" y="12"/>
                  </a:cubicBezTo>
                  <a:cubicBezTo>
                    <a:pt x="16" y="8"/>
                    <a:pt x="7" y="4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sp>
        <p:nvSpPr>
          <p:cNvPr id="60" name="TextBox 19477">
            <a:extLst>
              <a:ext uri="{FF2B5EF4-FFF2-40B4-BE49-F238E27FC236}">
                <a16:creationId xmlns:a16="http://schemas.microsoft.com/office/drawing/2014/main" id="{AD954022-04DE-E799-A6DE-4B3F853A2FB1}"/>
              </a:ext>
            </a:extLst>
          </p:cNvPr>
          <p:cNvSpPr txBox="1"/>
          <p:nvPr/>
        </p:nvSpPr>
        <p:spPr>
          <a:xfrm>
            <a:off x="9606877" y="5390778"/>
            <a:ext cx="16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800" b="1">
                <a:solidFill>
                  <a:srgbClr val="12254A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Delivery Challan</a:t>
            </a:r>
            <a:endParaRPr lang="en-IN" b="1">
              <a:solidFill>
                <a:srgbClr val="12254A"/>
              </a:solidFill>
            </a:endParaRPr>
          </a:p>
        </p:txBody>
      </p:sp>
      <p:grpSp>
        <p:nvGrpSpPr>
          <p:cNvPr id="61" name="Delivering_result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F356D37-4C4F-3991-68DE-A1CA9F816D46}"/>
              </a:ext>
            </a:extLst>
          </p:cNvPr>
          <p:cNvGrpSpPr/>
          <p:nvPr/>
        </p:nvGrpSpPr>
        <p:grpSpPr>
          <a:xfrm>
            <a:off x="8889543" y="5047422"/>
            <a:ext cx="266604" cy="321430"/>
            <a:chOff x="0" y="0"/>
            <a:chExt cx="525449" cy="569097"/>
          </a:xfrm>
          <a:solidFill>
            <a:schemeClr val="bg1"/>
          </a:solidFill>
        </p:grpSpPr>
        <p:grpSp>
          <p:nvGrpSpPr>
            <p:cNvPr id="62" name="Premium_content">
              <a:extLst>
                <a:ext uri="{FF2B5EF4-FFF2-40B4-BE49-F238E27FC236}">
                  <a16:creationId xmlns:a16="http://schemas.microsoft.com/office/drawing/2014/main" id="{0A4CE735-19E5-6063-9467-37DAEA14612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272004"/>
              <a:ext cx="525449" cy="297093"/>
              <a:chOff x="0" y="272004"/>
              <a:chExt cx="715963" cy="404813"/>
            </a:xfrm>
            <a:grpFill/>
          </p:grpSpPr>
          <p:sp>
            <p:nvSpPr>
              <p:cNvPr id="1033" name="Freeform 305">
                <a:extLst>
                  <a:ext uri="{FF2B5EF4-FFF2-40B4-BE49-F238E27FC236}">
                    <a16:creationId xmlns:a16="http://schemas.microsoft.com/office/drawing/2014/main" id="{D17E744B-9547-9920-66FA-66C737497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63" y="272004"/>
                <a:ext cx="609600" cy="292100"/>
              </a:xfrm>
              <a:custGeom>
                <a:avLst/>
                <a:gdLst>
                  <a:gd name="T0" fmla="*/ 776 w 800"/>
                  <a:gd name="T1" fmla="*/ 19 h 382"/>
                  <a:gd name="T2" fmla="*/ 636 w 800"/>
                  <a:gd name="T3" fmla="*/ 80 h 382"/>
                  <a:gd name="T4" fmla="*/ 624 w 800"/>
                  <a:gd name="T5" fmla="*/ 107 h 382"/>
                  <a:gd name="T6" fmla="*/ 537 w 800"/>
                  <a:gd name="T7" fmla="*/ 165 h 382"/>
                  <a:gd name="T8" fmla="*/ 485 w 800"/>
                  <a:gd name="T9" fmla="*/ 125 h 382"/>
                  <a:gd name="T10" fmla="*/ 360 w 800"/>
                  <a:gd name="T11" fmla="*/ 121 h 382"/>
                  <a:gd name="T12" fmla="*/ 332 w 800"/>
                  <a:gd name="T13" fmla="*/ 107 h 382"/>
                  <a:gd name="T14" fmla="*/ 91 w 800"/>
                  <a:gd name="T15" fmla="*/ 117 h 382"/>
                  <a:gd name="T16" fmla="*/ 0 w 800"/>
                  <a:gd name="T17" fmla="*/ 209 h 382"/>
                  <a:gd name="T18" fmla="*/ 173 w 800"/>
                  <a:gd name="T19" fmla="*/ 382 h 382"/>
                  <a:gd name="T20" fmla="*/ 201 w 800"/>
                  <a:gd name="T21" fmla="*/ 354 h 382"/>
                  <a:gd name="T22" fmla="*/ 495 w 800"/>
                  <a:gd name="T23" fmla="*/ 354 h 382"/>
                  <a:gd name="T24" fmla="*/ 557 w 800"/>
                  <a:gd name="T25" fmla="*/ 331 h 382"/>
                  <a:gd name="T26" fmla="*/ 633 w 800"/>
                  <a:gd name="T27" fmla="*/ 266 h 382"/>
                  <a:gd name="T28" fmla="*/ 723 w 800"/>
                  <a:gd name="T29" fmla="*/ 164 h 382"/>
                  <a:gd name="T30" fmla="*/ 790 w 800"/>
                  <a:gd name="T31" fmla="*/ 60 h 382"/>
                  <a:gd name="T32" fmla="*/ 776 w 800"/>
                  <a:gd name="T33" fmla="*/ 19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0" h="382">
                    <a:moveTo>
                      <a:pt x="776" y="19"/>
                    </a:moveTo>
                    <a:cubicBezTo>
                      <a:pt x="720" y="0"/>
                      <a:pt x="660" y="26"/>
                      <a:pt x="636" y="80"/>
                    </a:cubicBezTo>
                    <a:lnTo>
                      <a:pt x="624" y="107"/>
                    </a:lnTo>
                    <a:lnTo>
                      <a:pt x="537" y="165"/>
                    </a:lnTo>
                    <a:cubicBezTo>
                      <a:pt x="530" y="143"/>
                      <a:pt x="510" y="126"/>
                      <a:pt x="485" y="125"/>
                    </a:cubicBezTo>
                    <a:lnTo>
                      <a:pt x="360" y="121"/>
                    </a:lnTo>
                    <a:cubicBezTo>
                      <a:pt x="349" y="121"/>
                      <a:pt x="337" y="113"/>
                      <a:pt x="332" y="107"/>
                    </a:cubicBezTo>
                    <a:cubicBezTo>
                      <a:pt x="278" y="53"/>
                      <a:pt x="160" y="49"/>
                      <a:pt x="91" y="117"/>
                    </a:cubicBezTo>
                    <a:lnTo>
                      <a:pt x="0" y="209"/>
                    </a:lnTo>
                    <a:lnTo>
                      <a:pt x="173" y="382"/>
                    </a:lnTo>
                    <a:lnTo>
                      <a:pt x="201" y="354"/>
                    </a:lnTo>
                    <a:lnTo>
                      <a:pt x="495" y="354"/>
                    </a:lnTo>
                    <a:cubicBezTo>
                      <a:pt x="517" y="354"/>
                      <a:pt x="539" y="346"/>
                      <a:pt x="557" y="331"/>
                    </a:cubicBezTo>
                    <a:lnTo>
                      <a:pt x="633" y="266"/>
                    </a:lnTo>
                    <a:cubicBezTo>
                      <a:pt x="668" y="237"/>
                      <a:pt x="698" y="203"/>
                      <a:pt x="723" y="164"/>
                    </a:cubicBezTo>
                    <a:lnTo>
                      <a:pt x="790" y="60"/>
                    </a:lnTo>
                    <a:cubicBezTo>
                      <a:pt x="800" y="45"/>
                      <a:pt x="793" y="25"/>
                      <a:pt x="776" y="1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1034" name="Freeform 306">
                <a:extLst>
                  <a:ext uri="{FF2B5EF4-FFF2-40B4-BE49-F238E27FC236}">
                    <a16:creationId xmlns:a16="http://schemas.microsoft.com/office/drawing/2014/main" id="{45A0CBD1-ED8F-CBCC-3252-6F5E88B69B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430754"/>
                <a:ext cx="246063" cy="246063"/>
              </a:xfrm>
              <a:custGeom>
                <a:avLst/>
                <a:gdLst>
                  <a:gd name="T0" fmla="*/ 232 w 322"/>
                  <a:gd name="T1" fmla="*/ 207 h 322"/>
                  <a:gd name="T2" fmla="*/ 256 w 322"/>
                  <a:gd name="T3" fmla="*/ 230 h 322"/>
                  <a:gd name="T4" fmla="*/ 232 w 322"/>
                  <a:gd name="T5" fmla="*/ 254 h 322"/>
                  <a:gd name="T6" fmla="*/ 209 w 322"/>
                  <a:gd name="T7" fmla="*/ 230 h 322"/>
                  <a:gd name="T8" fmla="*/ 232 w 322"/>
                  <a:gd name="T9" fmla="*/ 207 h 322"/>
                  <a:gd name="T10" fmla="*/ 0 w 322"/>
                  <a:gd name="T11" fmla="*/ 93 h 322"/>
                  <a:gd name="T12" fmla="*/ 230 w 322"/>
                  <a:gd name="T13" fmla="*/ 322 h 322"/>
                  <a:gd name="T14" fmla="*/ 322 w 322"/>
                  <a:gd name="T15" fmla="*/ 230 h 322"/>
                  <a:gd name="T16" fmla="*/ 93 w 322"/>
                  <a:gd name="T17" fmla="*/ 0 h 322"/>
                  <a:gd name="T18" fmla="*/ 0 w 322"/>
                  <a:gd name="T19" fmla="*/ 9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2" h="322">
                    <a:moveTo>
                      <a:pt x="232" y="207"/>
                    </a:moveTo>
                    <a:lnTo>
                      <a:pt x="256" y="230"/>
                    </a:lnTo>
                    <a:lnTo>
                      <a:pt x="232" y="254"/>
                    </a:lnTo>
                    <a:lnTo>
                      <a:pt x="209" y="230"/>
                    </a:lnTo>
                    <a:lnTo>
                      <a:pt x="232" y="207"/>
                    </a:lnTo>
                    <a:close/>
                    <a:moveTo>
                      <a:pt x="0" y="93"/>
                    </a:moveTo>
                    <a:lnTo>
                      <a:pt x="230" y="322"/>
                    </a:lnTo>
                    <a:lnTo>
                      <a:pt x="322" y="230"/>
                    </a:lnTo>
                    <a:lnTo>
                      <a:pt x="93" y="0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grpSp>
          <p:nvGrpSpPr>
            <p:cNvPr id="1024" name="Line_chart3">
              <a:extLst>
                <a:ext uri="{FF2B5EF4-FFF2-40B4-BE49-F238E27FC236}">
                  <a16:creationId xmlns:a16="http://schemas.microsoft.com/office/drawing/2014/main" id="{C075DA60-1D9D-EE40-8E57-CF03862CC6F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5747" y="0"/>
              <a:ext cx="231660" cy="253276"/>
              <a:chOff x="205748" y="0"/>
              <a:chExt cx="663575" cy="725488"/>
            </a:xfrm>
            <a:grpFill/>
          </p:grpSpPr>
          <p:sp>
            <p:nvSpPr>
              <p:cNvPr id="1025" name="Freeform 31">
                <a:extLst>
                  <a:ext uri="{FF2B5EF4-FFF2-40B4-BE49-F238E27FC236}">
                    <a16:creationId xmlns:a16="http://schemas.microsoft.com/office/drawing/2014/main" id="{9F6287C8-DC2D-7BA5-46F4-D653FBFAA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198" y="0"/>
                <a:ext cx="103188" cy="125413"/>
              </a:xfrm>
              <a:custGeom>
                <a:avLst/>
                <a:gdLst>
                  <a:gd name="T0" fmla="*/ 0 w 137"/>
                  <a:gd name="T1" fmla="*/ 78 h 165"/>
                  <a:gd name="T2" fmla="*/ 137 w 137"/>
                  <a:gd name="T3" fmla="*/ 0 h 165"/>
                  <a:gd name="T4" fmla="*/ 129 w 137"/>
                  <a:gd name="T5" fmla="*/ 165 h 165"/>
                  <a:gd name="T6" fmla="*/ 0 w 137"/>
                  <a:gd name="T7" fmla="*/ 78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65">
                    <a:moveTo>
                      <a:pt x="0" y="78"/>
                    </a:moveTo>
                    <a:lnTo>
                      <a:pt x="137" y="0"/>
                    </a:lnTo>
                    <a:lnTo>
                      <a:pt x="129" y="165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1027" name="Rectangle 1026">
                <a:extLst>
                  <a:ext uri="{FF2B5EF4-FFF2-40B4-BE49-F238E27FC236}">
                    <a16:creationId xmlns:a16="http://schemas.microsoft.com/office/drawing/2014/main" id="{D991371D-25E8-F92D-75C7-68290CDA8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48" y="677863"/>
                <a:ext cx="660400" cy="47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1028" name="Freeform 33">
                <a:extLst>
                  <a:ext uri="{FF2B5EF4-FFF2-40B4-BE49-F238E27FC236}">
                    <a16:creationId xmlns:a16="http://schemas.microsoft.com/office/drawing/2014/main" id="{ACB499AD-967D-D031-5BC9-0664BC4DF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85" y="452438"/>
                <a:ext cx="133350" cy="188913"/>
              </a:xfrm>
              <a:custGeom>
                <a:avLst/>
                <a:gdLst>
                  <a:gd name="T0" fmla="*/ 0 w 175"/>
                  <a:gd name="T1" fmla="*/ 56 h 247"/>
                  <a:gd name="T2" fmla="*/ 0 w 175"/>
                  <a:gd name="T3" fmla="*/ 247 h 247"/>
                  <a:gd name="T4" fmla="*/ 175 w 175"/>
                  <a:gd name="T5" fmla="*/ 247 h 247"/>
                  <a:gd name="T6" fmla="*/ 175 w 175"/>
                  <a:gd name="T7" fmla="*/ 0 h 247"/>
                  <a:gd name="T8" fmla="*/ 0 w 175"/>
                  <a:gd name="T9" fmla="*/ 56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47">
                    <a:moveTo>
                      <a:pt x="0" y="56"/>
                    </a:moveTo>
                    <a:lnTo>
                      <a:pt x="0" y="247"/>
                    </a:lnTo>
                    <a:lnTo>
                      <a:pt x="175" y="247"/>
                    </a:lnTo>
                    <a:lnTo>
                      <a:pt x="175" y="0"/>
                    </a:lnTo>
                    <a:cubicBezTo>
                      <a:pt x="119" y="24"/>
                      <a:pt x="61" y="43"/>
                      <a:pt x="0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1029" name="Freeform 34">
                <a:extLst>
                  <a:ext uri="{FF2B5EF4-FFF2-40B4-BE49-F238E27FC236}">
                    <a16:creationId xmlns:a16="http://schemas.microsoft.com/office/drawing/2014/main" id="{26E7E4B4-42BB-8705-594D-CB3451B3A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173" y="342900"/>
                <a:ext cx="131763" cy="298450"/>
              </a:xfrm>
              <a:custGeom>
                <a:avLst/>
                <a:gdLst>
                  <a:gd name="T0" fmla="*/ 0 w 174"/>
                  <a:gd name="T1" fmla="*/ 115 h 390"/>
                  <a:gd name="T2" fmla="*/ 0 w 174"/>
                  <a:gd name="T3" fmla="*/ 390 h 390"/>
                  <a:gd name="T4" fmla="*/ 174 w 174"/>
                  <a:gd name="T5" fmla="*/ 390 h 390"/>
                  <a:gd name="T6" fmla="*/ 174 w 174"/>
                  <a:gd name="T7" fmla="*/ 0 h 390"/>
                  <a:gd name="T8" fmla="*/ 0 w 174"/>
                  <a:gd name="T9" fmla="*/ 115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390">
                    <a:moveTo>
                      <a:pt x="0" y="115"/>
                    </a:moveTo>
                    <a:lnTo>
                      <a:pt x="0" y="390"/>
                    </a:lnTo>
                    <a:lnTo>
                      <a:pt x="174" y="390"/>
                    </a:lnTo>
                    <a:lnTo>
                      <a:pt x="174" y="0"/>
                    </a:lnTo>
                    <a:cubicBezTo>
                      <a:pt x="121" y="44"/>
                      <a:pt x="62" y="82"/>
                      <a:pt x="0" y="1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1030" name="Freeform 35">
                <a:extLst>
                  <a:ext uri="{FF2B5EF4-FFF2-40B4-BE49-F238E27FC236}">
                    <a16:creationId xmlns:a16="http://schemas.microsoft.com/office/drawing/2014/main" id="{79195CE6-204F-D749-3CFA-4CF24546E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73" y="130175"/>
                <a:ext cx="133350" cy="511175"/>
              </a:xfrm>
              <a:custGeom>
                <a:avLst/>
                <a:gdLst>
                  <a:gd name="T0" fmla="*/ 0 w 175"/>
                  <a:gd name="T1" fmla="*/ 226 h 669"/>
                  <a:gd name="T2" fmla="*/ 0 w 175"/>
                  <a:gd name="T3" fmla="*/ 669 h 669"/>
                  <a:gd name="T4" fmla="*/ 175 w 175"/>
                  <a:gd name="T5" fmla="*/ 669 h 669"/>
                  <a:gd name="T6" fmla="*/ 175 w 175"/>
                  <a:gd name="T7" fmla="*/ 0 h 669"/>
                  <a:gd name="T8" fmla="*/ 0 w 175"/>
                  <a:gd name="T9" fmla="*/ 226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669">
                    <a:moveTo>
                      <a:pt x="0" y="226"/>
                    </a:moveTo>
                    <a:lnTo>
                      <a:pt x="0" y="669"/>
                    </a:lnTo>
                    <a:lnTo>
                      <a:pt x="175" y="669"/>
                    </a:lnTo>
                    <a:lnTo>
                      <a:pt x="175" y="0"/>
                    </a:lnTo>
                    <a:cubicBezTo>
                      <a:pt x="128" y="83"/>
                      <a:pt x="69" y="159"/>
                      <a:pt x="0" y="22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1031" name="Freeform 36">
                <a:extLst>
                  <a:ext uri="{FF2B5EF4-FFF2-40B4-BE49-F238E27FC236}">
                    <a16:creationId xmlns:a16="http://schemas.microsoft.com/office/drawing/2014/main" id="{A69C8F81-C91A-FD4C-62E1-B128AE874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48" y="503238"/>
                <a:ext cx="133350" cy="138113"/>
              </a:xfrm>
              <a:custGeom>
                <a:avLst/>
                <a:gdLst>
                  <a:gd name="T0" fmla="*/ 12 w 175"/>
                  <a:gd name="T1" fmla="*/ 14 h 181"/>
                  <a:gd name="T2" fmla="*/ 0 w 175"/>
                  <a:gd name="T3" fmla="*/ 14 h 181"/>
                  <a:gd name="T4" fmla="*/ 0 w 175"/>
                  <a:gd name="T5" fmla="*/ 181 h 181"/>
                  <a:gd name="T6" fmla="*/ 175 w 175"/>
                  <a:gd name="T7" fmla="*/ 181 h 181"/>
                  <a:gd name="T8" fmla="*/ 175 w 175"/>
                  <a:gd name="T9" fmla="*/ 0 h 181"/>
                  <a:gd name="T10" fmla="*/ 12 w 175"/>
                  <a:gd name="T11" fmla="*/ 1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181">
                    <a:moveTo>
                      <a:pt x="12" y="14"/>
                    </a:moveTo>
                    <a:cubicBezTo>
                      <a:pt x="8" y="14"/>
                      <a:pt x="4" y="14"/>
                      <a:pt x="0" y="14"/>
                    </a:cubicBezTo>
                    <a:lnTo>
                      <a:pt x="0" y="181"/>
                    </a:lnTo>
                    <a:lnTo>
                      <a:pt x="175" y="181"/>
                    </a:lnTo>
                    <a:lnTo>
                      <a:pt x="175" y="0"/>
                    </a:lnTo>
                    <a:cubicBezTo>
                      <a:pt x="122" y="9"/>
                      <a:pt x="67" y="14"/>
                      <a:pt x="12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1032" name="Freeform 37">
                <a:extLst>
                  <a:ext uri="{FF2B5EF4-FFF2-40B4-BE49-F238E27FC236}">
                    <a16:creationId xmlns:a16="http://schemas.microsoft.com/office/drawing/2014/main" id="{FAD7A82E-CADB-A682-7E86-E204DC1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48" y="68263"/>
                <a:ext cx="630238" cy="398463"/>
              </a:xfrm>
              <a:custGeom>
                <a:avLst/>
                <a:gdLst>
                  <a:gd name="T0" fmla="*/ 0 w 827"/>
                  <a:gd name="T1" fmla="*/ 460 h 523"/>
                  <a:gd name="T2" fmla="*/ 0 w 827"/>
                  <a:gd name="T3" fmla="*/ 523 h 523"/>
                  <a:gd name="T4" fmla="*/ 354 w 827"/>
                  <a:gd name="T5" fmla="*/ 444 h 523"/>
                  <a:gd name="T6" fmla="*/ 678 w 827"/>
                  <a:gd name="T7" fmla="*/ 226 h 523"/>
                  <a:gd name="T8" fmla="*/ 827 w 827"/>
                  <a:gd name="T9" fmla="*/ 36 h 523"/>
                  <a:gd name="T10" fmla="*/ 775 w 827"/>
                  <a:gd name="T11" fmla="*/ 0 h 523"/>
                  <a:gd name="T12" fmla="*/ 0 w 827"/>
                  <a:gd name="T13" fmla="*/ 46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7" h="523">
                    <a:moveTo>
                      <a:pt x="0" y="460"/>
                    </a:moveTo>
                    <a:lnTo>
                      <a:pt x="0" y="523"/>
                    </a:lnTo>
                    <a:cubicBezTo>
                      <a:pt x="122" y="518"/>
                      <a:pt x="241" y="492"/>
                      <a:pt x="354" y="444"/>
                    </a:cubicBezTo>
                    <a:cubicBezTo>
                      <a:pt x="475" y="393"/>
                      <a:pt x="584" y="319"/>
                      <a:pt x="678" y="226"/>
                    </a:cubicBezTo>
                    <a:cubicBezTo>
                      <a:pt x="735" y="168"/>
                      <a:pt x="785" y="104"/>
                      <a:pt x="827" y="36"/>
                    </a:cubicBezTo>
                    <a:lnTo>
                      <a:pt x="775" y="0"/>
                    </a:lnTo>
                    <a:cubicBezTo>
                      <a:pt x="614" y="265"/>
                      <a:pt x="328" y="446"/>
                      <a:pt x="0" y="4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</p:grpSp>
      <p:sp>
        <p:nvSpPr>
          <p:cNvPr id="1035" name="TextBox 19490">
            <a:extLst>
              <a:ext uri="{FF2B5EF4-FFF2-40B4-BE49-F238E27FC236}">
                <a16:creationId xmlns:a16="http://schemas.microsoft.com/office/drawing/2014/main" id="{1A2E15CF-96F8-1F01-5D0D-3206FC7EA881}"/>
              </a:ext>
            </a:extLst>
          </p:cNvPr>
          <p:cNvSpPr txBox="1"/>
          <p:nvPr/>
        </p:nvSpPr>
        <p:spPr>
          <a:xfrm>
            <a:off x="7801200" y="5456198"/>
            <a:ext cx="190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800" b="1">
                <a:solidFill>
                  <a:srgbClr val="12254A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Advance Receipt</a:t>
            </a:r>
          </a:p>
          <a:p>
            <a:r>
              <a:rPr lang="en-IN" b="1">
                <a:solidFill>
                  <a:srgbClr val="12254A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→ Payment Voucher</a:t>
            </a:r>
            <a:endParaRPr lang="en-IN" b="1">
              <a:solidFill>
                <a:srgbClr val="12254A"/>
              </a:solidFill>
            </a:endParaRPr>
          </a:p>
        </p:txBody>
      </p:sp>
      <p:grpSp>
        <p:nvGrpSpPr>
          <p:cNvPr id="1036" name="Analytics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3C113EA-D871-1973-1886-FDC0EAB0BA70}"/>
              </a:ext>
            </a:extLst>
          </p:cNvPr>
          <p:cNvGrpSpPr/>
          <p:nvPr/>
        </p:nvGrpSpPr>
        <p:grpSpPr>
          <a:xfrm>
            <a:off x="8477576" y="4318274"/>
            <a:ext cx="232528" cy="294847"/>
            <a:chOff x="0" y="0"/>
            <a:chExt cx="895350" cy="803276"/>
          </a:xfrm>
          <a:solidFill>
            <a:schemeClr val="bg1"/>
          </a:solidFill>
        </p:grpSpPr>
        <p:sp>
          <p:nvSpPr>
            <p:cNvPr id="1037" name="Freeform 115">
              <a:extLst>
                <a:ext uri="{FF2B5EF4-FFF2-40B4-BE49-F238E27FC236}">
                  <a16:creationId xmlns:a16="http://schemas.microsoft.com/office/drawing/2014/main" id="{F17BF91A-7DB7-C23D-7B43-5051442B8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" y="447675"/>
              <a:ext cx="180975" cy="180975"/>
            </a:xfrm>
            <a:custGeom>
              <a:avLst/>
              <a:gdLst>
                <a:gd name="T0" fmla="*/ 113 w 239"/>
                <a:gd name="T1" fmla="*/ 58 h 237"/>
                <a:gd name="T2" fmla="*/ 217 w 239"/>
                <a:gd name="T3" fmla="*/ 237 h 237"/>
                <a:gd name="T4" fmla="*/ 239 w 239"/>
                <a:gd name="T5" fmla="*/ 171 h 237"/>
                <a:gd name="T6" fmla="*/ 159 w 239"/>
                <a:gd name="T7" fmla="*/ 35 h 237"/>
                <a:gd name="T8" fmla="*/ 98 w 239"/>
                <a:gd name="T9" fmla="*/ 9 h 237"/>
                <a:gd name="T10" fmla="*/ 0 w 239"/>
                <a:gd name="T11" fmla="*/ 49 h 237"/>
                <a:gd name="T12" fmla="*/ 0 w 239"/>
                <a:gd name="T13" fmla="*/ 105 h 237"/>
                <a:gd name="T14" fmla="*/ 113 w 239"/>
                <a:gd name="T15" fmla="*/ 5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237">
                  <a:moveTo>
                    <a:pt x="113" y="58"/>
                  </a:moveTo>
                  <a:lnTo>
                    <a:pt x="217" y="237"/>
                  </a:lnTo>
                  <a:lnTo>
                    <a:pt x="239" y="171"/>
                  </a:lnTo>
                  <a:lnTo>
                    <a:pt x="159" y="35"/>
                  </a:lnTo>
                  <a:cubicBezTo>
                    <a:pt x="145" y="12"/>
                    <a:pt x="118" y="0"/>
                    <a:pt x="98" y="9"/>
                  </a:cubicBezTo>
                  <a:lnTo>
                    <a:pt x="0" y="49"/>
                  </a:lnTo>
                  <a:lnTo>
                    <a:pt x="0" y="105"/>
                  </a:lnTo>
                  <a:lnTo>
                    <a:pt x="113" y="58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038" name="Freeform 116">
              <a:extLst>
                <a:ext uri="{FF2B5EF4-FFF2-40B4-BE49-F238E27FC236}">
                  <a16:creationId xmlns:a16="http://schemas.microsoft.com/office/drawing/2014/main" id="{12E296E2-3421-A04C-CAD3-338823A23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" y="606425"/>
              <a:ext cx="87313" cy="114300"/>
            </a:xfrm>
            <a:custGeom>
              <a:avLst/>
              <a:gdLst>
                <a:gd name="T0" fmla="*/ 60 w 114"/>
                <a:gd name="T1" fmla="*/ 0 h 151"/>
                <a:gd name="T2" fmla="*/ 0 w 114"/>
                <a:gd name="T3" fmla="*/ 0 h 151"/>
                <a:gd name="T4" fmla="*/ 89 w 114"/>
                <a:gd name="T5" fmla="*/ 151 h 151"/>
                <a:gd name="T6" fmla="*/ 114 w 114"/>
                <a:gd name="T7" fmla="*/ 93 h 151"/>
                <a:gd name="T8" fmla="*/ 60 w 114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51">
                  <a:moveTo>
                    <a:pt x="60" y="0"/>
                  </a:moveTo>
                  <a:lnTo>
                    <a:pt x="0" y="0"/>
                  </a:lnTo>
                  <a:lnTo>
                    <a:pt x="89" y="151"/>
                  </a:lnTo>
                  <a:cubicBezTo>
                    <a:pt x="92" y="128"/>
                    <a:pt x="101" y="109"/>
                    <a:pt x="114" y="93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039" name="Freeform 117">
              <a:extLst>
                <a:ext uri="{FF2B5EF4-FFF2-40B4-BE49-F238E27FC236}">
                  <a16:creationId xmlns:a16="http://schemas.microsoft.com/office/drawing/2014/main" id="{932060EB-646D-288E-FEA8-71ED662A4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" y="347663"/>
              <a:ext cx="695325" cy="455613"/>
            </a:xfrm>
            <a:custGeom>
              <a:avLst/>
              <a:gdLst>
                <a:gd name="T0" fmla="*/ 616 w 914"/>
                <a:gd name="T1" fmla="*/ 0 h 598"/>
                <a:gd name="T2" fmla="*/ 414 w 914"/>
                <a:gd name="T3" fmla="*/ 134 h 598"/>
                <a:gd name="T4" fmla="*/ 414 w 914"/>
                <a:gd name="T5" fmla="*/ 134 h 598"/>
                <a:gd name="T6" fmla="*/ 323 w 914"/>
                <a:gd name="T7" fmla="*/ 408 h 598"/>
                <a:gd name="T8" fmla="*/ 87 w 914"/>
                <a:gd name="T9" fmla="*/ 431 h 598"/>
                <a:gd name="T10" fmla="*/ 87 w 914"/>
                <a:gd name="T11" fmla="*/ 431 h 598"/>
                <a:gd name="T12" fmla="*/ 0 w 914"/>
                <a:gd name="T13" fmla="*/ 515 h 598"/>
                <a:gd name="T14" fmla="*/ 95 w 914"/>
                <a:gd name="T15" fmla="*/ 598 h 598"/>
                <a:gd name="T16" fmla="*/ 403 w 914"/>
                <a:gd name="T17" fmla="*/ 598 h 598"/>
                <a:gd name="T18" fmla="*/ 504 w 914"/>
                <a:gd name="T19" fmla="*/ 528 h 598"/>
                <a:gd name="T20" fmla="*/ 616 w 914"/>
                <a:gd name="T21" fmla="*/ 296 h 598"/>
                <a:gd name="T22" fmla="*/ 674 w 914"/>
                <a:gd name="T23" fmla="*/ 311 h 598"/>
                <a:gd name="T24" fmla="*/ 547 w 914"/>
                <a:gd name="T25" fmla="*/ 569 h 598"/>
                <a:gd name="T26" fmla="*/ 914 w 914"/>
                <a:gd name="T27" fmla="*/ 569 h 598"/>
                <a:gd name="T28" fmla="*/ 872 w 914"/>
                <a:gd name="T29" fmla="*/ 219 h 598"/>
                <a:gd name="T30" fmla="*/ 616 w 914"/>
                <a:gd name="T3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4" h="598">
                  <a:moveTo>
                    <a:pt x="616" y="0"/>
                  </a:moveTo>
                  <a:cubicBezTo>
                    <a:pt x="519" y="0"/>
                    <a:pt x="442" y="55"/>
                    <a:pt x="414" y="134"/>
                  </a:cubicBezTo>
                  <a:lnTo>
                    <a:pt x="414" y="134"/>
                  </a:lnTo>
                  <a:lnTo>
                    <a:pt x="323" y="408"/>
                  </a:lnTo>
                  <a:lnTo>
                    <a:pt x="87" y="431"/>
                  </a:lnTo>
                  <a:lnTo>
                    <a:pt x="87" y="431"/>
                  </a:lnTo>
                  <a:cubicBezTo>
                    <a:pt x="39" y="432"/>
                    <a:pt x="0" y="455"/>
                    <a:pt x="0" y="515"/>
                  </a:cubicBezTo>
                  <a:cubicBezTo>
                    <a:pt x="0" y="569"/>
                    <a:pt x="35" y="598"/>
                    <a:pt x="95" y="598"/>
                  </a:cubicBezTo>
                  <a:lnTo>
                    <a:pt x="403" y="598"/>
                  </a:lnTo>
                  <a:cubicBezTo>
                    <a:pt x="448" y="598"/>
                    <a:pt x="482" y="573"/>
                    <a:pt x="504" y="528"/>
                  </a:cubicBezTo>
                  <a:cubicBezTo>
                    <a:pt x="534" y="467"/>
                    <a:pt x="585" y="362"/>
                    <a:pt x="616" y="296"/>
                  </a:cubicBezTo>
                  <a:lnTo>
                    <a:pt x="674" y="311"/>
                  </a:lnTo>
                  <a:lnTo>
                    <a:pt x="547" y="569"/>
                  </a:lnTo>
                  <a:lnTo>
                    <a:pt x="914" y="569"/>
                  </a:lnTo>
                  <a:lnTo>
                    <a:pt x="872" y="219"/>
                  </a:lnTo>
                  <a:cubicBezTo>
                    <a:pt x="860" y="98"/>
                    <a:pt x="746" y="0"/>
                    <a:pt x="61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A0113106-EA8B-1547-A6D4-96D5E9571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6563"/>
              <a:ext cx="49213" cy="138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CF3CB418-0E5C-6C70-FF05-7498F302B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12" y="344488"/>
              <a:ext cx="49213" cy="2301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CBE91A1D-F33C-A8C5-3634-DFF7B615D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25" y="403225"/>
              <a:ext cx="49213" cy="1714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B3CCE79B-DC78-0389-38D0-61B1C77E9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50" y="0"/>
              <a:ext cx="327025" cy="3270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sp>
        <p:nvSpPr>
          <p:cNvPr id="1044" name="TextBox 19499">
            <a:extLst>
              <a:ext uri="{FF2B5EF4-FFF2-40B4-BE49-F238E27FC236}">
                <a16:creationId xmlns:a16="http://schemas.microsoft.com/office/drawing/2014/main" id="{C2E8C609-02FC-F213-E905-6D5F6EA6B831}"/>
              </a:ext>
            </a:extLst>
          </p:cNvPr>
          <p:cNvSpPr txBox="1"/>
          <p:nvPr/>
        </p:nvSpPr>
        <p:spPr>
          <a:xfrm>
            <a:off x="6764660" y="4192158"/>
            <a:ext cx="180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800" b="1">
                <a:solidFill>
                  <a:srgbClr val="12254A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Self Invoice</a:t>
            </a:r>
          </a:p>
          <a:p>
            <a:r>
              <a:rPr lang="en-IN" b="1">
                <a:solidFill>
                  <a:srgbClr val="12254A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Payment Receipt</a:t>
            </a:r>
            <a:endParaRPr lang="en-IN" sz="1800">
              <a:solidFill>
                <a:srgbClr val="12254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45" name="Analytics5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4CF3104-5AAF-807A-A4D6-53BACF0D498A}"/>
              </a:ext>
            </a:extLst>
          </p:cNvPr>
          <p:cNvGrpSpPr/>
          <p:nvPr/>
        </p:nvGrpSpPr>
        <p:grpSpPr>
          <a:xfrm>
            <a:off x="8787518" y="3457999"/>
            <a:ext cx="356565" cy="293014"/>
            <a:chOff x="0" y="0"/>
            <a:chExt cx="889000" cy="733426"/>
          </a:xfrm>
          <a:solidFill>
            <a:schemeClr val="bg1"/>
          </a:solidFill>
        </p:grpSpPr>
        <p:sp>
          <p:nvSpPr>
            <p:cNvPr id="1046" name="Freeform 179">
              <a:extLst>
                <a:ext uri="{FF2B5EF4-FFF2-40B4-BE49-F238E27FC236}">
                  <a16:creationId xmlns:a16="http://schemas.microsoft.com/office/drawing/2014/main" id="{AF6F2F94-5DD5-C397-4B10-636D89448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" y="344488"/>
              <a:ext cx="469900" cy="388938"/>
            </a:xfrm>
            <a:custGeom>
              <a:avLst/>
              <a:gdLst>
                <a:gd name="T0" fmla="*/ 382 w 616"/>
                <a:gd name="T1" fmla="*/ 42 h 511"/>
                <a:gd name="T2" fmla="*/ 210 w 616"/>
                <a:gd name="T3" fmla="*/ 135 h 511"/>
                <a:gd name="T4" fmla="*/ 107 w 616"/>
                <a:gd name="T5" fmla="*/ 8 h 511"/>
                <a:gd name="T6" fmla="*/ 38 w 616"/>
                <a:gd name="T7" fmla="*/ 0 h 511"/>
                <a:gd name="T8" fmla="*/ 38 w 616"/>
                <a:gd name="T9" fmla="*/ 270 h 511"/>
                <a:gd name="T10" fmla="*/ 0 w 616"/>
                <a:gd name="T11" fmla="*/ 330 h 511"/>
                <a:gd name="T12" fmla="*/ 1 w 616"/>
                <a:gd name="T13" fmla="*/ 511 h 511"/>
                <a:gd name="T14" fmla="*/ 362 w 616"/>
                <a:gd name="T15" fmla="*/ 511 h 511"/>
                <a:gd name="T16" fmla="*/ 372 w 616"/>
                <a:gd name="T17" fmla="*/ 346 h 511"/>
                <a:gd name="T18" fmla="*/ 409 w 616"/>
                <a:gd name="T19" fmla="*/ 346 h 511"/>
                <a:gd name="T20" fmla="*/ 423 w 616"/>
                <a:gd name="T21" fmla="*/ 511 h 511"/>
                <a:gd name="T22" fmla="*/ 616 w 616"/>
                <a:gd name="T23" fmla="*/ 511 h 511"/>
                <a:gd name="T24" fmla="*/ 613 w 616"/>
                <a:gd name="T25" fmla="*/ 318 h 511"/>
                <a:gd name="T26" fmla="*/ 382 w 616"/>
                <a:gd name="T27" fmla="*/ 42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6" h="511">
                  <a:moveTo>
                    <a:pt x="382" y="42"/>
                  </a:moveTo>
                  <a:lnTo>
                    <a:pt x="210" y="135"/>
                  </a:lnTo>
                  <a:lnTo>
                    <a:pt x="107" y="8"/>
                  </a:lnTo>
                  <a:cubicBezTo>
                    <a:pt x="85" y="5"/>
                    <a:pt x="61" y="2"/>
                    <a:pt x="38" y="0"/>
                  </a:cubicBezTo>
                  <a:lnTo>
                    <a:pt x="38" y="270"/>
                  </a:lnTo>
                  <a:cubicBezTo>
                    <a:pt x="38" y="296"/>
                    <a:pt x="23" y="319"/>
                    <a:pt x="0" y="330"/>
                  </a:cubicBezTo>
                  <a:lnTo>
                    <a:pt x="1" y="511"/>
                  </a:lnTo>
                  <a:lnTo>
                    <a:pt x="362" y="511"/>
                  </a:lnTo>
                  <a:lnTo>
                    <a:pt x="372" y="346"/>
                  </a:lnTo>
                  <a:lnTo>
                    <a:pt x="409" y="346"/>
                  </a:lnTo>
                  <a:lnTo>
                    <a:pt x="423" y="511"/>
                  </a:lnTo>
                  <a:lnTo>
                    <a:pt x="616" y="511"/>
                  </a:lnTo>
                  <a:lnTo>
                    <a:pt x="613" y="318"/>
                  </a:lnTo>
                  <a:cubicBezTo>
                    <a:pt x="609" y="148"/>
                    <a:pt x="534" y="64"/>
                    <a:pt x="382" y="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AECE3C77-C8E4-2245-9E97-A8E1BD6EF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" y="0"/>
              <a:ext cx="336550" cy="3302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048" name="Freeform 181">
              <a:extLst>
                <a:ext uri="{FF2B5EF4-FFF2-40B4-BE49-F238E27FC236}">
                  <a16:creationId xmlns:a16="http://schemas.microsoft.com/office/drawing/2014/main" id="{12BFD20A-99CC-84C2-76E9-79E81ABD0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2" y="171450"/>
              <a:ext cx="330200" cy="396875"/>
            </a:xfrm>
            <a:custGeom>
              <a:avLst/>
              <a:gdLst>
                <a:gd name="T0" fmla="*/ 409 w 434"/>
                <a:gd name="T1" fmla="*/ 0 h 521"/>
                <a:gd name="T2" fmla="*/ 25 w 434"/>
                <a:gd name="T3" fmla="*/ 0 h 521"/>
                <a:gd name="T4" fmla="*/ 0 w 434"/>
                <a:gd name="T5" fmla="*/ 25 h 521"/>
                <a:gd name="T6" fmla="*/ 0 w 434"/>
                <a:gd name="T7" fmla="*/ 137 h 521"/>
                <a:gd name="T8" fmla="*/ 8 w 434"/>
                <a:gd name="T9" fmla="*/ 138 h 521"/>
                <a:gd name="T10" fmla="*/ 50 w 434"/>
                <a:gd name="T11" fmla="*/ 158 h 521"/>
                <a:gd name="T12" fmla="*/ 50 w 434"/>
                <a:gd name="T13" fmla="*/ 50 h 521"/>
                <a:gd name="T14" fmla="*/ 384 w 434"/>
                <a:gd name="T15" fmla="*/ 50 h 521"/>
                <a:gd name="T16" fmla="*/ 384 w 434"/>
                <a:gd name="T17" fmla="*/ 471 h 521"/>
                <a:gd name="T18" fmla="*/ 50 w 434"/>
                <a:gd name="T19" fmla="*/ 471 h 521"/>
                <a:gd name="T20" fmla="*/ 50 w 434"/>
                <a:gd name="T21" fmla="*/ 436 h 521"/>
                <a:gd name="T22" fmla="*/ 0 w 434"/>
                <a:gd name="T23" fmla="*/ 455 h 521"/>
                <a:gd name="T24" fmla="*/ 0 w 434"/>
                <a:gd name="T25" fmla="*/ 496 h 521"/>
                <a:gd name="T26" fmla="*/ 25 w 434"/>
                <a:gd name="T27" fmla="*/ 521 h 521"/>
                <a:gd name="T28" fmla="*/ 409 w 434"/>
                <a:gd name="T29" fmla="*/ 521 h 521"/>
                <a:gd name="T30" fmla="*/ 434 w 434"/>
                <a:gd name="T31" fmla="*/ 496 h 521"/>
                <a:gd name="T32" fmla="*/ 434 w 434"/>
                <a:gd name="T33" fmla="*/ 25 h 521"/>
                <a:gd name="T34" fmla="*/ 409 w 434"/>
                <a:gd name="T3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4" h="521">
                  <a:moveTo>
                    <a:pt x="409" y="0"/>
                  </a:moveTo>
                  <a:lnTo>
                    <a:pt x="25" y="0"/>
                  </a:lnTo>
                  <a:cubicBezTo>
                    <a:pt x="12" y="0"/>
                    <a:pt x="0" y="11"/>
                    <a:pt x="0" y="25"/>
                  </a:cubicBezTo>
                  <a:lnTo>
                    <a:pt x="0" y="137"/>
                  </a:lnTo>
                  <a:cubicBezTo>
                    <a:pt x="3" y="137"/>
                    <a:pt x="6" y="137"/>
                    <a:pt x="8" y="138"/>
                  </a:cubicBezTo>
                  <a:cubicBezTo>
                    <a:pt x="23" y="142"/>
                    <a:pt x="38" y="149"/>
                    <a:pt x="50" y="158"/>
                  </a:cubicBezTo>
                  <a:lnTo>
                    <a:pt x="50" y="50"/>
                  </a:lnTo>
                  <a:lnTo>
                    <a:pt x="384" y="50"/>
                  </a:lnTo>
                  <a:lnTo>
                    <a:pt x="384" y="471"/>
                  </a:lnTo>
                  <a:lnTo>
                    <a:pt x="50" y="471"/>
                  </a:lnTo>
                  <a:lnTo>
                    <a:pt x="50" y="436"/>
                  </a:lnTo>
                  <a:cubicBezTo>
                    <a:pt x="36" y="444"/>
                    <a:pt x="19" y="451"/>
                    <a:pt x="0" y="455"/>
                  </a:cubicBezTo>
                  <a:lnTo>
                    <a:pt x="0" y="496"/>
                  </a:lnTo>
                  <a:cubicBezTo>
                    <a:pt x="0" y="510"/>
                    <a:pt x="12" y="521"/>
                    <a:pt x="25" y="521"/>
                  </a:cubicBezTo>
                  <a:lnTo>
                    <a:pt x="409" y="521"/>
                  </a:lnTo>
                  <a:cubicBezTo>
                    <a:pt x="423" y="521"/>
                    <a:pt x="434" y="510"/>
                    <a:pt x="434" y="496"/>
                  </a:cubicBezTo>
                  <a:lnTo>
                    <a:pt x="434" y="25"/>
                  </a:lnTo>
                  <a:cubicBezTo>
                    <a:pt x="434" y="11"/>
                    <a:pt x="423" y="0"/>
                    <a:pt x="40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049" name="Freeform 182">
              <a:extLst>
                <a:ext uri="{FF2B5EF4-FFF2-40B4-BE49-F238E27FC236}">
                  <a16:creationId xmlns:a16="http://schemas.microsoft.com/office/drawing/2014/main" id="{BEF55631-CAE5-F771-AF98-7198263DA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06388"/>
              <a:ext cx="150813" cy="184150"/>
            </a:xfrm>
            <a:custGeom>
              <a:avLst/>
              <a:gdLst>
                <a:gd name="T0" fmla="*/ 197 w 198"/>
                <a:gd name="T1" fmla="*/ 129 h 242"/>
                <a:gd name="T2" fmla="*/ 110 w 198"/>
                <a:gd name="T3" fmla="*/ 2 h 242"/>
                <a:gd name="T4" fmla="*/ 87 w 198"/>
                <a:gd name="T5" fmla="*/ 0 h 242"/>
                <a:gd name="T6" fmla="*/ 62 w 198"/>
                <a:gd name="T7" fmla="*/ 1 h 242"/>
                <a:gd name="T8" fmla="*/ 1 w 198"/>
                <a:gd name="T9" fmla="*/ 117 h 242"/>
                <a:gd name="T10" fmla="*/ 17 w 198"/>
                <a:gd name="T11" fmla="*/ 222 h 242"/>
                <a:gd name="T12" fmla="*/ 63 w 198"/>
                <a:gd name="T13" fmla="*/ 242 h 242"/>
                <a:gd name="T14" fmla="*/ 89 w 198"/>
                <a:gd name="T15" fmla="*/ 240 h 242"/>
                <a:gd name="T16" fmla="*/ 197 w 198"/>
                <a:gd name="T17" fmla="*/ 12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242">
                  <a:moveTo>
                    <a:pt x="197" y="129"/>
                  </a:moveTo>
                  <a:cubicBezTo>
                    <a:pt x="198" y="68"/>
                    <a:pt x="157" y="15"/>
                    <a:pt x="110" y="2"/>
                  </a:cubicBezTo>
                  <a:cubicBezTo>
                    <a:pt x="104" y="0"/>
                    <a:pt x="95" y="0"/>
                    <a:pt x="87" y="0"/>
                  </a:cubicBezTo>
                  <a:cubicBezTo>
                    <a:pt x="75" y="0"/>
                    <a:pt x="65" y="1"/>
                    <a:pt x="62" y="1"/>
                  </a:cubicBezTo>
                  <a:cubicBezTo>
                    <a:pt x="1" y="10"/>
                    <a:pt x="2" y="52"/>
                    <a:pt x="1" y="117"/>
                  </a:cubicBezTo>
                  <a:cubicBezTo>
                    <a:pt x="0" y="159"/>
                    <a:pt x="0" y="199"/>
                    <a:pt x="17" y="222"/>
                  </a:cubicBezTo>
                  <a:cubicBezTo>
                    <a:pt x="28" y="237"/>
                    <a:pt x="40" y="242"/>
                    <a:pt x="63" y="242"/>
                  </a:cubicBezTo>
                  <a:cubicBezTo>
                    <a:pt x="70" y="242"/>
                    <a:pt x="79" y="241"/>
                    <a:pt x="89" y="240"/>
                  </a:cubicBezTo>
                  <a:cubicBezTo>
                    <a:pt x="148" y="235"/>
                    <a:pt x="196" y="193"/>
                    <a:pt x="197" y="1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1581396B-8FA3-2697-A6B7-52C44D31E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7" y="292100"/>
              <a:ext cx="34925" cy="1968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051" name="Rectangle 1050">
              <a:extLst>
                <a:ext uri="{FF2B5EF4-FFF2-40B4-BE49-F238E27FC236}">
                  <a16:creationId xmlns:a16="http://schemas.microsoft.com/office/drawing/2014/main" id="{FE0AF697-F03B-B4CD-6A1A-8E3ABF87A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50" y="425450"/>
              <a:ext cx="34925" cy="635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1517D6E4-6145-6CDE-709F-86796C11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25" y="365125"/>
              <a:ext cx="34925" cy="1238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sp>
        <p:nvSpPr>
          <p:cNvPr id="1053" name="TextBox 19508">
            <a:extLst>
              <a:ext uri="{FF2B5EF4-FFF2-40B4-BE49-F238E27FC236}">
                <a16:creationId xmlns:a16="http://schemas.microsoft.com/office/drawing/2014/main" id="{5FE15AF6-9E6F-6CF0-AAA9-DE60FBA29DC0}"/>
              </a:ext>
            </a:extLst>
          </p:cNvPr>
          <p:cNvSpPr txBox="1"/>
          <p:nvPr/>
        </p:nvSpPr>
        <p:spPr>
          <a:xfrm>
            <a:off x="7399289" y="1884614"/>
            <a:ext cx="2260056" cy="1569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>
                <a:solidFill>
                  <a:srgbClr val="12254A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Tax Invoice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b="1">
                <a:solidFill>
                  <a:srgbClr val="12254A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Bill of Supply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>
                <a:solidFill>
                  <a:srgbClr val="12254A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Credit Note </a:t>
            </a:r>
            <a:endParaRPr lang="en-IN" b="1">
              <a:solidFill>
                <a:srgbClr val="12254A"/>
              </a:solidFill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>
                <a:solidFill>
                  <a:srgbClr val="12254A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Debit Note</a:t>
            </a:r>
            <a:endParaRPr lang="en-IN" sz="1800">
              <a:solidFill>
                <a:srgbClr val="12254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2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6EDB1-64DC-597A-233A-5B28617F4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6A4302-7BB2-F2A4-15FC-C670373A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35" y="6553200"/>
            <a:ext cx="3859212" cy="304800"/>
          </a:xfrm>
        </p:spPr>
        <p:txBody>
          <a:bodyPr/>
          <a:lstStyle/>
          <a:p>
            <a:pPr>
              <a:defRPr/>
            </a:pPr>
            <a:r>
              <a:rPr lang="en-IN" dirty="0"/>
              <a:t>© Indirect Taxes Committee, ICAI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AB65893C-FBC0-828D-8DEC-B1BEB72F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29F714-C371-4D5F-8DCF-D3A490DAEB6F}" type="slidenum">
              <a:rPr lang="en-IN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IN" altLang="en-US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BAFE7E-418C-2157-54AA-B8A3C3E00A5E}"/>
              </a:ext>
            </a:extLst>
          </p:cNvPr>
          <p:cNvSpPr txBox="1"/>
          <p:nvPr/>
        </p:nvSpPr>
        <p:spPr>
          <a:xfrm rot="19930292">
            <a:off x="7073854" y="1514986"/>
            <a:ext cx="302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en-IN" b="1" dirty="0">
                <a:solidFill>
                  <a:schemeClr val="bg1"/>
                </a:solidFill>
              </a:rPr>
              <a:t>Turnover declare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1CC4A42-581C-39D7-4246-923E6C2B503A}"/>
              </a:ext>
            </a:extLst>
          </p:cNvPr>
          <p:cNvSpPr txBox="1">
            <a:spLocks/>
          </p:cNvSpPr>
          <p:nvPr/>
        </p:nvSpPr>
        <p:spPr bwMode="gray">
          <a:xfrm>
            <a:off x="1216958" y="194983"/>
            <a:ext cx="9238129" cy="8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b="1" i="0" u="sng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REQUIREMENT AS PER LAW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12D5415-55CF-64F6-391A-AE675FD5C89D}"/>
              </a:ext>
            </a:extLst>
          </p:cNvPr>
          <p:cNvSpPr/>
          <p:nvPr/>
        </p:nvSpPr>
        <p:spPr>
          <a:xfrm>
            <a:off x="12132495" y="468847"/>
            <a:ext cx="24044" cy="36413"/>
          </a:xfrm>
          <a:custGeom>
            <a:avLst/>
            <a:gdLst>
              <a:gd name="connsiteX0" fmla="*/ 24044 w 24044"/>
              <a:gd name="connsiteY0" fmla="*/ 0 h 36413"/>
              <a:gd name="connsiteX1" fmla="*/ 24044 w 24044"/>
              <a:gd name="connsiteY1" fmla="*/ 36413 h 36413"/>
              <a:gd name="connsiteX2" fmla="*/ 0 w 24044"/>
              <a:gd name="connsiteY2" fmla="*/ 36413 h 36413"/>
              <a:gd name="connsiteX3" fmla="*/ 24044 w 24044"/>
              <a:gd name="connsiteY3" fmla="*/ 0 h 3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44" h="36413">
                <a:moveTo>
                  <a:pt x="24044" y="0"/>
                </a:moveTo>
                <a:lnTo>
                  <a:pt x="24044" y="36413"/>
                </a:lnTo>
                <a:lnTo>
                  <a:pt x="0" y="36413"/>
                </a:lnTo>
                <a:lnTo>
                  <a:pt x="2404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5E87594-B254-6AD9-96BE-0BD370717BA1}"/>
              </a:ext>
            </a:extLst>
          </p:cNvPr>
          <p:cNvSpPr/>
          <p:nvPr/>
        </p:nvSpPr>
        <p:spPr>
          <a:xfrm flipV="1">
            <a:off x="3451019" y="1332963"/>
            <a:ext cx="1516284" cy="2240923"/>
          </a:xfrm>
          <a:custGeom>
            <a:avLst/>
            <a:gdLst>
              <a:gd name="connsiteX0" fmla="*/ 758142 w 1516284"/>
              <a:gd name="connsiteY0" fmla="*/ 2240923 h 2240923"/>
              <a:gd name="connsiteX1" fmla="*/ 1516284 w 1516284"/>
              <a:gd name="connsiteY1" fmla="*/ 1493948 h 2240923"/>
              <a:gd name="connsiteX2" fmla="*/ 1456706 w 1516284"/>
              <a:gd name="connsiteY2" fmla="*/ 1203192 h 2240923"/>
              <a:gd name="connsiteX3" fmla="*/ 1433875 w 1516284"/>
              <a:gd name="connsiteY3" fmla="*/ 1161748 h 2240923"/>
              <a:gd name="connsiteX4" fmla="*/ 1436263 w 1516284"/>
              <a:gd name="connsiteY4" fmla="*/ 1160574 h 2240923"/>
              <a:gd name="connsiteX5" fmla="*/ 758141 w 1516284"/>
              <a:gd name="connsiteY5" fmla="*/ 0 h 2240923"/>
              <a:gd name="connsiteX6" fmla="*/ 758141 w 1516284"/>
              <a:gd name="connsiteY6" fmla="*/ 746973 h 2240923"/>
              <a:gd name="connsiteX7" fmla="*/ 758140 w 1516284"/>
              <a:gd name="connsiteY7" fmla="*/ 746973 h 2240923"/>
              <a:gd name="connsiteX8" fmla="*/ 758140 w 1516284"/>
              <a:gd name="connsiteY8" fmla="*/ 253 h 2240923"/>
              <a:gd name="connsiteX9" fmla="*/ 80018 w 1516284"/>
              <a:gd name="connsiteY9" fmla="*/ 1160827 h 2240923"/>
              <a:gd name="connsiteX10" fmla="*/ 82299 w 1516284"/>
              <a:gd name="connsiteY10" fmla="*/ 1161949 h 2240923"/>
              <a:gd name="connsiteX11" fmla="*/ 59578 w 1516284"/>
              <a:gd name="connsiteY11" fmla="*/ 1203192 h 2240923"/>
              <a:gd name="connsiteX12" fmla="*/ 0 w 1516284"/>
              <a:gd name="connsiteY12" fmla="*/ 1493948 h 2240923"/>
              <a:gd name="connsiteX13" fmla="*/ 758142 w 1516284"/>
              <a:gd name="connsiteY13" fmla="*/ 2240923 h 22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6284" h="2240923">
                <a:moveTo>
                  <a:pt x="758142" y="2240923"/>
                </a:moveTo>
                <a:cubicBezTo>
                  <a:pt x="1176852" y="2240923"/>
                  <a:pt x="1516284" y="1906491"/>
                  <a:pt x="1516284" y="1493948"/>
                </a:cubicBezTo>
                <a:cubicBezTo>
                  <a:pt x="1516284" y="1390812"/>
                  <a:pt x="1495070" y="1292559"/>
                  <a:pt x="1456706" y="1203192"/>
                </a:cubicBezTo>
                <a:lnTo>
                  <a:pt x="1433875" y="1161748"/>
                </a:lnTo>
                <a:lnTo>
                  <a:pt x="1436263" y="1160574"/>
                </a:lnTo>
                <a:lnTo>
                  <a:pt x="758141" y="0"/>
                </a:lnTo>
                <a:lnTo>
                  <a:pt x="758141" y="746973"/>
                </a:lnTo>
                <a:lnTo>
                  <a:pt x="758140" y="746973"/>
                </a:lnTo>
                <a:lnTo>
                  <a:pt x="758140" y="253"/>
                </a:lnTo>
                <a:lnTo>
                  <a:pt x="80018" y="1160827"/>
                </a:lnTo>
                <a:lnTo>
                  <a:pt x="82299" y="1161949"/>
                </a:lnTo>
                <a:lnTo>
                  <a:pt x="59578" y="1203192"/>
                </a:lnTo>
                <a:cubicBezTo>
                  <a:pt x="21214" y="1292559"/>
                  <a:pt x="0" y="1390812"/>
                  <a:pt x="0" y="1493948"/>
                </a:cubicBezTo>
                <a:cubicBezTo>
                  <a:pt x="0" y="1906491"/>
                  <a:pt x="339432" y="2240923"/>
                  <a:pt x="758142" y="2240923"/>
                </a:cubicBezTo>
                <a:close/>
              </a:path>
            </a:pathLst>
          </a:custGeom>
          <a:gradFill flip="none" rotWithShape="1">
            <a:gsLst>
              <a:gs pos="14000">
                <a:srgbClr val="BAF5FA"/>
              </a:gs>
              <a:gs pos="66000">
                <a:srgbClr val="21BCE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99870A-E7B7-A28D-8C69-322856592ABB}"/>
              </a:ext>
            </a:extLst>
          </p:cNvPr>
          <p:cNvSpPr/>
          <p:nvPr/>
        </p:nvSpPr>
        <p:spPr>
          <a:xfrm flipV="1">
            <a:off x="3802761" y="2445116"/>
            <a:ext cx="812800" cy="1128770"/>
          </a:xfrm>
          <a:custGeom>
            <a:avLst/>
            <a:gdLst>
              <a:gd name="connsiteX0" fmla="*/ 758142 w 1516284"/>
              <a:gd name="connsiteY0" fmla="*/ 2240923 h 2240923"/>
              <a:gd name="connsiteX1" fmla="*/ 1516284 w 1516284"/>
              <a:gd name="connsiteY1" fmla="*/ 1493948 h 2240923"/>
              <a:gd name="connsiteX2" fmla="*/ 1456706 w 1516284"/>
              <a:gd name="connsiteY2" fmla="*/ 1203192 h 2240923"/>
              <a:gd name="connsiteX3" fmla="*/ 1433875 w 1516284"/>
              <a:gd name="connsiteY3" fmla="*/ 1161748 h 2240923"/>
              <a:gd name="connsiteX4" fmla="*/ 1436263 w 1516284"/>
              <a:gd name="connsiteY4" fmla="*/ 1160574 h 2240923"/>
              <a:gd name="connsiteX5" fmla="*/ 758141 w 1516284"/>
              <a:gd name="connsiteY5" fmla="*/ 0 h 2240923"/>
              <a:gd name="connsiteX6" fmla="*/ 758141 w 1516284"/>
              <a:gd name="connsiteY6" fmla="*/ 746973 h 2240923"/>
              <a:gd name="connsiteX7" fmla="*/ 758140 w 1516284"/>
              <a:gd name="connsiteY7" fmla="*/ 746973 h 2240923"/>
              <a:gd name="connsiteX8" fmla="*/ 758140 w 1516284"/>
              <a:gd name="connsiteY8" fmla="*/ 253 h 2240923"/>
              <a:gd name="connsiteX9" fmla="*/ 80018 w 1516284"/>
              <a:gd name="connsiteY9" fmla="*/ 1160827 h 2240923"/>
              <a:gd name="connsiteX10" fmla="*/ 82299 w 1516284"/>
              <a:gd name="connsiteY10" fmla="*/ 1161949 h 2240923"/>
              <a:gd name="connsiteX11" fmla="*/ 59578 w 1516284"/>
              <a:gd name="connsiteY11" fmla="*/ 1203192 h 2240923"/>
              <a:gd name="connsiteX12" fmla="*/ 0 w 1516284"/>
              <a:gd name="connsiteY12" fmla="*/ 1493948 h 2240923"/>
              <a:gd name="connsiteX13" fmla="*/ 758142 w 1516284"/>
              <a:gd name="connsiteY13" fmla="*/ 2240923 h 22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6284" h="2240923">
                <a:moveTo>
                  <a:pt x="758142" y="2240923"/>
                </a:moveTo>
                <a:cubicBezTo>
                  <a:pt x="1176852" y="2240923"/>
                  <a:pt x="1516284" y="1906491"/>
                  <a:pt x="1516284" y="1493948"/>
                </a:cubicBezTo>
                <a:cubicBezTo>
                  <a:pt x="1516284" y="1390812"/>
                  <a:pt x="1495070" y="1292559"/>
                  <a:pt x="1456706" y="1203192"/>
                </a:cubicBezTo>
                <a:lnTo>
                  <a:pt x="1433875" y="1161748"/>
                </a:lnTo>
                <a:lnTo>
                  <a:pt x="1436263" y="1160574"/>
                </a:lnTo>
                <a:lnTo>
                  <a:pt x="758141" y="0"/>
                </a:lnTo>
                <a:lnTo>
                  <a:pt x="758141" y="746973"/>
                </a:lnTo>
                <a:lnTo>
                  <a:pt x="758140" y="746973"/>
                </a:lnTo>
                <a:lnTo>
                  <a:pt x="758140" y="253"/>
                </a:lnTo>
                <a:lnTo>
                  <a:pt x="80018" y="1160827"/>
                </a:lnTo>
                <a:lnTo>
                  <a:pt x="82299" y="1161949"/>
                </a:lnTo>
                <a:lnTo>
                  <a:pt x="59578" y="1203192"/>
                </a:lnTo>
                <a:cubicBezTo>
                  <a:pt x="21214" y="1292559"/>
                  <a:pt x="0" y="1390812"/>
                  <a:pt x="0" y="1493948"/>
                </a:cubicBezTo>
                <a:cubicBezTo>
                  <a:pt x="0" y="1906491"/>
                  <a:pt x="339432" y="2240923"/>
                  <a:pt x="758142" y="2240923"/>
                </a:cubicBezTo>
                <a:close/>
              </a:path>
            </a:pathLst>
          </a:custGeom>
          <a:gradFill>
            <a:gsLst>
              <a:gs pos="25000">
                <a:schemeClr val="bg1">
                  <a:lumMod val="85000"/>
                </a:schemeClr>
              </a:gs>
              <a:gs pos="7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12836E-C484-9EF4-2AEB-8350F5BE34EF}"/>
              </a:ext>
            </a:extLst>
          </p:cNvPr>
          <p:cNvSpPr/>
          <p:nvPr/>
        </p:nvSpPr>
        <p:spPr>
          <a:xfrm>
            <a:off x="3451019" y="4316141"/>
            <a:ext cx="1516284" cy="2240923"/>
          </a:xfrm>
          <a:custGeom>
            <a:avLst/>
            <a:gdLst>
              <a:gd name="connsiteX0" fmla="*/ 758142 w 1516284"/>
              <a:gd name="connsiteY0" fmla="*/ 2240923 h 2240923"/>
              <a:gd name="connsiteX1" fmla="*/ 1516284 w 1516284"/>
              <a:gd name="connsiteY1" fmla="*/ 1493948 h 2240923"/>
              <a:gd name="connsiteX2" fmla="*/ 1456706 w 1516284"/>
              <a:gd name="connsiteY2" fmla="*/ 1203192 h 2240923"/>
              <a:gd name="connsiteX3" fmla="*/ 1433875 w 1516284"/>
              <a:gd name="connsiteY3" fmla="*/ 1161748 h 2240923"/>
              <a:gd name="connsiteX4" fmla="*/ 1436263 w 1516284"/>
              <a:gd name="connsiteY4" fmla="*/ 1160574 h 2240923"/>
              <a:gd name="connsiteX5" fmla="*/ 758141 w 1516284"/>
              <a:gd name="connsiteY5" fmla="*/ 0 h 2240923"/>
              <a:gd name="connsiteX6" fmla="*/ 758141 w 1516284"/>
              <a:gd name="connsiteY6" fmla="*/ 746973 h 2240923"/>
              <a:gd name="connsiteX7" fmla="*/ 758140 w 1516284"/>
              <a:gd name="connsiteY7" fmla="*/ 746973 h 2240923"/>
              <a:gd name="connsiteX8" fmla="*/ 758140 w 1516284"/>
              <a:gd name="connsiteY8" fmla="*/ 253 h 2240923"/>
              <a:gd name="connsiteX9" fmla="*/ 80018 w 1516284"/>
              <a:gd name="connsiteY9" fmla="*/ 1160827 h 2240923"/>
              <a:gd name="connsiteX10" fmla="*/ 82299 w 1516284"/>
              <a:gd name="connsiteY10" fmla="*/ 1161949 h 2240923"/>
              <a:gd name="connsiteX11" fmla="*/ 59578 w 1516284"/>
              <a:gd name="connsiteY11" fmla="*/ 1203192 h 2240923"/>
              <a:gd name="connsiteX12" fmla="*/ 0 w 1516284"/>
              <a:gd name="connsiteY12" fmla="*/ 1493948 h 2240923"/>
              <a:gd name="connsiteX13" fmla="*/ 758142 w 1516284"/>
              <a:gd name="connsiteY13" fmla="*/ 2240923 h 22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6284" h="2240923">
                <a:moveTo>
                  <a:pt x="758142" y="2240923"/>
                </a:moveTo>
                <a:cubicBezTo>
                  <a:pt x="1176852" y="2240923"/>
                  <a:pt x="1516284" y="1906491"/>
                  <a:pt x="1516284" y="1493948"/>
                </a:cubicBezTo>
                <a:cubicBezTo>
                  <a:pt x="1516284" y="1390812"/>
                  <a:pt x="1495070" y="1292559"/>
                  <a:pt x="1456706" y="1203192"/>
                </a:cubicBezTo>
                <a:lnTo>
                  <a:pt x="1433875" y="1161748"/>
                </a:lnTo>
                <a:lnTo>
                  <a:pt x="1436263" y="1160574"/>
                </a:lnTo>
                <a:lnTo>
                  <a:pt x="758141" y="0"/>
                </a:lnTo>
                <a:lnTo>
                  <a:pt x="758141" y="746973"/>
                </a:lnTo>
                <a:lnTo>
                  <a:pt x="758140" y="746973"/>
                </a:lnTo>
                <a:lnTo>
                  <a:pt x="758140" y="253"/>
                </a:lnTo>
                <a:lnTo>
                  <a:pt x="80018" y="1160827"/>
                </a:lnTo>
                <a:lnTo>
                  <a:pt x="82299" y="1161949"/>
                </a:lnTo>
                <a:lnTo>
                  <a:pt x="59578" y="1203192"/>
                </a:lnTo>
                <a:cubicBezTo>
                  <a:pt x="21214" y="1292559"/>
                  <a:pt x="0" y="1390812"/>
                  <a:pt x="0" y="1493948"/>
                </a:cubicBezTo>
                <a:cubicBezTo>
                  <a:pt x="0" y="1906491"/>
                  <a:pt x="339432" y="2240923"/>
                  <a:pt x="758142" y="2240923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5">
                  <a:lumMod val="20000"/>
                  <a:lumOff val="80000"/>
                </a:schemeClr>
              </a:gs>
              <a:gs pos="66000">
                <a:schemeClr val="accent5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CA0EC78-5C4B-4804-6A4A-E45C9596F08A}"/>
              </a:ext>
            </a:extLst>
          </p:cNvPr>
          <p:cNvSpPr/>
          <p:nvPr/>
        </p:nvSpPr>
        <p:spPr>
          <a:xfrm>
            <a:off x="3809001" y="4315556"/>
            <a:ext cx="812800" cy="1128770"/>
          </a:xfrm>
          <a:custGeom>
            <a:avLst/>
            <a:gdLst>
              <a:gd name="connsiteX0" fmla="*/ 758142 w 1516284"/>
              <a:gd name="connsiteY0" fmla="*/ 2240923 h 2240923"/>
              <a:gd name="connsiteX1" fmla="*/ 1516284 w 1516284"/>
              <a:gd name="connsiteY1" fmla="*/ 1493948 h 2240923"/>
              <a:gd name="connsiteX2" fmla="*/ 1456706 w 1516284"/>
              <a:gd name="connsiteY2" fmla="*/ 1203192 h 2240923"/>
              <a:gd name="connsiteX3" fmla="*/ 1433875 w 1516284"/>
              <a:gd name="connsiteY3" fmla="*/ 1161748 h 2240923"/>
              <a:gd name="connsiteX4" fmla="*/ 1436263 w 1516284"/>
              <a:gd name="connsiteY4" fmla="*/ 1160574 h 2240923"/>
              <a:gd name="connsiteX5" fmla="*/ 758141 w 1516284"/>
              <a:gd name="connsiteY5" fmla="*/ 0 h 2240923"/>
              <a:gd name="connsiteX6" fmla="*/ 758141 w 1516284"/>
              <a:gd name="connsiteY6" fmla="*/ 746973 h 2240923"/>
              <a:gd name="connsiteX7" fmla="*/ 758140 w 1516284"/>
              <a:gd name="connsiteY7" fmla="*/ 746973 h 2240923"/>
              <a:gd name="connsiteX8" fmla="*/ 758140 w 1516284"/>
              <a:gd name="connsiteY8" fmla="*/ 253 h 2240923"/>
              <a:gd name="connsiteX9" fmla="*/ 80018 w 1516284"/>
              <a:gd name="connsiteY9" fmla="*/ 1160827 h 2240923"/>
              <a:gd name="connsiteX10" fmla="*/ 82299 w 1516284"/>
              <a:gd name="connsiteY10" fmla="*/ 1161949 h 2240923"/>
              <a:gd name="connsiteX11" fmla="*/ 59578 w 1516284"/>
              <a:gd name="connsiteY11" fmla="*/ 1203192 h 2240923"/>
              <a:gd name="connsiteX12" fmla="*/ 0 w 1516284"/>
              <a:gd name="connsiteY12" fmla="*/ 1493948 h 2240923"/>
              <a:gd name="connsiteX13" fmla="*/ 758142 w 1516284"/>
              <a:gd name="connsiteY13" fmla="*/ 2240923 h 22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6284" h="2240923">
                <a:moveTo>
                  <a:pt x="758142" y="2240923"/>
                </a:moveTo>
                <a:cubicBezTo>
                  <a:pt x="1176852" y="2240923"/>
                  <a:pt x="1516284" y="1906491"/>
                  <a:pt x="1516284" y="1493948"/>
                </a:cubicBezTo>
                <a:cubicBezTo>
                  <a:pt x="1516284" y="1390812"/>
                  <a:pt x="1495070" y="1292559"/>
                  <a:pt x="1456706" y="1203192"/>
                </a:cubicBezTo>
                <a:lnTo>
                  <a:pt x="1433875" y="1161748"/>
                </a:lnTo>
                <a:lnTo>
                  <a:pt x="1436263" y="1160574"/>
                </a:lnTo>
                <a:lnTo>
                  <a:pt x="758141" y="0"/>
                </a:lnTo>
                <a:lnTo>
                  <a:pt x="758141" y="746973"/>
                </a:lnTo>
                <a:lnTo>
                  <a:pt x="758140" y="746973"/>
                </a:lnTo>
                <a:lnTo>
                  <a:pt x="758140" y="253"/>
                </a:lnTo>
                <a:lnTo>
                  <a:pt x="80018" y="1160827"/>
                </a:lnTo>
                <a:lnTo>
                  <a:pt x="82299" y="1161949"/>
                </a:lnTo>
                <a:lnTo>
                  <a:pt x="59578" y="1203192"/>
                </a:lnTo>
                <a:cubicBezTo>
                  <a:pt x="21214" y="1292559"/>
                  <a:pt x="0" y="1390812"/>
                  <a:pt x="0" y="1493948"/>
                </a:cubicBezTo>
                <a:cubicBezTo>
                  <a:pt x="0" y="1906491"/>
                  <a:pt x="339432" y="2240923"/>
                  <a:pt x="758142" y="2240923"/>
                </a:cubicBezTo>
                <a:close/>
              </a:path>
            </a:pathLst>
          </a:custGeom>
          <a:gradFill>
            <a:gsLst>
              <a:gs pos="34000">
                <a:schemeClr val="bg1">
                  <a:lumMod val="85000"/>
                </a:schemeClr>
              </a:gs>
              <a:gs pos="7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F28B68A-E2DF-A8C4-AAD2-06DCEC6CAD9D}"/>
              </a:ext>
            </a:extLst>
          </p:cNvPr>
          <p:cNvSpPr/>
          <p:nvPr/>
        </p:nvSpPr>
        <p:spPr>
          <a:xfrm rot="3600000" flipV="1">
            <a:off x="4755686" y="2085765"/>
            <a:ext cx="1516284" cy="2240923"/>
          </a:xfrm>
          <a:custGeom>
            <a:avLst/>
            <a:gdLst>
              <a:gd name="connsiteX0" fmla="*/ 758142 w 1516284"/>
              <a:gd name="connsiteY0" fmla="*/ 2240923 h 2240923"/>
              <a:gd name="connsiteX1" fmla="*/ 1516284 w 1516284"/>
              <a:gd name="connsiteY1" fmla="*/ 1493948 h 2240923"/>
              <a:gd name="connsiteX2" fmla="*/ 1456706 w 1516284"/>
              <a:gd name="connsiteY2" fmla="*/ 1203192 h 2240923"/>
              <a:gd name="connsiteX3" fmla="*/ 1433875 w 1516284"/>
              <a:gd name="connsiteY3" fmla="*/ 1161748 h 2240923"/>
              <a:gd name="connsiteX4" fmla="*/ 1436263 w 1516284"/>
              <a:gd name="connsiteY4" fmla="*/ 1160574 h 2240923"/>
              <a:gd name="connsiteX5" fmla="*/ 758141 w 1516284"/>
              <a:gd name="connsiteY5" fmla="*/ 0 h 2240923"/>
              <a:gd name="connsiteX6" fmla="*/ 758141 w 1516284"/>
              <a:gd name="connsiteY6" fmla="*/ 746973 h 2240923"/>
              <a:gd name="connsiteX7" fmla="*/ 758140 w 1516284"/>
              <a:gd name="connsiteY7" fmla="*/ 746973 h 2240923"/>
              <a:gd name="connsiteX8" fmla="*/ 758140 w 1516284"/>
              <a:gd name="connsiteY8" fmla="*/ 253 h 2240923"/>
              <a:gd name="connsiteX9" fmla="*/ 80018 w 1516284"/>
              <a:gd name="connsiteY9" fmla="*/ 1160827 h 2240923"/>
              <a:gd name="connsiteX10" fmla="*/ 82299 w 1516284"/>
              <a:gd name="connsiteY10" fmla="*/ 1161949 h 2240923"/>
              <a:gd name="connsiteX11" fmla="*/ 59578 w 1516284"/>
              <a:gd name="connsiteY11" fmla="*/ 1203192 h 2240923"/>
              <a:gd name="connsiteX12" fmla="*/ 0 w 1516284"/>
              <a:gd name="connsiteY12" fmla="*/ 1493948 h 2240923"/>
              <a:gd name="connsiteX13" fmla="*/ 758142 w 1516284"/>
              <a:gd name="connsiteY13" fmla="*/ 2240923 h 22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6284" h="2240923">
                <a:moveTo>
                  <a:pt x="758142" y="2240923"/>
                </a:moveTo>
                <a:cubicBezTo>
                  <a:pt x="1176852" y="2240923"/>
                  <a:pt x="1516284" y="1906491"/>
                  <a:pt x="1516284" y="1493948"/>
                </a:cubicBezTo>
                <a:cubicBezTo>
                  <a:pt x="1516284" y="1390812"/>
                  <a:pt x="1495070" y="1292559"/>
                  <a:pt x="1456706" y="1203192"/>
                </a:cubicBezTo>
                <a:lnTo>
                  <a:pt x="1433875" y="1161748"/>
                </a:lnTo>
                <a:lnTo>
                  <a:pt x="1436263" y="1160574"/>
                </a:lnTo>
                <a:lnTo>
                  <a:pt x="758141" y="0"/>
                </a:lnTo>
                <a:lnTo>
                  <a:pt x="758141" y="746973"/>
                </a:lnTo>
                <a:lnTo>
                  <a:pt x="758140" y="746973"/>
                </a:lnTo>
                <a:lnTo>
                  <a:pt x="758140" y="253"/>
                </a:lnTo>
                <a:lnTo>
                  <a:pt x="80018" y="1160827"/>
                </a:lnTo>
                <a:lnTo>
                  <a:pt x="82299" y="1161949"/>
                </a:lnTo>
                <a:lnTo>
                  <a:pt x="59578" y="1203192"/>
                </a:lnTo>
                <a:cubicBezTo>
                  <a:pt x="21214" y="1292559"/>
                  <a:pt x="0" y="1390812"/>
                  <a:pt x="0" y="1493948"/>
                </a:cubicBezTo>
                <a:cubicBezTo>
                  <a:pt x="0" y="1906491"/>
                  <a:pt x="339432" y="2240923"/>
                  <a:pt x="758142" y="2240923"/>
                </a:cubicBezTo>
                <a:close/>
              </a:path>
            </a:pathLst>
          </a:custGeom>
          <a:gradFill flip="none" rotWithShape="1">
            <a:gsLst>
              <a:gs pos="14000">
                <a:srgbClr val="84CD50"/>
              </a:gs>
              <a:gs pos="66000">
                <a:srgbClr val="13A85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4B87D4F-DFF8-0285-7338-9D22716A5B44}"/>
              </a:ext>
            </a:extLst>
          </p:cNvPr>
          <p:cNvSpPr/>
          <p:nvPr/>
        </p:nvSpPr>
        <p:spPr>
          <a:xfrm rot="3600000" flipV="1">
            <a:off x="4626099" y="2919418"/>
            <a:ext cx="812800" cy="1128770"/>
          </a:xfrm>
          <a:custGeom>
            <a:avLst/>
            <a:gdLst>
              <a:gd name="connsiteX0" fmla="*/ 758142 w 1516284"/>
              <a:gd name="connsiteY0" fmla="*/ 2240923 h 2240923"/>
              <a:gd name="connsiteX1" fmla="*/ 1516284 w 1516284"/>
              <a:gd name="connsiteY1" fmla="*/ 1493948 h 2240923"/>
              <a:gd name="connsiteX2" fmla="*/ 1456706 w 1516284"/>
              <a:gd name="connsiteY2" fmla="*/ 1203192 h 2240923"/>
              <a:gd name="connsiteX3" fmla="*/ 1433875 w 1516284"/>
              <a:gd name="connsiteY3" fmla="*/ 1161748 h 2240923"/>
              <a:gd name="connsiteX4" fmla="*/ 1436263 w 1516284"/>
              <a:gd name="connsiteY4" fmla="*/ 1160574 h 2240923"/>
              <a:gd name="connsiteX5" fmla="*/ 758141 w 1516284"/>
              <a:gd name="connsiteY5" fmla="*/ 0 h 2240923"/>
              <a:gd name="connsiteX6" fmla="*/ 758141 w 1516284"/>
              <a:gd name="connsiteY6" fmla="*/ 746973 h 2240923"/>
              <a:gd name="connsiteX7" fmla="*/ 758140 w 1516284"/>
              <a:gd name="connsiteY7" fmla="*/ 746973 h 2240923"/>
              <a:gd name="connsiteX8" fmla="*/ 758140 w 1516284"/>
              <a:gd name="connsiteY8" fmla="*/ 253 h 2240923"/>
              <a:gd name="connsiteX9" fmla="*/ 80018 w 1516284"/>
              <a:gd name="connsiteY9" fmla="*/ 1160827 h 2240923"/>
              <a:gd name="connsiteX10" fmla="*/ 82299 w 1516284"/>
              <a:gd name="connsiteY10" fmla="*/ 1161949 h 2240923"/>
              <a:gd name="connsiteX11" fmla="*/ 59578 w 1516284"/>
              <a:gd name="connsiteY11" fmla="*/ 1203192 h 2240923"/>
              <a:gd name="connsiteX12" fmla="*/ 0 w 1516284"/>
              <a:gd name="connsiteY12" fmla="*/ 1493948 h 2240923"/>
              <a:gd name="connsiteX13" fmla="*/ 758142 w 1516284"/>
              <a:gd name="connsiteY13" fmla="*/ 2240923 h 22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6284" h="2240923">
                <a:moveTo>
                  <a:pt x="758142" y="2240923"/>
                </a:moveTo>
                <a:cubicBezTo>
                  <a:pt x="1176852" y="2240923"/>
                  <a:pt x="1516284" y="1906491"/>
                  <a:pt x="1516284" y="1493948"/>
                </a:cubicBezTo>
                <a:cubicBezTo>
                  <a:pt x="1516284" y="1390812"/>
                  <a:pt x="1495070" y="1292559"/>
                  <a:pt x="1456706" y="1203192"/>
                </a:cubicBezTo>
                <a:lnTo>
                  <a:pt x="1433875" y="1161748"/>
                </a:lnTo>
                <a:lnTo>
                  <a:pt x="1436263" y="1160574"/>
                </a:lnTo>
                <a:lnTo>
                  <a:pt x="758141" y="0"/>
                </a:lnTo>
                <a:lnTo>
                  <a:pt x="758141" y="746973"/>
                </a:lnTo>
                <a:lnTo>
                  <a:pt x="758140" y="746973"/>
                </a:lnTo>
                <a:lnTo>
                  <a:pt x="758140" y="253"/>
                </a:lnTo>
                <a:lnTo>
                  <a:pt x="80018" y="1160827"/>
                </a:lnTo>
                <a:lnTo>
                  <a:pt x="82299" y="1161949"/>
                </a:lnTo>
                <a:lnTo>
                  <a:pt x="59578" y="1203192"/>
                </a:lnTo>
                <a:cubicBezTo>
                  <a:pt x="21214" y="1292559"/>
                  <a:pt x="0" y="1390812"/>
                  <a:pt x="0" y="1493948"/>
                </a:cubicBezTo>
                <a:cubicBezTo>
                  <a:pt x="0" y="1906491"/>
                  <a:pt x="339432" y="2240923"/>
                  <a:pt x="758142" y="2240923"/>
                </a:cubicBezTo>
                <a:close/>
              </a:path>
            </a:pathLst>
          </a:custGeom>
          <a:gradFill>
            <a:gsLst>
              <a:gs pos="34000">
                <a:schemeClr val="bg1">
                  <a:lumMod val="75000"/>
                </a:schemeClr>
              </a:gs>
              <a:gs pos="7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C4B675B-75BD-07E0-1A29-D2E1FF2FA435}"/>
              </a:ext>
            </a:extLst>
          </p:cNvPr>
          <p:cNvSpPr/>
          <p:nvPr/>
        </p:nvSpPr>
        <p:spPr>
          <a:xfrm rot="7200000" flipV="1">
            <a:off x="4711976" y="3652760"/>
            <a:ext cx="1516284" cy="2240923"/>
          </a:xfrm>
          <a:custGeom>
            <a:avLst/>
            <a:gdLst>
              <a:gd name="connsiteX0" fmla="*/ 758142 w 1516284"/>
              <a:gd name="connsiteY0" fmla="*/ 2240923 h 2240923"/>
              <a:gd name="connsiteX1" fmla="*/ 1516284 w 1516284"/>
              <a:gd name="connsiteY1" fmla="*/ 1493948 h 2240923"/>
              <a:gd name="connsiteX2" fmla="*/ 1456706 w 1516284"/>
              <a:gd name="connsiteY2" fmla="*/ 1203192 h 2240923"/>
              <a:gd name="connsiteX3" fmla="*/ 1433875 w 1516284"/>
              <a:gd name="connsiteY3" fmla="*/ 1161748 h 2240923"/>
              <a:gd name="connsiteX4" fmla="*/ 1436263 w 1516284"/>
              <a:gd name="connsiteY4" fmla="*/ 1160574 h 2240923"/>
              <a:gd name="connsiteX5" fmla="*/ 758141 w 1516284"/>
              <a:gd name="connsiteY5" fmla="*/ 0 h 2240923"/>
              <a:gd name="connsiteX6" fmla="*/ 758141 w 1516284"/>
              <a:gd name="connsiteY6" fmla="*/ 746973 h 2240923"/>
              <a:gd name="connsiteX7" fmla="*/ 758140 w 1516284"/>
              <a:gd name="connsiteY7" fmla="*/ 746973 h 2240923"/>
              <a:gd name="connsiteX8" fmla="*/ 758140 w 1516284"/>
              <a:gd name="connsiteY8" fmla="*/ 253 h 2240923"/>
              <a:gd name="connsiteX9" fmla="*/ 80018 w 1516284"/>
              <a:gd name="connsiteY9" fmla="*/ 1160827 h 2240923"/>
              <a:gd name="connsiteX10" fmla="*/ 82299 w 1516284"/>
              <a:gd name="connsiteY10" fmla="*/ 1161949 h 2240923"/>
              <a:gd name="connsiteX11" fmla="*/ 59578 w 1516284"/>
              <a:gd name="connsiteY11" fmla="*/ 1203192 h 2240923"/>
              <a:gd name="connsiteX12" fmla="*/ 0 w 1516284"/>
              <a:gd name="connsiteY12" fmla="*/ 1493948 h 2240923"/>
              <a:gd name="connsiteX13" fmla="*/ 758142 w 1516284"/>
              <a:gd name="connsiteY13" fmla="*/ 2240923 h 22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6284" h="2240923">
                <a:moveTo>
                  <a:pt x="758142" y="2240923"/>
                </a:moveTo>
                <a:cubicBezTo>
                  <a:pt x="1176852" y="2240923"/>
                  <a:pt x="1516284" y="1906491"/>
                  <a:pt x="1516284" y="1493948"/>
                </a:cubicBezTo>
                <a:cubicBezTo>
                  <a:pt x="1516284" y="1390812"/>
                  <a:pt x="1495070" y="1292559"/>
                  <a:pt x="1456706" y="1203192"/>
                </a:cubicBezTo>
                <a:lnTo>
                  <a:pt x="1433875" y="1161748"/>
                </a:lnTo>
                <a:lnTo>
                  <a:pt x="1436263" y="1160574"/>
                </a:lnTo>
                <a:lnTo>
                  <a:pt x="758141" y="0"/>
                </a:lnTo>
                <a:lnTo>
                  <a:pt x="758141" y="746973"/>
                </a:lnTo>
                <a:lnTo>
                  <a:pt x="758140" y="746973"/>
                </a:lnTo>
                <a:lnTo>
                  <a:pt x="758140" y="253"/>
                </a:lnTo>
                <a:lnTo>
                  <a:pt x="80018" y="1160827"/>
                </a:lnTo>
                <a:lnTo>
                  <a:pt x="82299" y="1161949"/>
                </a:lnTo>
                <a:lnTo>
                  <a:pt x="59578" y="1203192"/>
                </a:lnTo>
                <a:cubicBezTo>
                  <a:pt x="21214" y="1292559"/>
                  <a:pt x="0" y="1390812"/>
                  <a:pt x="0" y="1493948"/>
                </a:cubicBezTo>
                <a:cubicBezTo>
                  <a:pt x="0" y="1906491"/>
                  <a:pt x="339432" y="2240923"/>
                  <a:pt x="758142" y="2240923"/>
                </a:cubicBezTo>
                <a:close/>
              </a:path>
            </a:pathLst>
          </a:custGeom>
          <a:gradFill flip="none" rotWithShape="1">
            <a:gsLst>
              <a:gs pos="14000">
                <a:srgbClr val="F0BAC7"/>
              </a:gs>
              <a:gs pos="66000">
                <a:srgbClr val="D2608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7C8E2E-B3EB-A433-B807-BE6827E0C43A}"/>
              </a:ext>
            </a:extLst>
          </p:cNvPr>
          <p:cNvSpPr/>
          <p:nvPr/>
        </p:nvSpPr>
        <p:spPr>
          <a:xfrm rot="7200000" flipV="1">
            <a:off x="4586637" y="3926609"/>
            <a:ext cx="812800" cy="1128770"/>
          </a:xfrm>
          <a:custGeom>
            <a:avLst/>
            <a:gdLst>
              <a:gd name="connsiteX0" fmla="*/ 758142 w 1516284"/>
              <a:gd name="connsiteY0" fmla="*/ 2240923 h 2240923"/>
              <a:gd name="connsiteX1" fmla="*/ 1516284 w 1516284"/>
              <a:gd name="connsiteY1" fmla="*/ 1493948 h 2240923"/>
              <a:gd name="connsiteX2" fmla="*/ 1456706 w 1516284"/>
              <a:gd name="connsiteY2" fmla="*/ 1203192 h 2240923"/>
              <a:gd name="connsiteX3" fmla="*/ 1433875 w 1516284"/>
              <a:gd name="connsiteY3" fmla="*/ 1161748 h 2240923"/>
              <a:gd name="connsiteX4" fmla="*/ 1436263 w 1516284"/>
              <a:gd name="connsiteY4" fmla="*/ 1160574 h 2240923"/>
              <a:gd name="connsiteX5" fmla="*/ 758141 w 1516284"/>
              <a:gd name="connsiteY5" fmla="*/ 0 h 2240923"/>
              <a:gd name="connsiteX6" fmla="*/ 758141 w 1516284"/>
              <a:gd name="connsiteY6" fmla="*/ 746973 h 2240923"/>
              <a:gd name="connsiteX7" fmla="*/ 758140 w 1516284"/>
              <a:gd name="connsiteY7" fmla="*/ 746973 h 2240923"/>
              <a:gd name="connsiteX8" fmla="*/ 758140 w 1516284"/>
              <a:gd name="connsiteY8" fmla="*/ 253 h 2240923"/>
              <a:gd name="connsiteX9" fmla="*/ 80018 w 1516284"/>
              <a:gd name="connsiteY9" fmla="*/ 1160827 h 2240923"/>
              <a:gd name="connsiteX10" fmla="*/ 82299 w 1516284"/>
              <a:gd name="connsiteY10" fmla="*/ 1161949 h 2240923"/>
              <a:gd name="connsiteX11" fmla="*/ 59578 w 1516284"/>
              <a:gd name="connsiteY11" fmla="*/ 1203192 h 2240923"/>
              <a:gd name="connsiteX12" fmla="*/ 0 w 1516284"/>
              <a:gd name="connsiteY12" fmla="*/ 1493948 h 2240923"/>
              <a:gd name="connsiteX13" fmla="*/ 758142 w 1516284"/>
              <a:gd name="connsiteY13" fmla="*/ 2240923 h 22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6284" h="2240923">
                <a:moveTo>
                  <a:pt x="758142" y="2240923"/>
                </a:moveTo>
                <a:cubicBezTo>
                  <a:pt x="1176852" y="2240923"/>
                  <a:pt x="1516284" y="1906491"/>
                  <a:pt x="1516284" y="1493948"/>
                </a:cubicBezTo>
                <a:cubicBezTo>
                  <a:pt x="1516284" y="1390812"/>
                  <a:pt x="1495070" y="1292559"/>
                  <a:pt x="1456706" y="1203192"/>
                </a:cubicBezTo>
                <a:lnTo>
                  <a:pt x="1433875" y="1161748"/>
                </a:lnTo>
                <a:lnTo>
                  <a:pt x="1436263" y="1160574"/>
                </a:lnTo>
                <a:lnTo>
                  <a:pt x="758141" y="0"/>
                </a:lnTo>
                <a:lnTo>
                  <a:pt x="758141" y="746973"/>
                </a:lnTo>
                <a:lnTo>
                  <a:pt x="758140" y="746973"/>
                </a:lnTo>
                <a:lnTo>
                  <a:pt x="758140" y="253"/>
                </a:lnTo>
                <a:lnTo>
                  <a:pt x="80018" y="1160827"/>
                </a:lnTo>
                <a:lnTo>
                  <a:pt x="82299" y="1161949"/>
                </a:lnTo>
                <a:lnTo>
                  <a:pt x="59578" y="1203192"/>
                </a:lnTo>
                <a:cubicBezTo>
                  <a:pt x="21214" y="1292559"/>
                  <a:pt x="0" y="1390812"/>
                  <a:pt x="0" y="1493948"/>
                </a:cubicBezTo>
                <a:cubicBezTo>
                  <a:pt x="0" y="1906491"/>
                  <a:pt x="339432" y="2240923"/>
                  <a:pt x="758142" y="2240923"/>
                </a:cubicBezTo>
                <a:close/>
              </a:path>
            </a:pathLst>
          </a:custGeom>
          <a:gradFill>
            <a:gsLst>
              <a:gs pos="34000">
                <a:schemeClr val="bg1">
                  <a:lumMod val="85000"/>
                </a:schemeClr>
              </a:gs>
              <a:gs pos="7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5555C31-5C28-505E-0C6A-2F72F3E7FC88}"/>
              </a:ext>
            </a:extLst>
          </p:cNvPr>
          <p:cNvSpPr/>
          <p:nvPr/>
        </p:nvSpPr>
        <p:spPr>
          <a:xfrm rot="14400000" flipV="1">
            <a:off x="2160651" y="3568635"/>
            <a:ext cx="1516284" cy="2240923"/>
          </a:xfrm>
          <a:custGeom>
            <a:avLst/>
            <a:gdLst>
              <a:gd name="connsiteX0" fmla="*/ 758142 w 1516284"/>
              <a:gd name="connsiteY0" fmla="*/ 2240923 h 2240923"/>
              <a:gd name="connsiteX1" fmla="*/ 1516284 w 1516284"/>
              <a:gd name="connsiteY1" fmla="*/ 1493948 h 2240923"/>
              <a:gd name="connsiteX2" fmla="*/ 1456706 w 1516284"/>
              <a:gd name="connsiteY2" fmla="*/ 1203192 h 2240923"/>
              <a:gd name="connsiteX3" fmla="*/ 1433875 w 1516284"/>
              <a:gd name="connsiteY3" fmla="*/ 1161748 h 2240923"/>
              <a:gd name="connsiteX4" fmla="*/ 1436263 w 1516284"/>
              <a:gd name="connsiteY4" fmla="*/ 1160574 h 2240923"/>
              <a:gd name="connsiteX5" fmla="*/ 758141 w 1516284"/>
              <a:gd name="connsiteY5" fmla="*/ 0 h 2240923"/>
              <a:gd name="connsiteX6" fmla="*/ 758141 w 1516284"/>
              <a:gd name="connsiteY6" fmla="*/ 746973 h 2240923"/>
              <a:gd name="connsiteX7" fmla="*/ 758140 w 1516284"/>
              <a:gd name="connsiteY7" fmla="*/ 746973 h 2240923"/>
              <a:gd name="connsiteX8" fmla="*/ 758140 w 1516284"/>
              <a:gd name="connsiteY8" fmla="*/ 253 h 2240923"/>
              <a:gd name="connsiteX9" fmla="*/ 80018 w 1516284"/>
              <a:gd name="connsiteY9" fmla="*/ 1160827 h 2240923"/>
              <a:gd name="connsiteX10" fmla="*/ 82299 w 1516284"/>
              <a:gd name="connsiteY10" fmla="*/ 1161949 h 2240923"/>
              <a:gd name="connsiteX11" fmla="*/ 59578 w 1516284"/>
              <a:gd name="connsiteY11" fmla="*/ 1203192 h 2240923"/>
              <a:gd name="connsiteX12" fmla="*/ 0 w 1516284"/>
              <a:gd name="connsiteY12" fmla="*/ 1493948 h 2240923"/>
              <a:gd name="connsiteX13" fmla="*/ 758142 w 1516284"/>
              <a:gd name="connsiteY13" fmla="*/ 2240923 h 22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6284" h="2240923">
                <a:moveTo>
                  <a:pt x="758142" y="2240923"/>
                </a:moveTo>
                <a:cubicBezTo>
                  <a:pt x="1176852" y="2240923"/>
                  <a:pt x="1516284" y="1906491"/>
                  <a:pt x="1516284" y="1493948"/>
                </a:cubicBezTo>
                <a:cubicBezTo>
                  <a:pt x="1516284" y="1390812"/>
                  <a:pt x="1495070" y="1292559"/>
                  <a:pt x="1456706" y="1203192"/>
                </a:cubicBezTo>
                <a:lnTo>
                  <a:pt x="1433875" y="1161748"/>
                </a:lnTo>
                <a:lnTo>
                  <a:pt x="1436263" y="1160574"/>
                </a:lnTo>
                <a:lnTo>
                  <a:pt x="758141" y="0"/>
                </a:lnTo>
                <a:lnTo>
                  <a:pt x="758141" y="746973"/>
                </a:lnTo>
                <a:lnTo>
                  <a:pt x="758140" y="746973"/>
                </a:lnTo>
                <a:lnTo>
                  <a:pt x="758140" y="253"/>
                </a:lnTo>
                <a:lnTo>
                  <a:pt x="80018" y="1160827"/>
                </a:lnTo>
                <a:lnTo>
                  <a:pt x="82299" y="1161949"/>
                </a:lnTo>
                <a:lnTo>
                  <a:pt x="59578" y="1203192"/>
                </a:lnTo>
                <a:cubicBezTo>
                  <a:pt x="21214" y="1292559"/>
                  <a:pt x="0" y="1390812"/>
                  <a:pt x="0" y="1493948"/>
                </a:cubicBezTo>
                <a:cubicBezTo>
                  <a:pt x="0" y="1906491"/>
                  <a:pt x="339432" y="2240923"/>
                  <a:pt x="758142" y="2240923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6">
                  <a:lumMod val="20000"/>
                  <a:lumOff val="80000"/>
                </a:schemeClr>
              </a:gs>
              <a:gs pos="66000">
                <a:srgbClr val="0F874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24B4DD7-FB17-E705-5492-397AD3619E84}"/>
              </a:ext>
            </a:extLst>
          </p:cNvPr>
          <p:cNvSpPr/>
          <p:nvPr/>
        </p:nvSpPr>
        <p:spPr>
          <a:xfrm rot="14400000" flipV="1">
            <a:off x="2990207" y="3843710"/>
            <a:ext cx="812800" cy="1128770"/>
          </a:xfrm>
          <a:custGeom>
            <a:avLst/>
            <a:gdLst>
              <a:gd name="connsiteX0" fmla="*/ 758142 w 1516284"/>
              <a:gd name="connsiteY0" fmla="*/ 2240923 h 2240923"/>
              <a:gd name="connsiteX1" fmla="*/ 1516284 w 1516284"/>
              <a:gd name="connsiteY1" fmla="*/ 1493948 h 2240923"/>
              <a:gd name="connsiteX2" fmla="*/ 1456706 w 1516284"/>
              <a:gd name="connsiteY2" fmla="*/ 1203192 h 2240923"/>
              <a:gd name="connsiteX3" fmla="*/ 1433875 w 1516284"/>
              <a:gd name="connsiteY3" fmla="*/ 1161748 h 2240923"/>
              <a:gd name="connsiteX4" fmla="*/ 1436263 w 1516284"/>
              <a:gd name="connsiteY4" fmla="*/ 1160574 h 2240923"/>
              <a:gd name="connsiteX5" fmla="*/ 758141 w 1516284"/>
              <a:gd name="connsiteY5" fmla="*/ 0 h 2240923"/>
              <a:gd name="connsiteX6" fmla="*/ 758141 w 1516284"/>
              <a:gd name="connsiteY6" fmla="*/ 746973 h 2240923"/>
              <a:gd name="connsiteX7" fmla="*/ 758140 w 1516284"/>
              <a:gd name="connsiteY7" fmla="*/ 746973 h 2240923"/>
              <a:gd name="connsiteX8" fmla="*/ 758140 w 1516284"/>
              <a:gd name="connsiteY8" fmla="*/ 253 h 2240923"/>
              <a:gd name="connsiteX9" fmla="*/ 80018 w 1516284"/>
              <a:gd name="connsiteY9" fmla="*/ 1160827 h 2240923"/>
              <a:gd name="connsiteX10" fmla="*/ 82299 w 1516284"/>
              <a:gd name="connsiteY10" fmla="*/ 1161949 h 2240923"/>
              <a:gd name="connsiteX11" fmla="*/ 59578 w 1516284"/>
              <a:gd name="connsiteY11" fmla="*/ 1203192 h 2240923"/>
              <a:gd name="connsiteX12" fmla="*/ 0 w 1516284"/>
              <a:gd name="connsiteY12" fmla="*/ 1493948 h 2240923"/>
              <a:gd name="connsiteX13" fmla="*/ 758142 w 1516284"/>
              <a:gd name="connsiteY13" fmla="*/ 2240923 h 22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6284" h="2240923">
                <a:moveTo>
                  <a:pt x="758142" y="2240923"/>
                </a:moveTo>
                <a:cubicBezTo>
                  <a:pt x="1176852" y="2240923"/>
                  <a:pt x="1516284" y="1906491"/>
                  <a:pt x="1516284" y="1493948"/>
                </a:cubicBezTo>
                <a:cubicBezTo>
                  <a:pt x="1516284" y="1390812"/>
                  <a:pt x="1495070" y="1292559"/>
                  <a:pt x="1456706" y="1203192"/>
                </a:cubicBezTo>
                <a:lnTo>
                  <a:pt x="1433875" y="1161748"/>
                </a:lnTo>
                <a:lnTo>
                  <a:pt x="1436263" y="1160574"/>
                </a:lnTo>
                <a:lnTo>
                  <a:pt x="758141" y="0"/>
                </a:lnTo>
                <a:lnTo>
                  <a:pt x="758141" y="746973"/>
                </a:lnTo>
                <a:lnTo>
                  <a:pt x="758140" y="746973"/>
                </a:lnTo>
                <a:lnTo>
                  <a:pt x="758140" y="253"/>
                </a:lnTo>
                <a:lnTo>
                  <a:pt x="80018" y="1160827"/>
                </a:lnTo>
                <a:lnTo>
                  <a:pt x="82299" y="1161949"/>
                </a:lnTo>
                <a:lnTo>
                  <a:pt x="59578" y="1203192"/>
                </a:lnTo>
                <a:cubicBezTo>
                  <a:pt x="21214" y="1292559"/>
                  <a:pt x="0" y="1390812"/>
                  <a:pt x="0" y="1493948"/>
                </a:cubicBezTo>
                <a:cubicBezTo>
                  <a:pt x="0" y="1906491"/>
                  <a:pt x="339432" y="2240923"/>
                  <a:pt x="758142" y="2240923"/>
                </a:cubicBezTo>
                <a:close/>
              </a:path>
            </a:pathLst>
          </a:custGeom>
          <a:gradFill>
            <a:gsLst>
              <a:gs pos="34000">
                <a:schemeClr val="bg1">
                  <a:lumMod val="85000"/>
                </a:schemeClr>
              </a:gs>
              <a:gs pos="7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2032CB6-481F-4361-98D7-D386C9C76656}"/>
              </a:ext>
            </a:extLst>
          </p:cNvPr>
          <p:cNvSpPr/>
          <p:nvPr/>
        </p:nvSpPr>
        <p:spPr>
          <a:xfrm rot="18000000" flipV="1">
            <a:off x="2192716" y="2045621"/>
            <a:ext cx="1516284" cy="2240923"/>
          </a:xfrm>
          <a:custGeom>
            <a:avLst/>
            <a:gdLst>
              <a:gd name="connsiteX0" fmla="*/ 758142 w 1516284"/>
              <a:gd name="connsiteY0" fmla="*/ 2240923 h 2240923"/>
              <a:gd name="connsiteX1" fmla="*/ 1516284 w 1516284"/>
              <a:gd name="connsiteY1" fmla="*/ 1493948 h 2240923"/>
              <a:gd name="connsiteX2" fmla="*/ 1456706 w 1516284"/>
              <a:gd name="connsiteY2" fmla="*/ 1203192 h 2240923"/>
              <a:gd name="connsiteX3" fmla="*/ 1433875 w 1516284"/>
              <a:gd name="connsiteY3" fmla="*/ 1161748 h 2240923"/>
              <a:gd name="connsiteX4" fmla="*/ 1436263 w 1516284"/>
              <a:gd name="connsiteY4" fmla="*/ 1160574 h 2240923"/>
              <a:gd name="connsiteX5" fmla="*/ 758141 w 1516284"/>
              <a:gd name="connsiteY5" fmla="*/ 0 h 2240923"/>
              <a:gd name="connsiteX6" fmla="*/ 758141 w 1516284"/>
              <a:gd name="connsiteY6" fmla="*/ 746973 h 2240923"/>
              <a:gd name="connsiteX7" fmla="*/ 758140 w 1516284"/>
              <a:gd name="connsiteY7" fmla="*/ 746973 h 2240923"/>
              <a:gd name="connsiteX8" fmla="*/ 758140 w 1516284"/>
              <a:gd name="connsiteY8" fmla="*/ 253 h 2240923"/>
              <a:gd name="connsiteX9" fmla="*/ 80018 w 1516284"/>
              <a:gd name="connsiteY9" fmla="*/ 1160827 h 2240923"/>
              <a:gd name="connsiteX10" fmla="*/ 82299 w 1516284"/>
              <a:gd name="connsiteY10" fmla="*/ 1161949 h 2240923"/>
              <a:gd name="connsiteX11" fmla="*/ 59578 w 1516284"/>
              <a:gd name="connsiteY11" fmla="*/ 1203192 h 2240923"/>
              <a:gd name="connsiteX12" fmla="*/ 0 w 1516284"/>
              <a:gd name="connsiteY12" fmla="*/ 1493948 h 2240923"/>
              <a:gd name="connsiteX13" fmla="*/ 758142 w 1516284"/>
              <a:gd name="connsiteY13" fmla="*/ 2240923 h 22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6284" h="2240923">
                <a:moveTo>
                  <a:pt x="758142" y="2240923"/>
                </a:moveTo>
                <a:cubicBezTo>
                  <a:pt x="1176852" y="2240923"/>
                  <a:pt x="1516284" y="1906491"/>
                  <a:pt x="1516284" y="1493948"/>
                </a:cubicBezTo>
                <a:cubicBezTo>
                  <a:pt x="1516284" y="1390812"/>
                  <a:pt x="1495070" y="1292559"/>
                  <a:pt x="1456706" y="1203192"/>
                </a:cubicBezTo>
                <a:lnTo>
                  <a:pt x="1433875" y="1161748"/>
                </a:lnTo>
                <a:lnTo>
                  <a:pt x="1436263" y="1160574"/>
                </a:lnTo>
                <a:lnTo>
                  <a:pt x="758141" y="0"/>
                </a:lnTo>
                <a:lnTo>
                  <a:pt x="758141" y="746973"/>
                </a:lnTo>
                <a:lnTo>
                  <a:pt x="758140" y="746973"/>
                </a:lnTo>
                <a:lnTo>
                  <a:pt x="758140" y="253"/>
                </a:lnTo>
                <a:lnTo>
                  <a:pt x="80018" y="1160827"/>
                </a:lnTo>
                <a:lnTo>
                  <a:pt x="82299" y="1161949"/>
                </a:lnTo>
                <a:lnTo>
                  <a:pt x="59578" y="1203192"/>
                </a:lnTo>
                <a:cubicBezTo>
                  <a:pt x="21214" y="1292559"/>
                  <a:pt x="0" y="1390812"/>
                  <a:pt x="0" y="1493948"/>
                </a:cubicBezTo>
                <a:cubicBezTo>
                  <a:pt x="0" y="1906491"/>
                  <a:pt x="339432" y="2240923"/>
                  <a:pt x="758142" y="2240923"/>
                </a:cubicBezTo>
                <a:close/>
              </a:path>
            </a:pathLst>
          </a:custGeom>
          <a:gradFill flip="none" rotWithShape="1">
            <a:gsLst>
              <a:gs pos="14000">
                <a:srgbClr val="EDC1CF"/>
              </a:gs>
              <a:gs pos="66000">
                <a:srgbClr val="C0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35DCAA4-AE88-EFDE-7063-B9FAF0969C20}"/>
              </a:ext>
            </a:extLst>
          </p:cNvPr>
          <p:cNvSpPr/>
          <p:nvPr/>
        </p:nvSpPr>
        <p:spPr>
          <a:xfrm rot="18000000" flipV="1">
            <a:off x="3035612" y="2887106"/>
            <a:ext cx="812800" cy="1128770"/>
          </a:xfrm>
          <a:custGeom>
            <a:avLst/>
            <a:gdLst>
              <a:gd name="connsiteX0" fmla="*/ 758142 w 1516284"/>
              <a:gd name="connsiteY0" fmla="*/ 2240923 h 2240923"/>
              <a:gd name="connsiteX1" fmla="*/ 1516284 w 1516284"/>
              <a:gd name="connsiteY1" fmla="*/ 1493948 h 2240923"/>
              <a:gd name="connsiteX2" fmla="*/ 1456706 w 1516284"/>
              <a:gd name="connsiteY2" fmla="*/ 1203192 h 2240923"/>
              <a:gd name="connsiteX3" fmla="*/ 1433875 w 1516284"/>
              <a:gd name="connsiteY3" fmla="*/ 1161748 h 2240923"/>
              <a:gd name="connsiteX4" fmla="*/ 1436263 w 1516284"/>
              <a:gd name="connsiteY4" fmla="*/ 1160574 h 2240923"/>
              <a:gd name="connsiteX5" fmla="*/ 758141 w 1516284"/>
              <a:gd name="connsiteY5" fmla="*/ 0 h 2240923"/>
              <a:gd name="connsiteX6" fmla="*/ 758141 w 1516284"/>
              <a:gd name="connsiteY6" fmla="*/ 746973 h 2240923"/>
              <a:gd name="connsiteX7" fmla="*/ 758140 w 1516284"/>
              <a:gd name="connsiteY7" fmla="*/ 746973 h 2240923"/>
              <a:gd name="connsiteX8" fmla="*/ 758140 w 1516284"/>
              <a:gd name="connsiteY8" fmla="*/ 253 h 2240923"/>
              <a:gd name="connsiteX9" fmla="*/ 80018 w 1516284"/>
              <a:gd name="connsiteY9" fmla="*/ 1160827 h 2240923"/>
              <a:gd name="connsiteX10" fmla="*/ 82299 w 1516284"/>
              <a:gd name="connsiteY10" fmla="*/ 1161949 h 2240923"/>
              <a:gd name="connsiteX11" fmla="*/ 59578 w 1516284"/>
              <a:gd name="connsiteY11" fmla="*/ 1203192 h 2240923"/>
              <a:gd name="connsiteX12" fmla="*/ 0 w 1516284"/>
              <a:gd name="connsiteY12" fmla="*/ 1493948 h 2240923"/>
              <a:gd name="connsiteX13" fmla="*/ 758142 w 1516284"/>
              <a:gd name="connsiteY13" fmla="*/ 2240923 h 22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6284" h="2240923">
                <a:moveTo>
                  <a:pt x="758142" y="2240923"/>
                </a:moveTo>
                <a:cubicBezTo>
                  <a:pt x="1176852" y="2240923"/>
                  <a:pt x="1516284" y="1906491"/>
                  <a:pt x="1516284" y="1493948"/>
                </a:cubicBezTo>
                <a:cubicBezTo>
                  <a:pt x="1516284" y="1390812"/>
                  <a:pt x="1495070" y="1292559"/>
                  <a:pt x="1456706" y="1203192"/>
                </a:cubicBezTo>
                <a:lnTo>
                  <a:pt x="1433875" y="1161748"/>
                </a:lnTo>
                <a:lnTo>
                  <a:pt x="1436263" y="1160574"/>
                </a:lnTo>
                <a:lnTo>
                  <a:pt x="758141" y="0"/>
                </a:lnTo>
                <a:lnTo>
                  <a:pt x="758141" y="746973"/>
                </a:lnTo>
                <a:lnTo>
                  <a:pt x="758140" y="746973"/>
                </a:lnTo>
                <a:lnTo>
                  <a:pt x="758140" y="253"/>
                </a:lnTo>
                <a:lnTo>
                  <a:pt x="80018" y="1160827"/>
                </a:lnTo>
                <a:lnTo>
                  <a:pt x="82299" y="1161949"/>
                </a:lnTo>
                <a:lnTo>
                  <a:pt x="59578" y="1203192"/>
                </a:lnTo>
                <a:cubicBezTo>
                  <a:pt x="21214" y="1292559"/>
                  <a:pt x="0" y="1390812"/>
                  <a:pt x="0" y="1493948"/>
                </a:cubicBezTo>
                <a:cubicBezTo>
                  <a:pt x="0" y="1906491"/>
                  <a:pt x="339432" y="2240923"/>
                  <a:pt x="758142" y="2240923"/>
                </a:cubicBezTo>
                <a:close/>
              </a:path>
            </a:pathLst>
          </a:custGeom>
          <a:gradFill>
            <a:gsLst>
              <a:gs pos="34000">
                <a:schemeClr val="bg1">
                  <a:lumMod val="85000"/>
                </a:schemeClr>
              </a:gs>
              <a:gs pos="7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68D64D-358C-66CB-5DAF-7C3F2FB2CAD6}"/>
              </a:ext>
            </a:extLst>
          </p:cNvPr>
          <p:cNvSpPr txBox="1"/>
          <p:nvPr/>
        </p:nvSpPr>
        <p:spPr>
          <a:xfrm>
            <a:off x="3935293" y="1369188"/>
            <a:ext cx="54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ookman Old Style" panose="02050604050505020204" pitchFamily="18" charset="0"/>
              </a:rPr>
              <a:t>01</a:t>
            </a:r>
            <a:endParaRPr lang="en-IN" sz="1600" b="1" dirty="0">
              <a:latin typeface="Bookman Old Style" panose="02050604050505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EA60E7-AA97-9260-0E09-2AFE0F7940B8}"/>
              </a:ext>
            </a:extLst>
          </p:cNvPr>
          <p:cNvSpPr txBox="1"/>
          <p:nvPr/>
        </p:nvSpPr>
        <p:spPr>
          <a:xfrm>
            <a:off x="5878816" y="3161012"/>
            <a:ext cx="561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ookman Old Style" panose="02050604050505020204" pitchFamily="18" charset="0"/>
              </a:rPr>
              <a:t>02</a:t>
            </a:r>
            <a:endParaRPr lang="en-IN" sz="1600" b="1" dirty="0">
              <a:latin typeface="Bookman Old Style" panose="02050604050505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36380F-ED0D-137A-F856-F5C7296A5457}"/>
              </a:ext>
            </a:extLst>
          </p:cNvPr>
          <p:cNvSpPr txBox="1"/>
          <p:nvPr/>
        </p:nvSpPr>
        <p:spPr>
          <a:xfrm>
            <a:off x="5937903" y="5067478"/>
            <a:ext cx="54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ookman Old Style" panose="02050604050505020204" pitchFamily="18" charset="0"/>
              </a:rPr>
              <a:t>03</a:t>
            </a:r>
            <a:endParaRPr lang="en-IN" sz="1600" b="1" dirty="0">
              <a:latin typeface="Bookman Old Style" panose="02050604050505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061341-C30F-F684-9544-0B2DD27AFF55}"/>
              </a:ext>
            </a:extLst>
          </p:cNvPr>
          <p:cNvSpPr txBox="1"/>
          <p:nvPr/>
        </p:nvSpPr>
        <p:spPr>
          <a:xfrm>
            <a:off x="4041711" y="6118277"/>
            <a:ext cx="54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ookman Old Style" panose="02050604050505020204" pitchFamily="18" charset="0"/>
              </a:rPr>
              <a:t>04</a:t>
            </a:r>
            <a:endParaRPr lang="en-IN" sz="1600" b="1" dirty="0">
              <a:latin typeface="Bookman Old Style" panose="02050604050505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32E073-A92C-AE16-AD0C-959B3B4F3E3F}"/>
              </a:ext>
            </a:extLst>
          </p:cNvPr>
          <p:cNvSpPr txBox="1"/>
          <p:nvPr/>
        </p:nvSpPr>
        <p:spPr>
          <a:xfrm>
            <a:off x="1964766" y="4985377"/>
            <a:ext cx="54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ookman Old Style" panose="02050604050505020204" pitchFamily="18" charset="0"/>
              </a:rPr>
              <a:t>05</a:t>
            </a:r>
            <a:endParaRPr lang="en-IN" sz="1600" b="1" dirty="0">
              <a:latin typeface="Bookman Old Style" panose="02050604050505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E3091C-6347-CB44-A2F8-52CFB9E1C06D}"/>
              </a:ext>
            </a:extLst>
          </p:cNvPr>
          <p:cNvSpPr txBox="1"/>
          <p:nvPr/>
        </p:nvSpPr>
        <p:spPr>
          <a:xfrm>
            <a:off x="2083015" y="3169876"/>
            <a:ext cx="54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ookman Old Style" panose="02050604050505020204" pitchFamily="18" charset="0"/>
              </a:rPr>
              <a:t>06</a:t>
            </a:r>
            <a:endParaRPr lang="en-IN" sz="1600" b="1" dirty="0">
              <a:latin typeface="Bookman Old Style" panose="02050604050505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DA8DDD-A848-BFA5-3227-6A6C1FE2DF97}"/>
              </a:ext>
            </a:extLst>
          </p:cNvPr>
          <p:cNvSpPr txBox="1"/>
          <p:nvPr/>
        </p:nvSpPr>
        <p:spPr>
          <a:xfrm>
            <a:off x="3611029" y="1735838"/>
            <a:ext cx="1516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dirty="0">
                <a:latin typeface="Bookman Old Style" panose="02050604050505020204" pitchFamily="18" charset="0"/>
              </a:rPr>
              <a:t>OUTWARD REGISTER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67FE99-C43F-7E58-6DC2-408BCB94B265}"/>
              </a:ext>
            </a:extLst>
          </p:cNvPr>
          <p:cNvSpPr txBox="1"/>
          <p:nvPr/>
        </p:nvSpPr>
        <p:spPr>
          <a:xfrm>
            <a:off x="5281222" y="2463840"/>
            <a:ext cx="1313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dirty="0">
                <a:latin typeface="Bookman Old Style" panose="02050604050505020204" pitchFamily="18" charset="0"/>
              </a:rPr>
              <a:t>INWARD REGISTER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CBADA5-0AC2-68CB-3992-827E6BB93E02}"/>
              </a:ext>
            </a:extLst>
          </p:cNvPr>
          <p:cNvSpPr txBox="1"/>
          <p:nvPr/>
        </p:nvSpPr>
        <p:spPr>
          <a:xfrm>
            <a:off x="5354490" y="4684434"/>
            <a:ext cx="1226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dirty="0">
                <a:latin typeface="Bookman Old Style" panose="02050604050505020204" pitchFamily="18" charset="0"/>
              </a:rPr>
              <a:t>STOCK REGISTER</a:t>
            </a:r>
          </a:p>
        </p:txBody>
      </p:sp>
      <p:pic>
        <p:nvPicPr>
          <p:cNvPr id="26" name="Picture 4" descr="20+ Inward Icon Stock Illustrations ...">
            <a:extLst>
              <a:ext uri="{FF2B5EF4-FFF2-40B4-BE49-F238E27FC236}">
                <a16:creationId xmlns:a16="http://schemas.microsoft.com/office/drawing/2014/main" id="{99630F93-21A3-F776-8B1A-5029EBFDC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8" t="-2970" r="52685" b="2970"/>
          <a:stretch/>
        </p:blipFill>
        <p:spPr bwMode="auto">
          <a:xfrm flipV="1">
            <a:off x="3953720" y="2657225"/>
            <a:ext cx="452362" cy="46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20+ Inward Icon Stock Illustrations, Royalty-Free Vector Graphics &amp; Clip  Art - iStock">
            <a:extLst>
              <a:ext uri="{FF2B5EF4-FFF2-40B4-BE49-F238E27FC236}">
                <a16:creationId xmlns:a16="http://schemas.microsoft.com/office/drawing/2014/main" id="{35A12767-FA30-BAE5-14DA-EA04162EA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3" t="-945" r="3023" b="4520"/>
          <a:stretch/>
        </p:blipFill>
        <p:spPr bwMode="auto">
          <a:xfrm>
            <a:off x="4927717" y="3139145"/>
            <a:ext cx="474642" cy="49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Editable Eps Format PPT Sample">
            <a:extLst>
              <a:ext uri="{FF2B5EF4-FFF2-40B4-BE49-F238E27FC236}">
                <a16:creationId xmlns:a16="http://schemas.microsoft.com/office/drawing/2014/main" id="{B77DE03D-AAC7-D9FD-CAF5-4298F45A7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7" t="21554" r="24709" b="14925"/>
          <a:stretch/>
        </p:blipFill>
        <p:spPr bwMode="auto">
          <a:xfrm>
            <a:off x="4950755" y="4372841"/>
            <a:ext cx="531216" cy="4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Zero Percent Icon Stock Illustrations ...">
            <a:extLst>
              <a:ext uri="{FF2B5EF4-FFF2-40B4-BE49-F238E27FC236}">
                <a16:creationId xmlns:a16="http://schemas.microsoft.com/office/drawing/2014/main" id="{1D144B6D-A4DF-7E4B-73D1-BC8F0DE0D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8" t="19659" r="14921" b="20510"/>
          <a:stretch/>
        </p:blipFill>
        <p:spPr bwMode="auto">
          <a:xfrm>
            <a:off x="3989080" y="4852230"/>
            <a:ext cx="477732" cy="4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219A304-6DA0-C9EA-7979-42BDB86A14AB}"/>
              </a:ext>
            </a:extLst>
          </p:cNvPr>
          <p:cNvGrpSpPr/>
          <p:nvPr/>
        </p:nvGrpSpPr>
        <p:grpSpPr>
          <a:xfrm>
            <a:off x="3611029" y="5469181"/>
            <a:ext cx="1205929" cy="696348"/>
            <a:chOff x="5437901" y="401821"/>
            <a:chExt cx="2241629" cy="120517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688616-41CF-5EA5-2C11-CC212727BAFC}"/>
                </a:ext>
              </a:extLst>
            </p:cNvPr>
            <p:cNvSpPr/>
            <p:nvPr/>
          </p:nvSpPr>
          <p:spPr>
            <a:xfrm>
              <a:off x="5437901" y="401821"/>
              <a:ext cx="2241629" cy="120517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D6CB55F-36E5-774F-8BEC-FAC42E60D4AC}"/>
                </a:ext>
              </a:extLst>
            </p:cNvPr>
            <p:cNvSpPr txBox="1"/>
            <p:nvPr/>
          </p:nvSpPr>
          <p:spPr>
            <a:xfrm>
              <a:off x="5437901" y="401821"/>
              <a:ext cx="2241629" cy="1205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400" b="1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EXPORT &amp; IMPORT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B9CFF34-F5F1-4DD2-F4B3-681FF4A0537E}"/>
              </a:ext>
            </a:extLst>
          </p:cNvPr>
          <p:cNvSpPr txBox="1"/>
          <p:nvPr/>
        </p:nvSpPr>
        <p:spPr>
          <a:xfrm>
            <a:off x="1953607" y="4389397"/>
            <a:ext cx="122128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400" b="1" dirty="0">
                <a:latin typeface="Bookman Old Style" panose="02050604050505020204" pitchFamily="18" charset="0"/>
              </a:rPr>
              <a:t>RCM REGISTER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901AC0-E91A-4286-4762-8DED455AA79E}"/>
              </a:ext>
            </a:extLst>
          </p:cNvPr>
          <p:cNvSpPr txBox="1"/>
          <p:nvPr/>
        </p:nvSpPr>
        <p:spPr>
          <a:xfrm>
            <a:off x="2051851" y="2429143"/>
            <a:ext cx="122803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400" b="1" dirty="0">
                <a:latin typeface="Bookman Old Style" panose="02050604050505020204" pitchFamily="18" charset="0"/>
              </a:rPr>
              <a:t>ADVANCE REGISTER</a:t>
            </a:r>
          </a:p>
        </p:txBody>
      </p:sp>
      <p:pic>
        <p:nvPicPr>
          <p:cNvPr id="35" name="Picture 14" descr="Money bag icon. The dollar icon. Vector ...">
            <a:extLst>
              <a:ext uri="{FF2B5EF4-FFF2-40B4-BE49-F238E27FC236}">
                <a16:creationId xmlns:a16="http://schemas.microsoft.com/office/drawing/2014/main" id="{8EDF6757-47A5-C7A5-AF85-84A23BF85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38" y="3073209"/>
            <a:ext cx="503933" cy="50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Top 10 Reverse Icon Monotone PowerPoint ...">
            <a:extLst>
              <a:ext uri="{FF2B5EF4-FFF2-40B4-BE49-F238E27FC236}">
                <a16:creationId xmlns:a16="http://schemas.microsoft.com/office/drawing/2014/main" id="{BA924936-0D4F-453F-D65B-05287BBA0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6" t="14480" r="26511"/>
          <a:stretch/>
        </p:blipFill>
        <p:spPr bwMode="auto">
          <a:xfrm>
            <a:off x="2985173" y="4201045"/>
            <a:ext cx="553470" cy="57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1AC9D4E-EFF1-72A4-DD5C-E603CF0488DA}"/>
              </a:ext>
            </a:extLst>
          </p:cNvPr>
          <p:cNvSpPr/>
          <p:nvPr/>
        </p:nvSpPr>
        <p:spPr>
          <a:xfrm>
            <a:off x="6642830" y="1227658"/>
            <a:ext cx="5451645" cy="1744128"/>
          </a:xfrm>
          <a:prstGeom prst="roundRect">
            <a:avLst>
              <a:gd name="adj" fmla="val 12847"/>
            </a:avLst>
          </a:prstGeom>
          <a:gradFill flip="none" rotWithShape="1">
            <a:gsLst>
              <a:gs pos="1000">
                <a:srgbClr val="BCF6FA"/>
              </a:gs>
              <a:gs pos="95000">
                <a:srgbClr val="1CBAE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24CD24C-70A4-1B17-5F65-4CEE4F7202E1}"/>
              </a:ext>
            </a:extLst>
          </p:cNvPr>
          <p:cNvSpPr/>
          <p:nvPr/>
        </p:nvSpPr>
        <p:spPr>
          <a:xfrm rot="21368691">
            <a:off x="6658483" y="2481375"/>
            <a:ext cx="5469517" cy="649638"/>
          </a:xfrm>
          <a:custGeom>
            <a:avLst/>
            <a:gdLst>
              <a:gd name="connsiteX0" fmla="*/ 5469517 w 5469517"/>
              <a:gd name="connsiteY0" fmla="*/ 0 h 649638"/>
              <a:gd name="connsiteX1" fmla="*/ 5439825 w 5469517"/>
              <a:gd name="connsiteY1" fmla="*/ 440628 h 649638"/>
              <a:gd name="connsiteX2" fmla="*/ 5201199 w 5469517"/>
              <a:gd name="connsiteY2" fmla="*/ 649123 h 649638"/>
              <a:gd name="connsiteX3" fmla="*/ 209012 w 5469517"/>
              <a:gd name="connsiteY3" fmla="*/ 312716 h 649638"/>
              <a:gd name="connsiteX4" fmla="*/ 516 w 5469517"/>
              <a:gd name="connsiteY4" fmla="*/ 74090 h 649638"/>
              <a:gd name="connsiteX5" fmla="*/ 5509 w 5469517"/>
              <a:gd name="connsiteY5" fmla="*/ 0 h 64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9517" h="649638">
                <a:moveTo>
                  <a:pt x="5469517" y="0"/>
                </a:moveTo>
                <a:lnTo>
                  <a:pt x="5439825" y="440628"/>
                </a:lnTo>
                <a:cubicBezTo>
                  <a:pt x="5431505" y="564097"/>
                  <a:pt x="5324668" y="657444"/>
                  <a:pt x="5201199" y="649123"/>
                </a:cubicBezTo>
                <a:lnTo>
                  <a:pt x="209012" y="312716"/>
                </a:lnTo>
                <a:cubicBezTo>
                  <a:pt x="85543" y="304396"/>
                  <a:pt x="-7804" y="197559"/>
                  <a:pt x="516" y="74090"/>
                </a:cubicBezTo>
                <a:lnTo>
                  <a:pt x="5509" y="0"/>
                </a:lnTo>
                <a:close/>
              </a:path>
            </a:pathLst>
          </a:custGeom>
          <a:solidFill>
            <a:srgbClr val="1CBAE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9CC2138-4D44-4D73-EF55-B64CDF8A7789}"/>
              </a:ext>
            </a:extLst>
          </p:cNvPr>
          <p:cNvSpPr/>
          <p:nvPr/>
        </p:nvSpPr>
        <p:spPr>
          <a:xfrm>
            <a:off x="11066400" y="1396539"/>
            <a:ext cx="721519" cy="128588"/>
          </a:xfrm>
          <a:prstGeom prst="roundRect">
            <a:avLst>
              <a:gd name="adj" fmla="val 50000"/>
            </a:avLst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Circle: Hollow 40">
            <a:extLst>
              <a:ext uri="{FF2B5EF4-FFF2-40B4-BE49-F238E27FC236}">
                <a16:creationId xmlns:a16="http://schemas.microsoft.com/office/drawing/2014/main" id="{93AA3F38-9DF7-F700-C10C-F5154CC9CADF}"/>
              </a:ext>
            </a:extLst>
          </p:cNvPr>
          <p:cNvSpPr/>
          <p:nvPr/>
        </p:nvSpPr>
        <p:spPr>
          <a:xfrm>
            <a:off x="6712320" y="2024048"/>
            <a:ext cx="414338" cy="397037"/>
          </a:xfrm>
          <a:prstGeom prst="donut">
            <a:avLst>
              <a:gd name="adj" fmla="val 20571"/>
            </a:avLst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A875FF-4591-4ACC-B025-D500FDAD7EED}"/>
              </a:ext>
            </a:extLst>
          </p:cNvPr>
          <p:cNvSpPr txBox="1"/>
          <p:nvPr/>
        </p:nvSpPr>
        <p:spPr>
          <a:xfrm>
            <a:off x="7327799" y="1745050"/>
            <a:ext cx="4389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IN" dirty="0">
                <a:solidFill>
                  <a:srgbClr val="002060"/>
                </a:solidFill>
                <a:latin typeface="Bookman Old Style" panose="02050604050505020204" pitchFamily="18" charset="0"/>
              </a:rPr>
              <a:t>Classification of Transaction</a:t>
            </a:r>
          </a:p>
          <a:p>
            <a:pPr marL="285750" indent="-285750">
              <a:buFontTx/>
              <a:buChar char="-"/>
            </a:pPr>
            <a:r>
              <a:rPr lang="en-IN" dirty="0">
                <a:solidFill>
                  <a:srgbClr val="002060"/>
                </a:solidFill>
                <a:latin typeface="Bookman Old Style" panose="02050604050505020204" pitchFamily="18" charset="0"/>
              </a:rPr>
              <a:t>Nature of Supply</a:t>
            </a:r>
          </a:p>
          <a:p>
            <a:pPr marL="285750" indent="-285750">
              <a:buFontTx/>
              <a:buChar char="-"/>
            </a:pPr>
            <a:r>
              <a:rPr lang="en-IN" dirty="0">
                <a:solidFill>
                  <a:srgbClr val="002060"/>
                </a:solidFill>
                <a:latin typeface="Bookman Old Style" panose="02050604050505020204" pitchFamily="18" charset="0"/>
              </a:rPr>
              <a:t>Point of Supply 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910A9F-D78A-325C-92E5-2E3853B29C72}"/>
              </a:ext>
            </a:extLst>
          </p:cNvPr>
          <p:cNvSpPr txBox="1"/>
          <p:nvPr/>
        </p:nvSpPr>
        <p:spPr>
          <a:xfrm>
            <a:off x="9162103" y="1164645"/>
            <a:ext cx="857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dirty="0">
                <a:latin typeface="Colonna MT" panose="04020805060202030203" pitchFamily="82" charset="0"/>
              </a:rPr>
              <a:t>-----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B3FA7E-B150-82B9-6006-D9BAF039F115}"/>
              </a:ext>
            </a:extLst>
          </p:cNvPr>
          <p:cNvSpPr txBox="1"/>
          <p:nvPr/>
        </p:nvSpPr>
        <p:spPr>
          <a:xfrm>
            <a:off x="10001986" y="1159546"/>
            <a:ext cx="857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dirty="0">
                <a:latin typeface="Colonna MT" panose="04020805060202030203" pitchFamily="82" charset="0"/>
              </a:rPr>
              <a:t>-----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B8341E0-7DA2-64D8-665C-DA4F7EEAFA8F}"/>
              </a:ext>
            </a:extLst>
          </p:cNvPr>
          <p:cNvSpPr/>
          <p:nvPr/>
        </p:nvSpPr>
        <p:spPr>
          <a:xfrm rot="279323">
            <a:off x="6661576" y="1044853"/>
            <a:ext cx="5473380" cy="684451"/>
          </a:xfrm>
          <a:custGeom>
            <a:avLst/>
            <a:gdLst>
              <a:gd name="connsiteX0" fmla="*/ 205895 w 5473380"/>
              <a:gd name="connsiteY0" fmla="*/ 406848 h 684451"/>
              <a:gd name="connsiteX1" fmla="*/ 5192896 w 5473380"/>
              <a:gd name="connsiteY1" fmla="*/ 752 h 684451"/>
              <a:gd name="connsiteX2" fmla="*/ 5434411 w 5473380"/>
              <a:gd name="connsiteY2" fmla="*/ 205894 h 684451"/>
              <a:gd name="connsiteX3" fmla="*/ 5473380 w 5473380"/>
              <a:gd name="connsiteY3" fmla="*/ 684451 h 684451"/>
              <a:gd name="connsiteX4" fmla="*/ 17068 w 5473380"/>
              <a:gd name="connsiteY4" fmla="*/ 684451 h 684451"/>
              <a:gd name="connsiteX5" fmla="*/ 3580 w 5473380"/>
              <a:gd name="connsiteY5" fmla="*/ 683091 h 684451"/>
              <a:gd name="connsiteX6" fmla="*/ 752 w 5473380"/>
              <a:gd name="connsiteY6" fmla="*/ 648363 h 684451"/>
              <a:gd name="connsiteX7" fmla="*/ 205895 w 5473380"/>
              <a:gd name="connsiteY7" fmla="*/ 406848 h 68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3380" h="684451">
                <a:moveTo>
                  <a:pt x="205895" y="406848"/>
                </a:moveTo>
                <a:lnTo>
                  <a:pt x="5192896" y="752"/>
                </a:lnTo>
                <a:cubicBezTo>
                  <a:pt x="5316237" y="-9292"/>
                  <a:pt x="5424367" y="82554"/>
                  <a:pt x="5434411" y="205894"/>
                </a:cubicBezTo>
                <a:lnTo>
                  <a:pt x="5473380" y="684451"/>
                </a:lnTo>
                <a:lnTo>
                  <a:pt x="17068" y="684451"/>
                </a:lnTo>
                <a:lnTo>
                  <a:pt x="3580" y="683091"/>
                </a:lnTo>
                <a:lnTo>
                  <a:pt x="752" y="648363"/>
                </a:lnTo>
                <a:cubicBezTo>
                  <a:pt x="-9292" y="525022"/>
                  <a:pt x="82554" y="416892"/>
                  <a:pt x="205895" y="406848"/>
                </a:cubicBezTo>
                <a:close/>
              </a:path>
            </a:pathLst>
          </a:custGeom>
          <a:solidFill>
            <a:srgbClr val="1CBAE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B31370-C710-250E-A79D-A9894CD40B2A}"/>
              </a:ext>
            </a:extLst>
          </p:cNvPr>
          <p:cNvSpPr/>
          <p:nvPr/>
        </p:nvSpPr>
        <p:spPr>
          <a:xfrm>
            <a:off x="6798046" y="1319324"/>
            <a:ext cx="5129212" cy="2830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8C755CE-321D-E110-08C2-25A4A1956129}"/>
              </a:ext>
            </a:extLst>
          </p:cNvPr>
          <p:cNvSpPr/>
          <p:nvPr/>
        </p:nvSpPr>
        <p:spPr>
          <a:xfrm>
            <a:off x="11100404" y="1380706"/>
            <a:ext cx="721519" cy="128588"/>
          </a:xfrm>
          <a:prstGeom prst="roundRect">
            <a:avLst>
              <a:gd name="adj" fmla="val 50000"/>
            </a:avLst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33841B2-80EA-338A-C648-AFD7361C091F}"/>
              </a:ext>
            </a:extLst>
          </p:cNvPr>
          <p:cNvSpPr txBox="1"/>
          <p:nvPr/>
        </p:nvSpPr>
        <p:spPr>
          <a:xfrm>
            <a:off x="6874969" y="1260334"/>
            <a:ext cx="367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Bookman Old Style" panose="02050604050505020204" pitchFamily="18" charset="0"/>
              </a:rPr>
              <a:t>OUTWARD REGISTER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E9CC65-7C00-C2DC-4A24-3EF511F844BB}"/>
              </a:ext>
            </a:extLst>
          </p:cNvPr>
          <p:cNvSpPr txBox="1"/>
          <p:nvPr/>
        </p:nvSpPr>
        <p:spPr>
          <a:xfrm>
            <a:off x="9196107" y="1148812"/>
            <a:ext cx="857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dirty="0">
                <a:latin typeface="Colonna MT" panose="04020805060202030203" pitchFamily="82" charset="0"/>
              </a:rPr>
              <a:t>-----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792966-2414-C50D-7893-68400B74E55D}"/>
              </a:ext>
            </a:extLst>
          </p:cNvPr>
          <p:cNvSpPr txBox="1"/>
          <p:nvPr/>
        </p:nvSpPr>
        <p:spPr>
          <a:xfrm>
            <a:off x="10035990" y="1143713"/>
            <a:ext cx="857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dirty="0">
                <a:latin typeface="Colonna MT" panose="04020805060202030203" pitchFamily="82" charset="0"/>
              </a:rPr>
              <a:t>-----</a:t>
            </a:r>
          </a:p>
        </p:txBody>
      </p:sp>
      <p:sp>
        <p:nvSpPr>
          <p:cNvPr id="51" name="TextBox 9">
            <a:extLst>
              <a:ext uri="{FF2B5EF4-FFF2-40B4-BE49-F238E27FC236}">
                <a16:creationId xmlns:a16="http://schemas.microsoft.com/office/drawing/2014/main" id="{7BD878D8-007B-C8C7-33A7-A04BDF805535}"/>
              </a:ext>
            </a:extLst>
          </p:cNvPr>
          <p:cNvSpPr txBox="1"/>
          <p:nvPr/>
        </p:nvSpPr>
        <p:spPr>
          <a:xfrm rot="20448170">
            <a:off x="8510060" y="3134433"/>
            <a:ext cx="2305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u="sng" dirty="0">
                <a:solidFill>
                  <a:schemeClr val="bg1"/>
                </a:solidFill>
                <a:latin typeface="Century Schoolbook" panose="02040604050505020304" pitchFamily="18" charset="0"/>
              </a:rPr>
              <a:t>REGISTERS :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5910622-4FA4-794C-B1F6-4B51515D5CC9}"/>
              </a:ext>
            </a:extLst>
          </p:cNvPr>
          <p:cNvSpPr/>
          <p:nvPr/>
        </p:nvSpPr>
        <p:spPr>
          <a:xfrm>
            <a:off x="6665550" y="3116561"/>
            <a:ext cx="5451645" cy="1744128"/>
          </a:xfrm>
          <a:prstGeom prst="roundRect">
            <a:avLst>
              <a:gd name="adj" fmla="val 12847"/>
            </a:avLst>
          </a:prstGeom>
          <a:gradFill flip="none" rotWithShape="1">
            <a:gsLst>
              <a:gs pos="1000">
                <a:srgbClr val="92D05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6FA7805-800E-C170-813C-F984ED783B71}"/>
              </a:ext>
            </a:extLst>
          </p:cNvPr>
          <p:cNvSpPr/>
          <p:nvPr/>
        </p:nvSpPr>
        <p:spPr>
          <a:xfrm rot="21368691">
            <a:off x="6691256" y="4359615"/>
            <a:ext cx="5469517" cy="649638"/>
          </a:xfrm>
          <a:custGeom>
            <a:avLst/>
            <a:gdLst>
              <a:gd name="connsiteX0" fmla="*/ 5469517 w 5469517"/>
              <a:gd name="connsiteY0" fmla="*/ 0 h 649638"/>
              <a:gd name="connsiteX1" fmla="*/ 5439825 w 5469517"/>
              <a:gd name="connsiteY1" fmla="*/ 440628 h 649638"/>
              <a:gd name="connsiteX2" fmla="*/ 5201199 w 5469517"/>
              <a:gd name="connsiteY2" fmla="*/ 649123 h 649638"/>
              <a:gd name="connsiteX3" fmla="*/ 209012 w 5469517"/>
              <a:gd name="connsiteY3" fmla="*/ 312716 h 649638"/>
              <a:gd name="connsiteX4" fmla="*/ 516 w 5469517"/>
              <a:gd name="connsiteY4" fmla="*/ 74090 h 649638"/>
              <a:gd name="connsiteX5" fmla="*/ 5509 w 5469517"/>
              <a:gd name="connsiteY5" fmla="*/ 0 h 64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9517" h="649638">
                <a:moveTo>
                  <a:pt x="5469517" y="0"/>
                </a:moveTo>
                <a:lnTo>
                  <a:pt x="5439825" y="440628"/>
                </a:lnTo>
                <a:cubicBezTo>
                  <a:pt x="5431505" y="564097"/>
                  <a:pt x="5324668" y="657444"/>
                  <a:pt x="5201199" y="649123"/>
                </a:cubicBezTo>
                <a:lnTo>
                  <a:pt x="209012" y="312716"/>
                </a:lnTo>
                <a:cubicBezTo>
                  <a:pt x="85543" y="304396"/>
                  <a:pt x="-7804" y="197559"/>
                  <a:pt x="516" y="74090"/>
                </a:cubicBezTo>
                <a:lnTo>
                  <a:pt x="5509" y="0"/>
                </a:lnTo>
                <a:close/>
              </a:path>
            </a:pathLst>
          </a:custGeom>
          <a:solidFill>
            <a:srgbClr val="328C6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EFC9B79-B942-CCD1-1BAA-33C026B7C79A}"/>
              </a:ext>
            </a:extLst>
          </p:cNvPr>
          <p:cNvSpPr/>
          <p:nvPr/>
        </p:nvSpPr>
        <p:spPr>
          <a:xfrm>
            <a:off x="11112900" y="3302678"/>
            <a:ext cx="721519" cy="128588"/>
          </a:xfrm>
          <a:prstGeom prst="roundRect">
            <a:avLst>
              <a:gd name="adj" fmla="val 50000"/>
            </a:avLst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C83384-C420-657A-514F-00096FA36184}"/>
              </a:ext>
            </a:extLst>
          </p:cNvPr>
          <p:cNvSpPr txBox="1"/>
          <p:nvPr/>
        </p:nvSpPr>
        <p:spPr>
          <a:xfrm>
            <a:off x="9208603" y="3070784"/>
            <a:ext cx="857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dirty="0">
                <a:latin typeface="Colonna MT" panose="04020805060202030203" pitchFamily="82" charset="0"/>
              </a:rPr>
              <a:t>-----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4AC9D16-13B4-9CCE-5686-B09A508F2E12}"/>
              </a:ext>
            </a:extLst>
          </p:cNvPr>
          <p:cNvSpPr txBox="1"/>
          <p:nvPr/>
        </p:nvSpPr>
        <p:spPr>
          <a:xfrm>
            <a:off x="10048486" y="3065685"/>
            <a:ext cx="857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dirty="0">
                <a:latin typeface="Colonna MT" panose="04020805060202030203" pitchFamily="82" charset="0"/>
              </a:rPr>
              <a:t>-----</a:t>
            </a:r>
          </a:p>
        </p:txBody>
      </p:sp>
      <p:sp>
        <p:nvSpPr>
          <p:cNvPr id="58" name="Circle: Hollow 57">
            <a:extLst>
              <a:ext uri="{FF2B5EF4-FFF2-40B4-BE49-F238E27FC236}">
                <a16:creationId xmlns:a16="http://schemas.microsoft.com/office/drawing/2014/main" id="{F20F4983-83D0-4C8C-5948-EE7DDA766047}"/>
              </a:ext>
            </a:extLst>
          </p:cNvPr>
          <p:cNvSpPr/>
          <p:nvPr/>
        </p:nvSpPr>
        <p:spPr>
          <a:xfrm>
            <a:off x="6774593" y="3891434"/>
            <a:ext cx="414338" cy="397037"/>
          </a:xfrm>
          <a:prstGeom prst="donut">
            <a:avLst>
              <a:gd name="adj" fmla="val 20571"/>
            </a:avLst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D28183B-193B-4566-B840-282E336C0853}"/>
              </a:ext>
            </a:extLst>
          </p:cNvPr>
          <p:cNvSpPr txBox="1"/>
          <p:nvPr/>
        </p:nvSpPr>
        <p:spPr>
          <a:xfrm>
            <a:off x="7390360" y="3578349"/>
            <a:ext cx="4389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2060"/>
                </a:solidFill>
                <a:latin typeface="Bookman Old Style" panose="02050604050505020204" pitchFamily="18" charset="0"/>
              </a:rPr>
              <a:t>Type of Inward Supplies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2060"/>
                </a:solidFill>
                <a:latin typeface="Bookman Old Style" panose="02050604050505020204" pitchFamily="18" charset="0"/>
              </a:rPr>
              <a:t>Documentary Evidence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2060"/>
                </a:solidFill>
                <a:latin typeface="Bookman Old Style" panose="02050604050505020204" pitchFamily="18" charset="0"/>
              </a:rPr>
              <a:t>Classification as per R. 42 / R. 43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2060"/>
                </a:solidFill>
                <a:latin typeface="Bookman Old Style" panose="02050604050505020204" pitchFamily="18" charset="0"/>
              </a:rPr>
              <a:t>Abide with Sec. 16 (4) &amp; R. 37 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1F87CBF-D85A-6075-07A0-F8A075DE47A2}"/>
              </a:ext>
            </a:extLst>
          </p:cNvPr>
          <p:cNvSpPr/>
          <p:nvPr/>
        </p:nvSpPr>
        <p:spPr>
          <a:xfrm rot="279323">
            <a:off x="6694351" y="2898257"/>
            <a:ext cx="5473380" cy="684451"/>
          </a:xfrm>
          <a:custGeom>
            <a:avLst/>
            <a:gdLst>
              <a:gd name="connsiteX0" fmla="*/ 205895 w 5473380"/>
              <a:gd name="connsiteY0" fmla="*/ 406848 h 684451"/>
              <a:gd name="connsiteX1" fmla="*/ 5192896 w 5473380"/>
              <a:gd name="connsiteY1" fmla="*/ 752 h 684451"/>
              <a:gd name="connsiteX2" fmla="*/ 5434411 w 5473380"/>
              <a:gd name="connsiteY2" fmla="*/ 205894 h 684451"/>
              <a:gd name="connsiteX3" fmla="*/ 5473380 w 5473380"/>
              <a:gd name="connsiteY3" fmla="*/ 684451 h 684451"/>
              <a:gd name="connsiteX4" fmla="*/ 17068 w 5473380"/>
              <a:gd name="connsiteY4" fmla="*/ 684451 h 684451"/>
              <a:gd name="connsiteX5" fmla="*/ 3580 w 5473380"/>
              <a:gd name="connsiteY5" fmla="*/ 683091 h 684451"/>
              <a:gd name="connsiteX6" fmla="*/ 752 w 5473380"/>
              <a:gd name="connsiteY6" fmla="*/ 648363 h 684451"/>
              <a:gd name="connsiteX7" fmla="*/ 205895 w 5473380"/>
              <a:gd name="connsiteY7" fmla="*/ 406848 h 68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3380" h="684451">
                <a:moveTo>
                  <a:pt x="205895" y="406848"/>
                </a:moveTo>
                <a:lnTo>
                  <a:pt x="5192896" y="752"/>
                </a:lnTo>
                <a:cubicBezTo>
                  <a:pt x="5316237" y="-9292"/>
                  <a:pt x="5424367" y="82554"/>
                  <a:pt x="5434411" y="205894"/>
                </a:cubicBezTo>
                <a:lnTo>
                  <a:pt x="5473380" y="684451"/>
                </a:lnTo>
                <a:lnTo>
                  <a:pt x="17068" y="684451"/>
                </a:lnTo>
                <a:lnTo>
                  <a:pt x="3580" y="683091"/>
                </a:lnTo>
                <a:lnTo>
                  <a:pt x="752" y="648363"/>
                </a:lnTo>
                <a:cubicBezTo>
                  <a:pt x="-9292" y="525022"/>
                  <a:pt x="82554" y="416892"/>
                  <a:pt x="205895" y="406848"/>
                </a:cubicBezTo>
                <a:close/>
              </a:path>
            </a:pathLst>
          </a:custGeom>
          <a:solidFill>
            <a:srgbClr val="328C6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25F9C23-71EF-D583-B83A-66B5CA718488}"/>
              </a:ext>
            </a:extLst>
          </p:cNvPr>
          <p:cNvSpPr/>
          <p:nvPr/>
        </p:nvSpPr>
        <p:spPr>
          <a:xfrm>
            <a:off x="6844546" y="3225463"/>
            <a:ext cx="5129212" cy="2830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880D0A9-6EE9-46D7-45BA-EFBD623FF043}"/>
              </a:ext>
            </a:extLst>
          </p:cNvPr>
          <p:cNvSpPr/>
          <p:nvPr/>
        </p:nvSpPr>
        <p:spPr>
          <a:xfrm>
            <a:off x="11112900" y="3289920"/>
            <a:ext cx="721519" cy="128588"/>
          </a:xfrm>
          <a:prstGeom prst="roundRect">
            <a:avLst>
              <a:gd name="adj" fmla="val 50000"/>
            </a:avLst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199B508-9E63-2E79-8756-F5DEBB79F5F3}"/>
              </a:ext>
            </a:extLst>
          </p:cNvPr>
          <p:cNvSpPr txBox="1"/>
          <p:nvPr/>
        </p:nvSpPr>
        <p:spPr>
          <a:xfrm>
            <a:off x="6887465" y="3169548"/>
            <a:ext cx="325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Bookman Old Style" panose="02050604050505020204" pitchFamily="18" charset="0"/>
              </a:rPr>
              <a:t>INWARD REGISTER</a:t>
            </a:r>
          </a:p>
        </p:txBody>
      </p:sp>
      <p:sp>
        <p:nvSpPr>
          <p:cNvPr id="19456" name="TextBox 19455">
            <a:extLst>
              <a:ext uri="{FF2B5EF4-FFF2-40B4-BE49-F238E27FC236}">
                <a16:creationId xmlns:a16="http://schemas.microsoft.com/office/drawing/2014/main" id="{3ABF65C8-8A62-BDA6-3E53-AC55BED6B6DC}"/>
              </a:ext>
            </a:extLst>
          </p:cNvPr>
          <p:cNvSpPr txBox="1"/>
          <p:nvPr/>
        </p:nvSpPr>
        <p:spPr>
          <a:xfrm>
            <a:off x="9208603" y="3058026"/>
            <a:ext cx="857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dirty="0">
                <a:latin typeface="Colonna MT" panose="04020805060202030203" pitchFamily="82" charset="0"/>
              </a:rPr>
              <a:t>-----</a:t>
            </a:r>
          </a:p>
        </p:txBody>
      </p:sp>
      <p:sp>
        <p:nvSpPr>
          <p:cNvPr id="19457" name="TextBox 19456">
            <a:extLst>
              <a:ext uri="{FF2B5EF4-FFF2-40B4-BE49-F238E27FC236}">
                <a16:creationId xmlns:a16="http://schemas.microsoft.com/office/drawing/2014/main" id="{BE757591-8204-C6D9-9A0B-DA85DC870F5C}"/>
              </a:ext>
            </a:extLst>
          </p:cNvPr>
          <p:cNvSpPr txBox="1"/>
          <p:nvPr/>
        </p:nvSpPr>
        <p:spPr>
          <a:xfrm>
            <a:off x="10048486" y="3052927"/>
            <a:ext cx="857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dirty="0">
                <a:latin typeface="Colonna MT" panose="04020805060202030203" pitchFamily="82" charset="0"/>
              </a:rPr>
              <a:t>-----</a:t>
            </a:r>
          </a:p>
        </p:txBody>
      </p:sp>
      <p:sp>
        <p:nvSpPr>
          <p:cNvPr id="19458" name="Rectangle: Rounded Corners 19457">
            <a:extLst>
              <a:ext uri="{FF2B5EF4-FFF2-40B4-BE49-F238E27FC236}">
                <a16:creationId xmlns:a16="http://schemas.microsoft.com/office/drawing/2014/main" id="{5606FDCC-DBB7-CE8C-01B8-3A9559B4B885}"/>
              </a:ext>
            </a:extLst>
          </p:cNvPr>
          <p:cNvSpPr/>
          <p:nvPr/>
        </p:nvSpPr>
        <p:spPr>
          <a:xfrm>
            <a:off x="6621620" y="4995204"/>
            <a:ext cx="5451645" cy="1744128"/>
          </a:xfrm>
          <a:prstGeom prst="roundRect">
            <a:avLst>
              <a:gd name="adj" fmla="val 12847"/>
            </a:avLst>
          </a:prstGeom>
          <a:gradFill flip="none" rotWithShape="1">
            <a:gsLst>
              <a:gs pos="1000">
                <a:srgbClr val="E890A5"/>
              </a:gs>
              <a:gs pos="97000">
                <a:srgbClr val="D4668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459" name="Freeform: Shape 19458">
            <a:extLst>
              <a:ext uri="{FF2B5EF4-FFF2-40B4-BE49-F238E27FC236}">
                <a16:creationId xmlns:a16="http://schemas.microsoft.com/office/drawing/2014/main" id="{BAA88C16-27A5-03AD-0E45-1616E529B75A}"/>
              </a:ext>
            </a:extLst>
          </p:cNvPr>
          <p:cNvSpPr/>
          <p:nvPr/>
        </p:nvSpPr>
        <p:spPr>
          <a:xfrm rot="21368691">
            <a:off x="6647327" y="6273264"/>
            <a:ext cx="5469517" cy="649638"/>
          </a:xfrm>
          <a:custGeom>
            <a:avLst/>
            <a:gdLst>
              <a:gd name="connsiteX0" fmla="*/ 5469517 w 5469517"/>
              <a:gd name="connsiteY0" fmla="*/ 0 h 649638"/>
              <a:gd name="connsiteX1" fmla="*/ 5439825 w 5469517"/>
              <a:gd name="connsiteY1" fmla="*/ 440628 h 649638"/>
              <a:gd name="connsiteX2" fmla="*/ 5201199 w 5469517"/>
              <a:gd name="connsiteY2" fmla="*/ 649123 h 649638"/>
              <a:gd name="connsiteX3" fmla="*/ 209012 w 5469517"/>
              <a:gd name="connsiteY3" fmla="*/ 312716 h 649638"/>
              <a:gd name="connsiteX4" fmla="*/ 516 w 5469517"/>
              <a:gd name="connsiteY4" fmla="*/ 74090 h 649638"/>
              <a:gd name="connsiteX5" fmla="*/ 5509 w 5469517"/>
              <a:gd name="connsiteY5" fmla="*/ 0 h 64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9517" h="649638">
                <a:moveTo>
                  <a:pt x="5469517" y="0"/>
                </a:moveTo>
                <a:lnTo>
                  <a:pt x="5439825" y="440628"/>
                </a:lnTo>
                <a:cubicBezTo>
                  <a:pt x="5431505" y="564097"/>
                  <a:pt x="5324668" y="657444"/>
                  <a:pt x="5201199" y="649123"/>
                </a:cubicBezTo>
                <a:lnTo>
                  <a:pt x="209012" y="312716"/>
                </a:lnTo>
                <a:cubicBezTo>
                  <a:pt x="85543" y="304396"/>
                  <a:pt x="-7804" y="197559"/>
                  <a:pt x="516" y="74090"/>
                </a:cubicBezTo>
                <a:lnTo>
                  <a:pt x="5509" y="0"/>
                </a:lnTo>
                <a:close/>
              </a:path>
            </a:pathLst>
          </a:custGeom>
          <a:solidFill>
            <a:srgbClr val="C6386B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9460" name="Rectangle: Rounded Corners 19459">
            <a:extLst>
              <a:ext uri="{FF2B5EF4-FFF2-40B4-BE49-F238E27FC236}">
                <a16:creationId xmlns:a16="http://schemas.microsoft.com/office/drawing/2014/main" id="{6BF3C326-7463-F965-1893-B6E79714E30B}"/>
              </a:ext>
            </a:extLst>
          </p:cNvPr>
          <p:cNvSpPr/>
          <p:nvPr/>
        </p:nvSpPr>
        <p:spPr>
          <a:xfrm>
            <a:off x="6848104" y="5114392"/>
            <a:ext cx="5129212" cy="2830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462" name="Rectangle: Rounded Corners 19461">
            <a:extLst>
              <a:ext uri="{FF2B5EF4-FFF2-40B4-BE49-F238E27FC236}">
                <a16:creationId xmlns:a16="http://schemas.microsoft.com/office/drawing/2014/main" id="{BC65342C-D278-F884-A470-A361A196BE4D}"/>
              </a:ext>
            </a:extLst>
          </p:cNvPr>
          <p:cNvSpPr/>
          <p:nvPr/>
        </p:nvSpPr>
        <p:spPr>
          <a:xfrm>
            <a:off x="11116458" y="5191607"/>
            <a:ext cx="721519" cy="128588"/>
          </a:xfrm>
          <a:prstGeom prst="roundRect">
            <a:avLst>
              <a:gd name="adj" fmla="val 50000"/>
            </a:avLst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463" name="TextBox 19462">
            <a:extLst>
              <a:ext uri="{FF2B5EF4-FFF2-40B4-BE49-F238E27FC236}">
                <a16:creationId xmlns:a16="http://schemas.microsoft.com/office/drawing/2014/main" id="{6462913F-3B86-5DB8-0C10-C95876A0AAF9}"/>
              </a:ext>
            </a:extLst>
          </p:cNvPr>
          <p:cNvSpPr txBox="1"/>
          <p:nvPr/>
        </p:nvSpPr>
        <p:spPr>
          <a:xfrm>
            <a:off x="6891023" y="5071235"/>
            <a:ext cx="23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Footlight MT Light" panose="0204060206030A020304" pitchFamily="18" charset="0"/>
              </a:rPr>
              <a:t>STOCK REGISTER</a:t>
            </a:r>
          </a:p>
        </p:txBody>
      </p:sp>
      <p:sp>
        <p:nvSpPr>
          <p:cNvPr id="19464" name="TextBox 19463">
            <a:extLst>
              <a:ext uri="{FF2B5EF4-FFF2-40B4-BE49-F238E27FC236}">
                <a16:creationId xmlns:a16="http://schemas.microsoft.com/office/drawing/2014/main" id="{0585A896-DF5F-63A7-FD5C-E2A3C18A4142}"/>
              </a:ext>
            </a:extLst>
          </p:cNvPr>
          <p:cNvSpPr txBox="1"/>
          <p:nvPr/>
        </p:nvSpPr>
        <p:spPr>
          <a:xfrm>
            <a:off x="9212161" y="4959713"/>
            <a:ext cx="857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dirty="0">
                <a:latin typeface="Colonna MT" panose="04020805060202030203" pitchFamily="82" charset="0"/>
              </a:rPr>
              <a:t>-----</a:t>
            </a:r>
          </a:p>
        </p:txBody>
      </p:sp>
      <p:sp>
        <p:nvSpPr>
          <p:cNvPr id="19465" name="TextBox 19464">
            <a:extLst>
              <a:ext uri="{FF2B5EF4-FFF2-40B4-BE49-F238E27FC236}">
                <a16:creationId xmlns:a16="http://schemas.microsoft.com/office/drawing/2014/main" id="{505AF36E-1A98-A8A5-52B3-5700DE07BC4F}"/>
              </a:ext>
            </a:extLst>
          </p:cNvPr>
          <p:cNvSpPr txBox="1"/>
          <p:nvPr/>
        </p:nvSpPr>
        <p:spPr>
          <a:xfrm>
            <a:off x="10052044" y="4954614"/>
            <a:ext cx="857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dirty="0">
                <a:latin typeface="Colonna MT" panose="04020805060202030203" pitchFamily="82" charset="0"/>
              </a:rPr>
              <a:t>-----</a:t>
            </a:r>
          </a:p>
        </p:txBody>
      </p:sp>
      <p:sp>
        <p:nvSpPr>
          <p:cNvPr id="19466" name="Circle: Hollow 19465">
            <a:extLst>
              <a:ext uri="{FF2B5EF4-FFF2-40B4-BE49-F238E27FC236}">
                <a16:creationId xmlns:a16="http://schemas.microsoft.com/office/drawing/2014/main" id="{E4990101-74A0-7E1C-C1EA-603DBA448A20}"/>
              </a:ext>
            </a:extLst>
          </p:cNvPr>
          <p:cNvSpPr/>
          <p:nvPr/>
        </p:nvSpPr>
        <p:spPr>
          <a:xfrm>
            <a:off x="6758824" y="5720818"/>
            <a:ext cx="414338" cy="397037"/>
          </a:xfrm>
          <a:prstGeom prst="donut">
            <a:avLst>
              <a:gd name="adj" fmla="val 20571"/>
            </a:avLst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sp>
        <p:nvSpPr>
          <p:cNvPr id="19467" name="TextBox 19466">
            <a:extLst>
              <a:ext uri="{FF2B5EF4-FFF2-40B4-BE49-F238E27FC236}">
                <a16:creationId xmlns:a16="http://schemas.microsoft.com/office/drawing/2014/main" id="{2BCCC984-9EDE-FE28-2658-5429AFEEE959}"/>
              </a:ext>
            </a:extLst>
          </p:cNvPr>
          <p:cNvSpPr txBox="1"/>
          <p:nvPr/>
        </p:nvSpPr>
        <p:spPr>
          <a:xfrm>
            <a:off x="7295547" y="5530762"/>
            <a:ext cx="4389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Date of Inward and Outward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2060"/>
                </a:solidFill>
                <a:latin typeface="Bookman Old Style" panose="02050604050505020204" pitchFamily="18" charset="0"/>
              </a:rPr>
              <a:t>Document Reference for </a:t>
            </a:r>
            <a:r>
              <a:rPr lang="en-GB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payout</a:t>
            </a:r>
            <a:endParaRPr lang="en-GB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2060"/>
                </a:solidFill>
                <a:latin typeface="Bookman Old Style" panose="02050604050505020204" pitchFamily="18" charset="0"/>
              </a:rPr>
              <a:t>Reversal U/Sec. 17 (5) </a:t>
            </a:r>
            <a:endParaRPr lang="en-GB" sz="1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468" name="TextBox 19475">
            <a:extLst>
              <a:ext uri="{FF2B5EF4-FFF2-40B4-BE49-F238E27FC236}">
                <a16:creationId xmlns:a16="http://schemas.microsoft.com/office/drawing/2014/main" id="{97EA5FE8-C84E-84ED-EEF2-223AE5D8AD9A}"/>
              </a:ext>
            </a:extLst>
          </p:cNvPr>
          <p:cNvSpPr txBox="1"/>
          <p:nvPr/>
        </p:nvSpPr>
        <p:spPr>
          <a:xfrm>
            <a:off x="44434" y="6269426"/>
            <a:ext cx="385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N" dirty="0">
                <a:solidFill>
                  <a:srgbClr val="3B7DBB"/>
                </a:solidFill>
                <a:latin typeface="Bookman Old Style" panose="02050604050505020204" pitchFamily="18" charset="0"/>
              </a:rPr>
              <a:t>Compliance of Rule 96A &amp; 96B</a:t>
            </a:r>
          </a:p>
        </p:txBody>
      </p:sp>
      <p:sp>
        <p:nvSpPr>
          <p:cNvPr id="19469" name="TextBox 19468">
            <a:extLst>
              <a:ext uri="{FF2B5EF4-FFF2-40B4-BE49-F238E27FC236}">
                <a16:creationId xmlns:a16="http://schemas.microsoft.com/office/drawing/2014/main" id="{81D79DA8-77A8-291F-45CD-C157C8A6B758}"/>
              </a:ext>
            </a:extLst>
          </p:cNvPr>
          <p:cNvSpPr txBox="1"/>
          <p:nvPr/>
        </p:nvSpPr>
        <p:spPr>
          <a:xfrm>
            <a:off x="679" y="3995999"/>
            <a:ext cx="180812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1900" dirty="0">
                <a:solidFill>
                  <a:srgbClr val="188B4B"/>
                </a:solidFill>
                <a:latin typeface="Bookman Old Style" panose="02050604050505020204" pitchFamily="18" charset="0"/>
              </a:rPr>
              <a:t>Compliance of Sec. 9 (3) &amp; (4) / sec. 5 (3) &amp; (4)</a:t>
            </a:r>
          </a:p>
        </p:txBody>
      </p:sp>
      <p:sp>
        <p:nvSpPr>
          <p:cNvPr id="19470" name="TextBox 19474">
            <a:extLst>
              <a:ext uri="{FF2B5EF4-FFF2-40B4-BE49-F238E27FC236}">
                <a16:creationId xmlns:a16="http://schemas.microsoft.com/office/drawing/2014/main" id="{EB06F5D3-025F-50A0-20E1-09B862D7FCE2}"/>
              </a:ext>
            </a:extLst>
          </p:cNvPr>
          <p:cNvSpPr txBox="1"/>
          <p:nvPr/>
        </p:nvSpPr>
        <p:spPr>
          <a:xfrm>
            <a:off x="33846" y="1079111"/>
            <a:ext cx="327493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900" dirty="0">
                <a:solidFill>
                  <a:srgbClr val="C61B1D"/>
                </a:solidFill>
                <a:latin typeface="Bookman Old Style" panose="02050604050505020204" pitchFamily="18" charset="0"/>
              </a:rPr>
              <a:t>Keep and maintain a separate account of advances received, paid and adjustments made thereto.</a:t>
            </a:r>
            <a:endParaRPr lang="en-IN" sz="1900" dirty="0">
              <a:solidFill>
                <a:srgbClr val="C61B1D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471" name="Oval 19470">
            <a:extLst>
              <a:ext uri="{FF2B5EF4-FFF2-40B4-BE49-F238E27FC236}">
                <a16:creationId xmlns:a16="http://schemas.microsoft.com/office/drawing/2014/main" id="{D2AAC6BE-89CC-B1E1-D88B-39D210BF9501}"/>
              </a:ext>
            </a:extLst>
          </p:cNvPr>
          <p:cNvSpPr/>
          <p:nvPr/>
        </p:nvSpPr>
        <p:spPr>
          <a:xfrm>
            <a:off x="3474059" y="3245620"/>
            <a:ext cx="1440000" cy="14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72" name="Oval 19471">
            <a:extLst>
              <a:ext uri="{FF2B5EF4-FFF2-40B4-BE49-F238E27FC236}">
                <a16:creationId xmlns:a16="http://schemas.microsoft.com/office/drawing/2014/main" id="{3C02EC49-EC9A-4445-2B4E-C1D39B19C995}"/>
              </a:ext>
            </a:extLst>
          </p:cNvPr>
          <p:cNvSpPr/>
          <p:nvPr/>
        </p:nvSpPr>
        <p:spPr>
          <a:xfrm>
            <a:off x="3654059" y="342562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73" name="TextBox 19472">
            <a:extLst>
              <a:ext uri="{FF2B5EF4-FFF2-40B4-BE49-F238E27FC236}">
                <a16:creationId xmlns:a16="http://schemas.microsoft.com/office/drawing/2014/main" id="{FA556AA2-18B6-6F65-128D-C6251343BAEE}"/>
              </a:ext>
            </a:extLst>
          </p:cNvPr>
          <p:cNvSpPr txBox="1"/>
          <p:nvPr/>
        </p:nvSpPr>
        <p:spPr>
          <a:xfrm>
            <a:off x="3654059" y="3688621"/>
            <a:ext cx="1334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Schoolbook" panose="02040604050505020304" pitchFamily="18" charset="0"/>
              </a:rPr>
              <a:t>S. 35</a:t>
            </a:r>
          </a:p>
        </p:txBody>
      </p:sp>
    </p:spTree>
    <p:extLst>
      <p:ext uri="{BB962C8B-B14F-4D97-AF65-F5344CB8AC3E}">
        <p14:creationId xmlns:p14="http://schemas.microsoft.com/office/powerpoint/2010/main" val="318607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17114-6185-E518-0D09-C96D5E6A0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AD7F6-3EB4-CF0E-33BE-C963FA89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35" y="6553200"/>
            <a:ext cx="3859212" cy="304800"/>
          </a:xfrm>
        </p:spPr>
        <p:txBody>
          <a:bodyPr/>
          <a:lstStyle/>
          <a:p>
            <a:pPr>
              <a:defRPr/>
            </a:pPr>
            <a:r>
              <a:rPr lang="en-IN" dirty="0"/>
              <a:t>© Indirect Taxes Committee, ICAI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2958F906-FA6B-60AF-F12F-85766F12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29F714-C371-4D5F-8DCF-D3A490DAEB6F}" type="slidenum">
              <a:rPr lang="en-IN" alt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IN" altLang="en-US">
              <a:solidFill>
                <a:schemeClr val="bg1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CF685AD-094E-0959-8DAA-4B41C0A4762B}"/>
              </a:ext>
            </a:extLst>
          </p:cNvPr>
          <p:cNvSpPr/>
          <p:nvPr/>
        </p:nvSpPr>
        <p:spPr>
          <a:xfrm>
            <a:off x="10420921" y="2533624"/>
            <a:ext cx="1123579" cy="2009057"/>
          </a:xfrm>
          <a:custGeom>
            <a:avLst/>
            <a:gdLst/>
            <a:ahLst/>
            <a:cxnLst/>
            <a:rect l="l" t="t" r="r" b="b"/>
            <a:pathLst>
              <a:path w="803057" h="4649588">
                <a:moveTo>
                  <a:pt x="6685" y="0"/>
                </a:moveTo>
                <a:lnTo>
                  <a:pt x="236245" y="0"/>
                </a:lnTo>
                <a:lnTo>
                  <a:pt x="803057" y="2324794"/>
                </a:lnTo>
                <a:lnTo>
                  <a:pt x="236245" y="4649588"/>
                </a:lnTo>
                <a:lnTo>
                  <a:pt x="0" y="4649588"/>
                </a:lnTo>
                <a:lnTo>
                  <a:pt x="504692" y="2309296"/>
                </a:lnTo>
                <a:lnTo>
                  <a:pt x="6685" y="0"/>
                </a:lnTo>
                <a:close/>
              </a:path>
            </a:pathLst>
          </a:custGeom>
          <a:solidFill>
            <a:srgbClr val="3B5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3B5788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B56E899-180A-FEFA-21EA-4FBAAB2331F7}"/>
              </a:ext>
            </a:extLst>
          </p:cNvPr>
          <p:cNvSpPr/>
          <p:nvPr/>
        </p:nvSpPr>
        <p:spPr>
          <a:xfrm flipH="1">
            <a:off x="868708" y="2533624"/>
            <a:ext cx="1123579" cy="2009057"/>
          </a:xfrm>
          <a:custGeom>
            <a:avLst/>
            <a:gdLst/>
            <a:ahLst/>
            <a:cxnLst/>
            <a:rect l="l" t="t" r="r" b="b"/>
            <a:pathLst>
              <a:path w="803057" h="4649588">
                <a:moveTo>
                  <a:pt x="6685" y="0"/>
                </a:moveTo>
                <a:lnTo>
                  <a:pt x="236245" y="0"/>
                </a:lnTo>
                <a:lnTo>
                  <a:pt x="803057" y="2324794"/>
                </a:lnTo>
                <a:lnTo>
                  <a:pt x="236245" y="4649588"/>
                </a:lnTo>
                <a:lnTo>
                  <a:pt x="0" y="4649588"/>
                </a:lnTo>
                <a:lnTo>
                  <a:pt x="504692" y="2309296"/>
                </a:lnTo>
                <a:lnTo>
                  <a:pt x="6685" y="0"/>
                </a:lnTo>
                <a:close/>
              </a:path>
            </a:pathLst>
          </a:custGeom>
          <a:solidFill>
            <a:srgbClr val="3B5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3B5788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739D891-EA0F-D0E8-00E7-469AB876CB28}"/>
              </a:ext>
            </a:extLst>
          </p:cNvPr>
          <p:cNvSpPr/>
          <p:nvPr/>
        </p:nvSpPr>
        <p:spPr>
          <a:xfrm>
            <a:off x="10061192" y="2447348"/>
            <a:ext cx="1123579" cy="2181608"/>
          </a:xfrm>
          <a:custGeom>
            <a:avLst/>
            <a:gdLst/>
            <a:ahLst/>
            <a:cxnLst/>
            <a:rect l="l" t="t" r="r" b="b"/>
            <a:pathLst>
              <a:path w="803057" h="4649588">
                <a:moveTo>
                  <a:pt x="6685" y="0"/>
                </a:moveTo>
                <a:lnTo>
                  <a:pt x="236245" y="0"/>
                </a:lnTo>
                <a:lnTo>
                  <a:pt x="803057" y="2324794"/>
                </a:lnTo>
                <a:lnTo>
                  <a:pt x="236245" y="4649588"/>
                </a:lnTo>
                <a:lnTo>
                  <a:pt x="0" y="4649588"/>
                </a:lnTo>
                <a:lnTo>
                  <a:pt x="504692" y="2309296"/>
                </a:lnTo>
                <a:lnTo>
                  <a:pt x="6685" y="0"/>
                </a:lnTo>
                <a:close/>
              </a:path>
            </a:pathLst>
          </a:custGeom>
          <a:solidFill>
            <a:srgbClr val="0A2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72866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E483721-7B11-2B16-02DD-1BDB98D80CD2}"/>
              </a:ext>
            </a:extLst>
          </p:cNvPr>
          <p:cNvSpPr/>
          <p:nvPr/>
        </p:nvSpPr>
        <p:spPr>
          <a:xfrm flipH="1">
            <a:off x="1172162" y="2447348"/>
            <a:ext cx="1108109" cy="2181608"/>
          </a:xfrm>
          <a:custGeom>
            <a:avLst/>
            <a:gdLst/>
            <a:ahLst/>
            <a:cxnLst/>
            <a:rect l="l" t="t" r="r" b="b"/>
            <a:pathLst>
              <a:path w="803057" h="4649588">
                <a:moveTo>
                  <a:pt x="6685" y="0"/>
                </a:moveTo>
                <a:lnTo>
                  <a:pt x="236245" y="0"/>
                </a:lnTo>
                <a:lnTo>
                  <a:pt x="803057" y="2324794"/>
                </a:lnTo>
                <a:lnTo>
                  <a:pt x="236245" y="4649588"/>
                </a:lnTo>
                <a:lnTo>
                  <a:pt x="0" y="4649588"/>
                </a:lnTo>
                <a:lnTo>
                  <a:pt x="504692" y="2309296"/>
                </a:lnTo>
                <a:lnTo>
                  <a:pt x="6685" y="0"/>
                </a:lnTo>
                <a:close/>
              </a:path>
            </a:pathLst>
          </a:custGeom>
          <a:solidFill>
            <a:srgbClr val="0A2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72866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49377-069E-F53C-B887-48C30292ABAE}"/>
              </a:ext>
            </a:extLst>
          </p:cNvPr>
          <p:cNvCxnSpPr>
            <a:cxnSpLocks/>
          </p:cNvCxnSpPr>
          <p:nvPr/>
        </p:nvCxnSpPr>
        <p:spPr>
          <a:xfrm>
            <a:off x="2076893" y="3538152"/>
            <a:ext cx="8038214" cy="0"/>
          </a:xfrm>
          <a:prstGeom prst="line">
            <a:avLst/>
          </a:prstGeom>
          <a:ln w="76200">
            <a:solidFill>
              <a:srgbClr val="ACD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700A507-8B7A-A517-DF1B-8A4B4529DBA5}"/>
              </a:ext>
            </a:extLst>
          </p:cNvPr>
          <p:cNvSpPr txBox="1"/>
          <p:nvPr/>
        </p:nvSpPr>
        <p:spPr>
          <a:xfrm>
            <a:off x="2151625" y="2638807"/>
            <a:ext cx="80382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A2F6B"/>
                </a:solidFill>
              </a:rPr>
              <a:t>AUDIT PROCEDURE</a:t>
            </a:r>
            <a:r>
              <a:rPr lang="en-US" sz="4000" b="1" dirty="0"/>
              <a:t>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7C1C88-13AA-88B4-004C-77D8B36E993C}"/>
              </a:ext>
            </a:extLst>
          </p:cNvPr>
          <p:cNvSpPr txBox="1"/>
          <p:nvPr/>
        </p:nvSpPr>
        <p:spPr>
          <a:xfrm>
            <a:off x="2076893" y="3575723"/>
            <a:ext cx="8038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IN" sz="3600" b="1" dirty="0">
                <a:solidFill>
                  <a:srgbClr val="338CA9"/>
                </a:solidFill>
              </a:rPr>
              <a:t>Sec. 65 read with R. 101</a:t>
            </a:r>
          </a:p>
        </p:txBody>
      </p:sp>
    </p:spTree>
    <p:extLst>
      <p:ext uri="{BB962C8B-B14F-4D97-AF65-F5344CB8AC3E}">
        <p14:creationId xmlns:p14="http://schemas.microsoft.com/office/powerpoint/2010/main" val="62133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© Indirect Taxes Committee, ICAI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4F3-0758-4693-96D4-8901426768B0}" type="slidenum">
              <a:rPr lang="en-IN" altLang="en-US" smtClean="0"/>
              <a:pPr/>
              <a:t>9</a:t>
            </a:fld>
            <a:endParaRPr lang="en-IN" alt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EEFCCA-009C-492C-9E80-DAD1FD1E98BD}"/>
              </a:ext>
            </a:extLst>
          </p:cNvPr>
          <p:cNvCxnSpPr>
            <a:cxnSpLocks/>
          </p:cNvCxnSpPr>
          <p:nvPr/>
        </p:nvCxnSpPr>
        <p:spPr>
          <a:xfrm>
            <a:off x="2992062" y="3350759"/>
            <a:ext cx="876066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7E5773-B7A8-4649-9CD0-8E1D0D7A93F2}"/>
              </a:ext>
            </a:extLst>
          </p:cNvPr>
          <p:cNvCxnSpPr>
            <a:cxnSpLocks/>
          </p:cNvCxnSpPr>
          <p:nvPr/>
        </p:nvCxnSpPr>
        <p:spPr>
          <a:xfrm>
            <a:off x="2992062" y="4267713"/>
            <a:ext cx="876066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70928E-7B2D-4F9F-93E4-2E94E4CBAF20}"/>
              </a:ext>
            </a:extLst>
          </p:cNvPr>
          <p:cNvCxnSpPr>
            <a:cxnSpLocks/>
          </p:cNvCxnSpPr>
          <p:nvPr/>
        </p:nvCxnSpPr>
        <p:spPr>
          <a:xfrm>
            <a:off x="2992062" y="5184667"/>
            <a:ext cx="876066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022D7A-5EFB-4BE0-ABD6-1E92B7448FEC}"/>
              </a:ext>
            </a:extLst>
          </p:cNvPr>
          <p:cNvCxnSpPr>
            <a:cxnSpLocks/>
          </p:cNvCxnSpPr>
          <p:nvPr/>
        </p:nvCxnSpPr>
        <p:spPr>
          <a:xfrm>
            <a:off x="2992062" y="6101623"/>
            <a:ext cx="876066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77B92A3-E2F2-4050-AE09-7F2E7210431C}"/>
              </a:ext>
            </a:extLst>
          </p:cNvPr>
          <p:cNvSpPr>
            <a:spLocks noChangeAspect="1"/>
          </p:cNvSpPr>
          <p:nvPr/>
        </p:nvSpPr>
        <p:spPr>
          <a:xfrm>
            <a:off x="2992062" y="3571254"/>
            <a:ext cx="538252" cy="475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62F9E2-19A7-45EB-945F-5EA0B073AE48}"/>
              </a:ext>
            </a:extLst>
          </p:cNvPr>
          <p:cNvSpPr>
            <a:spLocks noChangeAspect="1"/>
          </p:cNvSpPr>
          <p:nvPr/>
        </p:nvSpPr>
        <p:spPr>
          <a:xfrm>
            <a:off x="2992062" y="4488208"/>
            <a:ext cx="538252" cy="4759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E803D3-FD1E-446C-9998-15800D21F8FE}"/>
              </a:ext>
            </a:extLst>
          </p:cNvPr>
          <p:cNvSpPr>
            <a:spLocks noChangeAspect="1"/>
          </p:cNvSpPr>
          <p:nvPr/>
        </p:nvSpPr>
        <p:spPr>
          <a:xfrm>
            <a:off x="2992062" y="5405162"/>
            <a:ext cx="538252" cy="4759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9C0F1-4268-4968-B0B6-6E59689F34B0}"/>
              </a:ext>
            </a:extLst>
          </p:cNvPr>
          <p:cNvSpPr/>
          <p:nvPr/>
        </p:nvSpPr>
        <p:spPr>
          <a:xfrm>
            <a:off x="3675266" y="3356085"/>
            <a:ext cx="8052809" cy="916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Audit intimation (Form GST ADT – 01) within 15 days </a:t>
            </a:r>
            <a:r>
              <a:rPr lang="en-IN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from the date of commencement of the audit </a:t>
            </a:r>
            <a:r>
              <a:rPr lang="en-IN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by the proper officer</a:t>
            </a:r>
            <a:r>
              <a:rPr lang="en-IN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DE8E6E-13D4-41A0-9438-3C8C2B409B9B}"/>
              </a:ext>
            </a:extLst>
          </p:cNvPr>
          <p:cNvSpPr/>
          <p:nvPr/>
        </p:nvSpPr>
        <p:spPr>
          <a:xfrm>
            <a:off x="3675266" y="4275702"/>
            <a:ext cx="8052809" cy="916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Completed within 3 months from the commencement of audit***. (extension – not exceeding 6 months)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EC7B67-A046-4142-88E1-E4A6B77FAE2E}"/>
              </a:ext>
            </a:extLst>
          </p:cNvPr>
          <p:cNvSpPr/>
          <p:nvPr/>
        </p:nvSpPr>
        <p:spPr>
          <a:xfrm>
            <a:off x="3675266" y="5173294"/>
            <a:ext cx="8052809" cy="916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Audit findings (Form GST ADT – 02) within 30 days </a:t>
            </a:r>
            <a:r>
              <a:rPr lang="en-US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by the proper officer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. In case of deviation issue notice under sec. 73 / sec. 74 by</a:t>
            </a:r>
            <a:r>
              <a:rPr lang="en-US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the proper officer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CB2B5F7-00EB-4A90-AA0E-015B671FE4E9}"/>
              </a:ext>
            </a:extLst>
          </p:cNvPr>
          <p:cNvSpPr txBox="1">
            <a:spLocks/>
          </p:cNvSpPr>
          <p:nvPr/>
        </p:nvSpPr>
        <p:spPr bwMode="gray">
          <a:xfrm>
            <a:off x="416859" y="1194349"/>
            <a:ext cx="11335870" cy="38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IN" sz="2000" u="sng" dirty="0">
                <a:solidFill>
                  <a:schemeClr val="tx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+mn-cs"/>
              </a:rPr>
              <a:t>Sec. 65 of the CGST Act, 2017 read with rule 101 of the CGST Act, 2017</a:t>
            </a:r>
          </a:p>
        </p:txBody>
      </p:sp>
      <p:sp>
        <p:nvSpPr>
          <p:cNvPr id="18" name="Freeform: Shape 22">
            <a:extLst>
              <a:ext uri="{FF2B5EF4-FFF2-40B4-BE49-F238E27FC236}">
                <a16:creationId xmlns:a16="http://schemas.microsoft.com/office/drawing/2014/main" id="{7707DE96-CA3E-453E-8C0A-D560B76C5039}"/>
              </a:ext>
            </a:extLst>
          </p:cNvPr>
          <p:cNvSpPr/>
          <p:nvPr/>
        </p:nvSpPr>
        <p:spPr>
          <a:xfrm flipH="1">
            <a:off x="528638" y="1566427"/>
            <a:ext cx="2089906" cy="1110975"/>
          </a:xfrm>
          <a:custGeom>
            <a:avLst/>
            <a:gdLst>
              <a:gd name="connsiteX0" fmla="*/ 2046514 w 2046514"/>
              <a:gd name="connsiteY0" fmla="*/ 0 h 1118431"/>
              <a:gd name="connsiteX1" fmla="*/ 1684277 w 2046514"/>
              <a:gd name="connsiteY1" fmla="*/ 288765 h 1118431"/>
              <a:gd name="connsiteX2" fmla="*/ 1322039 w 2046514"/>
              <a:gd name="connsiteY2" fmla="*/ 0 h 1118431"/>
              <a:gd name="connsiteX3" fmla="*/ 1322039 w 2046514"/>
              <a:gd name="connsiteY3" fmla="*/ 271622 h 1118431"/>
              <a:gd name="connsiteX4" fmla="*/ 117569 w 2046514"/>
              <a:gd name="connsiteY4" fmla="*/ 271622 h 1118431"/>
              <a:gd name="connsiteX5" fmla="*/ 0 w 2046514"/>
              <a:gd name="connsiteY5" fmla="*/ 389191 h 1118431"/>
              <a:gd name="connsiteX6" fmla="*/ 0 w 2046514"/>
              <a:gd name="connsiteY6" fmla="*/ 483022 h 1118431"/>
              <a:gd name="connsiteX7" fmla="*/ 0 w 2046514"/>
              <a:gd name="connsiteY7" fmla="*/ 712097 h 1118431"/>
              <a:gd name="connsiteX8" fmla="*/ 0 w 2046514"/>
              <a:gd name="connsiteY8" fmla="*/ 829666 h 1118431"/>
              <a:gd name="connsiteX9" fmla="*/ 362237 w 2046514"/>
              <a:gd name="connsiteY9" fmla="*/ 1118431 h 1118431"/>
              <a:gd name="connsiteX10" fmla="*/ 724475 w 2046514"/>
              <a:gd name="connsiteY10" fmla="*/ 829666 h 1118431"/>
              <a:gd name="connsiteX11" fmla="*/ 1928945 w 2046514"/>
              <a:gd name="connsiteY11" fmla="*/ 829666 h 1118431"/>
              <a:gd name="connsiteX12" fmla="*/ 2046514 w 2046514"/>
              <a:gd name="connsiteY12" fmla="*/ 712097 h 1118431"/>
              <a:gd name="connsiteX13" fmla="*/ 2046514 w 2046514"/>
              <a:gd name="connsiteY13" fmla="*/ 540901 h 1118431"/>
              <a:gd name="connsiteX14" fmla="*/ 2046514 w 2046514"/>
              <a:gd name="connsiteY14" fmla="*/ 389191 h 111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6514" h="1118431">
                <a:moveTo>
                  <a:pt x="2046514" y="0"/>
                </a:moveTo>
                <a:lnTo>
                  <a:pt x="1684277" y="288765"/>
                </a:lnTo>
                <a:lnTo>
                  <a:pt x="1322039" y="0"/>
                </a:lnTo>
                <a:lnTo>
                  <a:pt x="1322039" y="271622"/>
                </a:lnTo>
                <a:lnTo>
                  <a:pt x="117569" y="271622"/>
                </a:lnTo>
                <a:cubicBezTo>
                  <a:pt x="52637" y="271622"/>
                  <a:pt x="0" y="324259"/>
                  <a:pt x="0" y="389191"/>
                </a:cubicBezTo>
                <a:lnTo>
                  <a:pt x="0" y="483022"/>
                </a:lnTo>
                <a:lnTo>
                  <a:pt x="0" y="712097"/>
                </a:lnTo>
                <a:lnTo>
                  <a:pt x="0" y="829666"/>
                </a:lnTo>
                <a:lnTo>
                  <a:pt x="362237" y="1118431"/>
                </a:lnTo>
                <a:lnTo>
                  <a:pt x="724475" y="829666"/>
                </a:lnTo>
                <a:lnTo>
                  <a:pt x="1928945" y="829666"/>
                </a:lnTo>
                <a:cubicBezTo>
                  <a:pt x="1993877" y="829666"/>
                  <a:pt x="2046514" y="777029"/>
                  <a:pt x="2046514" y="712097"/>
                </a:cubicBezTo>
                <a:lnTo>
                  <a:pt x="2046514" y="540901"/>
                </a:lnTo>
                <a:lnTo>
                  <a:pt x="2046514" y="3891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Undertake</a:t>
            </a:r>
          </a:p>
        </p:txBody>
      </p:sp>
      <p:sp>
        <p:nvSpPr>
          <p:cNvPr id="19" name="Freeform: Shape 23">
            <a:extLst>
              <a:ext uri="{FF2B5EF4-FFF2-40B4-BE49-F238E27FC236}">
                <a16:creationId xmlns:a16="http://schemas.microsoft.com/office/drawing/2014/main" id="{80D21086-B5F3-4507-80CE-5EAF28C8E4B1}"/>
              </a:ext>
            </a:extLst>
          </p:cNvPr>
          <p:cNvSpPr/>
          <p:nvPr/>
        </p:nvSpPr>
        <p:spPr>
          <a:xfrm>
            <a:off x="540252" y="2495454"/>
            <a:ext cx="2089906" cy="1110975"/>
          </a:xfrm>
          <a:custGeom>
            <a:avLst/>
            <a:gdLst>
              <a:gd name="connsiteX0" fmla="*/ 2046514 w 2046514"/>
              <a:gd name="connsiteY0" fmla="*/ 0 h 1118431"/>
              <a:gd name="connsiteX1" fmla="*/ 1684277 w 2046514"/>
              <a:gd name="connsiteY1" fmla="*/ 288765 h 1118431"/>
              <a:gd name="connsiteX2" fmla="*/ 1322039 w 2046514"/>
              <a:gd name="connsiteY2" fmla="*/ 0 h 1118431"/>
              <a:gd name="connsiteX3" fmla="*/ 1322039 w 2046514"/>
              <a:gd name="connsiteY3" fmla="*/ 271622 h 1118431"/>
              <a:gd name="connsiteX4" fmla="*/ 117569 w 2046514"/>
              <a:gd name="connsiteY4" fmla="*/ 271622 h 1118431"/>
              <a:gd name="connsiteX5" fmla="*/ 0 w 2046514"/>
              <a:gd name="connsiteY5" fmla="*/ 389191 h 1118431"/>
              <a:gd name="connsiteX6" fmla="*/ 0 w 2046514"/>
              <a:gd name="connsiteY6" fmla="*/ 483022 h 1118431"/>
              <a:gd name="connsiteX7" fmla="*/ 0 w 2046514"/>
              <a:gd name="connsiteY7" fmla="*/ 712097 h 1118431"/>
              <a:gd name="connsiteX8" fmla="*/ 0 w 2046514"/>
              <a:gd name="connsiteY8" fmla="*/ 829666 h 1118431"/>
              <a:gd name="connsiteX9" fmla="*/ 362237 w 2046514"/>
              <a:gd name="connsiteY9" fmla="*/ 1118431 h 1118431"/>
              <a:gd name="connsiteX10" fmla="*/ 724475 w 2046514"/>
              <a:gd name="connsiteY10" fmla="*/ 829666 h 1118431"/>
              <a:gd name="connsiteX11" fmla="*/ 1928945 w 2046514"/>
              <a:gd name="connsiteY11" fmla="*/ 829666 h 1118431"/>
              <a:gd name="connsiteX12" fmla="*/ 2046514 w 2046514"/>
              <a:gd name="connsiteY12" fmla="*/ 712097 h 1118431"/>
              <a:gd name="connsiteX13" fmla="*/ 2046514 w 2046514"/>
              <a:gd name="connsiteY13" fmla="*/ 540901 h 1118431"/>
              <a:gd name="connsiteX14" fmla="*/ 2046514 w 2046514"/>
              <a:gd name="connsiteY14" fmla="*/ 389191 h 111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6514" h="1118431">
                <a:moveTo>
                  <a:pt x="2046514" y="0"/>
                </a:moveTo>
                <a:lnTo>
                  <a:pt x="1684277" y="288765"/>
                </a:lnTo>
                <a:lnTo>
                  <a:pt x="1322039" y="0"/>
                </a:lnTo>
                <a:lnTo>
                  <a:pt x="1322039" y="271622"/>
                </a:lnTo>
                <a:lnTo>
                  <a:pt x="117569" y="271622"/>
                </a:lnTo>
                <a:cubicBezTo>
                  <a:pt x="52637" y="271622"/>
                  <a:pt x="0" y="324259"/>
                  <a:pt x="0" y="389191"/>
                </a:cubicBezTo>
                <a:lnTo>
                  <a:pt x="0" y="483022"/>
                </a:lnTo>
                <a:lnTo>
                  <a:pt x="0" y="712097"/>
                </a:lnTo>
                <a:lnTo>
                  <a:pt x="0" y="829666"/>
                </a:lnTo>
                <a:lnTo>
                  <a:pt x="362237" y="1118431"/>
                </a:lnTo>
                <a:lnTo>
                  <a:pt x="724475" y="829666"/>
                </a:lnTo>
                <a:lnTo>
                  <a:pt x="1928945" y="829666"/>
                </a:lnTo>
                <a:cubicBezTo>
                  <a:pt x="1993877" y="829666"/>
                  <a:pt x="2046514" y="777029"/>
                  <a:pt x="2046514" y="712097"/>
                </a:cubicBezTo>
                <a:lnTo>
                  <a:pt x="2046514" y="540901"/>
                </a:lnTo>
                <a:lnTo>
                  <a:pt x="2046514" y="3891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Where</a:t>
            </a:r>
          </a:p>
        </p:txBody>
      </p:sp>
      <p:sp>
        <p:nvSpPr>
          <p:cNvPr id="20" name="Freeform: Shape 24">
            <a:extLst>
              <a:ext uri="{FF2B5EF4-FFF2-40B4-BE49-F238E27FC236}">
                <a16:creationId xmlns:a16="http://schemas.microsoft.com/office/drawing/2014/main" id="{6AEF6F19-2B0C-4080-B075-B34DAF87CD6F}"/>
              </a:ext>
            </a:extLst>
          </p:cNvPr>
          <p:cNvSpPr/>
          <p:nvPr/>
        </p:nvSpPr>
        <p:spPr>
          <a:xfrm>
            <a:off x="531966" y="4331661"/>
            <a:ext cx="2089906" cy="1110975"/>
          </a:xfrm>
          <a:custGeom>
            <a:avLst/>
            <a:gdLst>
              <a:gd name="connsiteX0" fmla="*/ 2046514 w 2046514"/>
              <a:gd name="connsiteY0" fmla="*/ 0 h 1118431"/>
              <a:gd name="connsiteX1" fmla="*/ 1684277 w 2046514"/>
              <a:gd name="connsiteY1" fmla="*/ 288765 h 1118431"/>
              <a:gd name="connsiteX2" fmla="*/ 1322039 w 2046514"/>
              <a:gd name="connsiteY2" fmla="*/ 0 h 1118431"/>
              <a:gd name="connsiteX3" fmla="*/ 1322039 w 2046514"/>
              <a:gd name="connsiteY3" fmla="*/ 271622 h 1118431"/>
              <a:gd name="connsiteX4" fmla="*/ 117569 w 2046514"/>
              <a:gd name="connsiteY4" fmla="*/ 271622 h 1118431"/>
              <a:gd name="connsiteX5" fmla="*/ 0 w 2046514"/>
              <a:gd name="connsiteY5" fmla="*/ 389191 h 1118431"/>
              <a:gd name="connsiteX6" fmla="*/ 0 w 2046514"/>
              <a:gd name="connsiteY6" fmla="*/ 483022 h 1118431"/>
              <a:gd name="connsiteX7" fmla="*/ 0 w 2046514"/>
              <a:gd name="connsiteY7" fmla="*/ 712097 h 1118431"/>
              <a:gd name="connsiteX8" fmla="*/ 0 w 2046514"/>
              <a:gd name="connsiteY8" fmla="*/ 829666 h 1118431"/>
              <a:gd name="connsiteX9" fmla="*/ 362237 w 2046514"/>
              <a:gd name="connsiteY9" fmla="*/ 1118431 h 1118431"/>
              <a:gd name="connsiteX10" fmla="*/ 724475 w 2046514"/>
              <a:gd name="connsiteY10" fmla="*/ 829666 h 1118431"/>
              <a:gd name="connsiteX11" fmla="*/ 1928945 w 2046514"/>
              <a:gd name="connsiteY11" fmla="*/ 829666 h 1118431"/>
              <a:gd name="connsiteX12" fmla="*/ 2046514 w 2046514"/>
              <a:gd name="connsiteY12" fmla="*/ 712097 h 1118431"/>
              <a:gd name="connsiteX13" fmla="*/ 2046514 w 2046514"/>
              <a:gd name="connsiteY13" fmla="*/ 540901 h 1118431"/>
              <a:gd name="connsiteX14" fmla="*/ 2046514 w 2046514"/>
              <a:gd name="connsiteY14" fmla="*/ 389191 h 111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6514" h="1118431">
                <a:moveTo>
                  <a:pt x="2046514" y="0"/>
                </a:moveTo>
                <a:lnTo>
                  <a:pt x="1684277" y="288765"/>
                </a:lnTo>
                <a:lnTo>
                  <a:pt x="1322039" y="0"/>
                </a:lnTo>
                <a:lnTo>
                  <a:pt x="1322039" y="271622"/>
                </a:lnTo>
                <a:lnTo>
                  <a:pt x="117569" y="271622"/>
                </a:lnTo>
                <a:cubicBezTo>
                  <a:pt x="52637" y="271622"/>
                  <a:pt x="0" y="324259"/>
                  <a:pt x="0" y="389191"/>
                </a:cubicBezTo>
                <a:lnTo>
                  <a:pt x="0" y="483022"/>
                </a:lnTo>
                <a:lnTo>
                  <a:pt x="0" y="712097"/>
                </a:lnTo>
                <a:lnTo>
                  <a:pt x="0" y="829666"/>
                </a:lnTo>
                <a:lnTo>
                  <a:pt x="362237" y="1118431"/>
                </a:lnTo>
                <a:lnTo>
                  <a:pt x="724475" y="829666"/>
                </a:lnTo>
                <a:lnTo>
                  <a:pt x="1928945" y="829666"/>
                </a:lnTo>
                <a:cubicBezTo>
                  <a:pt x="1993877" y="829666"/>
                  <a:pt x="2046514" y="777029"/>
                  <a:pt x="2046514" y="712097"/>
                </a:cubicBezTo>
                <a:lnTo>
                  <a:pt x="2046514" y="540901"/>
                </a:lnTo>
                <a:lnTo>
                  <a:pt x="2046514" y="3891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Time limit</a:t>
            </a:r>
          </a:p>
        </p:txBody>
      </p:sp>
      <p:sp>
        <p:nvSpPr>
          <p:cNvPr id="21" name="Freeform: Shape 25">
            <a:extLst>
              <a:ext uri="{FF2B5EF4-FFF2-40B4-BE49-F238E27FC236}">
                <a16:creationId xmlns:a16="http://schemas.microsoft.com/office/drawing/2014/main" id="{C370D88A-EB41-47CE-9D08-18F37F36C5A6}"/>
              </a:ext>
            </a:extLst>
          </p:cNvPr>
          <p:cNvSpPr/>
          <p:nvPr/>
        </p:nvSpPr>
        <p:spPr>
          <a:xfrm flipH="1">
            <a:off x="531966" y="5253406"/>
            <a:ext cx="2089906" cy="1110975"/>
          </a:xfrm>
          <a:custGeom>
            <a:avLst/>
            <a:gdLst>
              <a:gd name="connsiteX0" fmla="*/ 2046514 w 2046514"/>
              <a:gd name="connsiteY0" fmla="*/ 0 h 1118431"/>
              <a:gd name="connsiteX1" fmla="*/ 1684277 w 2046514"/>
              <a:gd name="connsiteY1" fmla="*/ 288765 h 1118431"/>
              <a:gd name="connsiteX2" fmla="*/ 1322039 w 2046514"/>
              <a:gd name="connsiteY2" fmla="*/ 0 h 1118431"/>
              <a:gd name="connsiteX3" fmla="*/ 1322039 w 2046514"/>
              <a:gd name="connsiteY3" fmla="*/ 271622 h 1118431"/>
              <a:gd name="connsiteX4" fmla="*/ 117569 w 2046514"/>
              <a:gd name="connsiteY4" fmla="*/ 271622 h 1118431"/>
              <a:gd name="connsiteX5" fmla="*/ 0 w 2046514"/>
              <a:gd name="connsiteY5" fmla="*/ 389191 h 1118431"/>
              <a:gd name="connsiteX6" fmla="*/ 0 w 2046514"/>
              <a:gd name="connsiteY6" fmla="*/ 483022 h 1118431"/>
              <a:gd name="connsiteX7" fmla="*/ 0 w 2046514"/>
              <a:gd name="connsiteY7" fmla="*/ 712097 h 1118431"/>
              <a:gd name="connsiteX8" fmla="*/ 0 w 2046514"/>
              <a:gd name="connsiteY8" fmla="*/ 829666 h 1118431"/>
              <a:gd name="connsiteX9" fmla="*/ 362237 w 2046514"/>
              <a:gd name="connsiteY9" fmla="*/ 1118431 h 1118431"/>
              <a:gd name="connsiteX10" fmla="*/ 724475 w 2046514"/>
              <a:gd name="connsiteY10" fmla="*/ 829666 h 1118431"/>
              <a:gd name="connsiteX11" fmla="*/ 1928945 w 2046514"/>
              <a:gd name="connsiteY11" fmla="*/ 829666 h 1118431"/>
              <a:gd name="connsiteX12" fmla="*/ 2046514 w 2046514"/>
              <a:gd name="connsiteY12" fmla="*/ 712097 h 1118431"/>
              <a:gd name="connsiteX13" fmla="*/ 2046514 w 2046514"/>
              <a:gd name="connsiteY13" fmla="*/ 540901 h 1118431"/>
              <a:gd name="connsiteX14" fmla="*/ 2046514 w 2046514"/>
              <a:gd name="connsiteY14" fmla="*/ 389191 h 111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6514" h="1118431">
                <a:moveTo>
                  <a:pt x="2046514" y="0"/>
                </a:moveTo>
                <a:lnTo>
                  <a:pt x="1684277" y="288765"/>
                </a:lnTo>
                <a:lnTo>
                  <a:pt x="1322039" y="0"/>
                </a:lnTo>
                <a:lnTo>
                  <a:pt x="1322039" y="271622"/>
                </a:lnTo>
                <a:lnTo>
                  <a:pt x="117569" y="271622"/>
                </a:lnTo>
                <a:cubicBezTo>
                  <a:pt x="52637" y="271622"/>
                  <a:pt x="0" y="324259"/>
                  <a:pt x="0" y="389191"/>
                </a:cubicBezTo>
                <a:lnTo>
                  <a:pt x="0" y="483022"/>
                </a:lnTo>
                <a:lnTo>
                  <a:pt x="0" y="712097"/>
                </a:lnTo>
                <a:lnTo>
                  <a:pt x="0" y="829666"/>
                </a:lnTo>
                <a:lnTo>
                  <a:pt x="362237" y="1118431"/>
                </a:lnTo>
                <a:lnTo>
                  <a:pt x="724475" y="829666"/>
                </a:lnTo>
                <a:lnTo>
                  <a:pt x="1928945" y="829666"/>
                </a:lnTo>
                <a:cubicBezTo>
                  <a:pt x="1993877" y="829666"/>
                  <a:pt x="2046514" y="777029"/>
                  <a:pt x="2046514" y="712097"/>
                </a:cubicBezTo>
                <a:lnTo>
                  <a:pt x="2046514" y="540901"/>
                </a:lnTo>
                <a:lnTo>
                  <a:pt x="2046514" y="3891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After completion</a:t>
            </a:r>
          </a:p>
        </p:txBody>
      </p:sp>
      <p:sp>
        <p:nvSpPr>
          <p:cNvPr id="22" name="Freeform: Shape 26">
            <a:extLst>
              <a:ext uri="{FF2B5EF4-FFF2-40B4-BE49-F238E27FC236}">
                <a16:creationId xmlns:a16="http://schemas.microsoft.com/office/drawing/2014/main" id="{C918CCB2-5C53-4B34-B02D-5B098D448A6C}"/>
              </a:ext>
            </a:extLst>
          </p:cNvPr>
          <p:cNvSpPr/>
          <p:nvPr/>
        </p:nvSpPr>
        <p:spPr>
          <a:xfrm flipH="1">
            <a:off x="545306" y="3409917"/>
            <a:ext cx="2089906" cy="1110975"/>
          </a:xfrm>
          <a:custGeom>
            <a:avLst/>
            <a:gdLst>
              <a:gd name="connsiteX0" fmla="*/ 2046514 w 2046514"/>
              <a:gd name="connsiteY0" fmla="*/ 0 h 1118431"/>
              <a:gd name="connsiteX1" fmla="*/ 1684277 w 2046514"/>
              <a:gd name="connsiteY1" fmla="*/ 288765 h 1118431"/>
              <a:gd name="connsiteX2" fmla="*/ 1322039 w 2046514"/>
              <a:gd name="connsiteY2" fmla="*/ 0 h 1118431"/>
              <a:gd name="connsiteX3" fmla="*/ 1322039 w 2046514"/>
              <a:gd name="connsiteY3" fmla="*/ 271622 h 1118431"/>
              <a:gd name="connsiteX4" fmla="*/ 117569 w 2046514"/>
              <a:gd name="connsiteY4" fmla="*/ 271622 h 1118431"/>
              <a:gd name="connsiteX5" fmla="*/ 0 w 2046514"/>
              <a:gd name="connsiteY5" fmla="*/ 389191 h 1118431"/>
              <a:gd name="connsiteX6" fmla="*/ 0 w 2046514"/>
              <a:gd name="connsiteY6" fmla="*/ 483022 h 1118431"/>
              <a:gd name="connsiteX7" fmla="*/ 0 w 2046514"/>
              <a:gd name="connsiteY7" fmla="*/ 712097 h 1118431"/>
              <a:gd name="connsiteX8" fmla="*/ 0 w 2046514"/>
              <a:gd name="connsiteY8" fmla="*/ 829666 h 1118431"/>
              <a:gd name="connsiteX9" fmla="*/ 362237 w 2046514"/>
              <a:gd name="connsiteY9" fmla="*/ 1118431 h 1118431"/>
              <a:gd name="connsiteX10" fmla="*/ 724475 w 2046514"/>
              <a:gd name="connsiteY10" fmla="*/ 829666 h 1118431"/>
              <a:gd name="connsiteX11" fmla="*/ 1928945 w 2046514"/>
              <a:gd name="connsiteY11" fmla="*/ 829666 h 1118431"/>
              <a:gd name="connsiteX12" fmla="*/ 2046514 w 2046514"/>
              <a:gd name="connsiteY12" fmla="*/ 712097 h 1118431"/>
              <a:gd name="connsiteX13" fmla="*/ 2046514 w 2046514"/>
              <a:gd name="connsiteY13" fmla="*/ 540901 h 1118431"/>
              <a:gd name="connsiteX14" fmla="*/ 2046514 w 2046514"/>
              <a:gd name="connsiteY14" fmla="*/ 389191 h 111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6514" h="1118431">
                <a:moveTo>
                  <a:pt x="2046514" y="0"/>
                </a:moveTo>
                <a:lnTo>
                  <a:pt x="1684277" y="288765"/>
                </a:lnTo>
                <a:lnTo>
                  <a:pt x="1322039" y="0"/>
                </a:lnTo>
                <a:lnTo>
                  <a:pt x="1322039" y="271622"/>
                </a:lnTo>
                <a:lnTo>
                  <a:pt x="117569" y="271622"/>
                </a:lnTo>
                <a:cubicBezTo>
                  <a:pt x="52637" y="271622"/>
                  <a:pt x="0" y="324259"/>
                  <a:pt x="0" y="389191"/>
                </a:cubicBezTo>
                <a:lnTo>
                  <a:pt x="0" y="483022"/>
                </a:lnTo>
                <a:lnTo>
                  <a:pt x="0" y="712097"/>
                </a:lnTo>
                <a:lnTo>
                  <a:pt x="0" y="829666"/>
                </a:lnTo>
                <a:lnTo>
                  <a:pt x="362237" y="1118431"/>
                </a:lnTo>
                <a:lnTo>
                  <a:pt x="724475" y="829666"/>
                </a:lnTo>
                <a:lnTo>
                  <a:pt x="1928945" y="829666"/>
                </a:lnTo>
                <a:cubicBezTo>
                  <a:pt x="1993877" y="829666"/>
                  <a:pt x="2046514" y="777029"/>
                  <a:pt x="2046514" y="712097"/>
                </a:cubicBezTo>
                <a:lnTo>
                  <a:pt x="2046514" y="540901"/>
                </a:lnTo>
                <a:lnTo>
                  <a:pt x="2046514" y="38919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Notice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496AB6-A0B5-442C-9377-269979D6FA69}"/>
              </a:ext>
            </a:extLst>
          </p:cNvPr>
          <p:cNvCxnSpPr>
            <a:cxnSpLocks/>
          </p:cNvCxnSpPr>
          <p:nvPr/>
        </p:nvCxnSpPr>
        <p:spPr>
          <a:xfrm>
            <a:off x="2992062" y="2450758"/>
            <a:ext cx="876066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2261423-7200-4D04-889A-06BF817E6611}"/>
              </a:ext>
            </a:extLst>
          </p:cNvPr>
          <p:cNvSpPr>
            <a:spLocks noChangeAspect="1"/>
          </p:cNvSpPr>
          <p:nvPr/>
        </p:nvSpPr>
        <p:spPr>
          <a:xfrm>
            <a:off x="2992062" y="1754299"/>
            <a:ext cx="538252" cy="4759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AC45B0-05B1-4F21-B6EF-381FB7BEFEAE}"/>
              </a:ext>
            </a:extLst>
          </p:cNvPr>
          <p:cNvSpPr>
            <a:spLocks noChangeAspect="1"/>
          </p:cNvSpPr>
          <p:nvPr/>
        </p:nvSpPr>
        <p:spPr>
          <a:xfrm>
            <a:off x="2992062" y="2671253"/>
            <a:ext cx="538252" cy="4759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930EA1-A3B8-4E30-9C9F-3A0F40225FB8}"/>
              </a:ext>
            </a:extLst>
          </p:cNvPr>
          <p:cNvSpPr/>
          <p:nvPr/>
        </p:nvSpPr>
        <p:spPr>
          <a:xfrm>
            <a:off x="3675266" y="1533804"/>
            <a:ext cx="8052809" cy="916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defRPr/>
            </a:pP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The Commissioner or </a:t>
            </a:r>
            <a:r>
              <a:rPr lang="en-US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any officer authorized by him, by way of a general or a specific order 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may undertake audit.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0378DB-03AA-41AD-A917-582CFFE15932}"/>
              </a:ext>
            </a:extLst>
          </p:cNvPr>
          <p:cNvSpPr/>
          <p:nvPr/>
        </p:nvSpPr>
        <p:spPr>
          <a:xfrm>
            <a:off x="3675266" y="2453421"/>
            <a:ext cx="8052809" cy="916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At the </a:t>
            </a:r>
            <a:r>
              <a:rPr lang="en-US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place of business 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of the registered person / in their office.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E29231EF-CC48-5098-6E39-B0A6003E09ED}"/>
              </a:ext>
            </a:extLst>
          </p:cNvPr>
          <p:cNvSpPr txBox="1">
            <a:spLocks/>
          </p:cNvSpPr>
          <p:nvPr/>
        </p:nvSpPr>
        <p:spPr bwMode="gray">
          <a:xfrm>
            <a:off x="1216958" y="194983"/>
            <a:ext cx="9238129" cy="8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Palatino Linotype" panose="020405020505050303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b="1" i="0" u="sng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AUDIT BY TAX AUTHORITIES</a:t>
            </a:r>
            <a:endParaRPr lang="en-GB" sz="2800" u="sng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27C76E-8AE6-79AE-FAEC-0D3D1A6113F5}"/>
              </a:ext>
            </a:extLst>
          </p:cNvPr>
          <p:cNvSpPr txBox="1"/>
          <p:nvPr/>
        </p:nvSpPr>
        <p:spPr>
          <a:xfrm>
            <a:off x="2992062" y="6070886"/>
            <a:ext cx="8987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i="1" dirty="0">
                <a:solidFill>
                  <a:srgbClr val="3592AC"/>
                </a:solidFill>
                <a:latin typeface="Bookman Old Style" panose="02050604050505020204" pitchFamily="18" charset="0"/>
              </a:rPr>
              <a:t>It's not a "fait accompli" in the sense of a pre-determined outcome. The audit is a process of examination and verification.</a:t>
            </a:r>
          </a:p>
        </p:txBody>
      </p:sp>
    </p:spTree>
    <p:extLst>
      <p:ext uri="{BB962C8B-B14F-4D97-AF65-F5344CB8AC3E}">
        <p14:creationId xmlns:p14="http://schemas.microsoft.com/office/powerpoint/2010/main" val="1793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ustom 1">
      <a:majorFont>
        <a:latin typeface="Palatino Linotype"/>
        <a:ea typeface=""/>
        <a:cs typeface=""/>
      </a:majorFont>
      <a:minorFont>
        <a:latin typeface="Times New Roman"/>
        <a:ea typeface=""/>
        <a:cs typeface="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E6731F7-96DA-4DA5-AE48-E37143F77912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5890</TotalTime>
  <Words>2950</Words>
  <Application>Microsoft Office PowerPoint</Application>
  <PresentationFormat>Widescreen</PresentationFormat>
  <Paragraphs>480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Abadi</vt:lpstr>
      <vt:lpstr>Agency FB</vt:lpstr>
      <vt:lpstr>Arial</vt:lpstr>
      <vt:lpstr>Bodoni MT Poster Compressed</vt:lpstr>
      <vt:lpstr>Bookman Old Style</vt:lpstr>
      <vt:lpstr>Calibri</vt:lpstr>
      <vt:lpstr>Cambria</vt:lpstr>
      <vt:lpstr>Century Schoolbook</vt:lpstr>
      <vt:lpstr>Colonna MT</vt:lpstr>
      <vt:lpstr>Courier New</vt:lpstr>
      <vt:lpstr>Footlight MT Light</vt:lpstr>
      <vt:lpstr>Palatino Linotype</vt:lpstr>
      <vt:lpstr>Tenorite</vt:lpstr>
      <vt:lpstr>Times New Roman</vt:lpstr>
      <vt:lpstr>Wingdings</vt:lpstr>
      <vt:lpstr>Wingdings 3</vt:lpstr>
      <vt:lpstr>Ion Boardroom</vt:lpstr>
      <vt:lpstr>Capacity Building Program for GST Officers – Rajkot, Gujarat   Topic: Audit under GST</vt:lpstr>
      <vt:lpstr>PowerPoint Presentation</vt:lpstr>
      <vt:lpstr>OBJECTIVES AND PRINCIPLES OF GST AUDIT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can conduct the Audit?</vt:lpstr>
      <vt:lpstr>PowerPoint Presentation</vt:lpstr>
      <vt:lpstr>PowerPoint Presentation</vt:lpstr>
      <vt:lpstr>WHAT DOCUMENTS CAN BE COLLECTED? </vt:lpstr>
      <vt:lpstr>PowerPoint Presentation</vt:lpstr>
      <vt:lpstr>PowerPoint Presentation</vt:lpstr>
      <vt:lpstr>PERIOD OF RETENTION OF ACCOUNTS AND RECORDS</vt:lpstr>
      <vt:lpstr>MODEL GST AUDIT MANUAL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  Prashanth</dc:creator>
  <cp:lastModifiedBy>Viral Khandhar CA</cp:lastModifiedBy>
  <cp:revision>523</cp:revision>
  <cp:lastPrinted>2025-03-02T10:53:42Z</cp:lastPrinted>
  <dcterms:created xsi:type="dcterms:W3CDTF">2017-05-14T04:11:47Z</dcterms:created>
  <dcterms:modified xsi:type="dcterms:W3CDTF">2026-06-23T07:11:47Z</dcterms:modified>
</cp:coreProperties>
</file>