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9" r:id="rId1"/>
  </p:sldMasterIdLst>
  <p:notesMasterIdLst>
    <p:notesMasterId r:id="rId17"/>
  </p:notesMasterIdLst>
  <p:sldIdLst>
    <p:sldId id="1348" r:id="rId2"/>
    <p:sldId id="1297" r:id="rId3"/>
    <p:sldId id="530" r:id="rId4"/>
    <p:sldId id="1317" r:id="rId5"/>
    <p:sldId id="1316" r:id="rId6"/>
    <p:sldId id="1347" r:id="rId7"/>
    <p:sldId id="1318" r:id="rId8"/>
    <p:sldId id="1326" r:id="rId9"/>
    <p:sldId id="1311" r:id="rId10"/>
    <p:sldId id="1350" r:id="rId11"/>
    <p:sldId id="1351" r:id="rId12"/>
    <p:sldId id="625" r:id="rId13"/>
    <p:sldId id="1349" r:id="rId14"/>
    <p:sldId id="1313" r:id="rId15"/>
    <p:sldId id="1251" r:id="rId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94660"/>
  </p:normalViewPr>
  <p:slideViewPr>
    <p:cSldViewPr>
      <p:cViewPr varScale="1">
        <p:scale>
          <a:sx n="70" d="100"/>
          <a:sy n="70" d="100"/>
        </p:scale>
        <p:origin x="118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4EA2597-6B4C-4ECB-86FE-57A29527857B}" type="datetimeFigureOut">
              <a:rPr lang="en-US"/>
              <a:pPr>
                <a:defRPr/>
              </a:pPr>
              <a:t>7/2/2026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109E258-FF53-4028-8724-2481EE6234A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3437E8-0F71-CD5F-E454-C4B2769C9F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>
            <a:extLst>
              <a:ext uri="{FF2B5EF4-FFF2-40B4-BE49-F238E27FC236}">
                <a16:creationId xmlns:a16="http://schemas.microsoft.com/office/drawing/2014/main" id="{C01B6985-F256-31E9-3B27-5FA5AD6B50F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A1FF74-2077-47FF-8F58-6DCEE7325817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0179" name="Rectangle 2">
            <a:extLst>
              <a:ext uri="{FF2B5EF4-FFF2-40B4-BE49-F238E27FC236}">
                <a16:creationId xmlns:a16="http://schemas.microsoft.com/office/drawing/2014/main" id="{BCC22676-9871-4101-5126-A3BAED6A914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80" name="Rectangle 3">
            <a:extLst>
              <a:ext uri="{FF2B5EF4-FFF2-40B4-BE49-F238E27FC236}">
                <a16:creationId xmlns:a16="http://schemas.microsoft.com/office/drawing/2014/main" id="{82E6B60A-F3F5-D3E1-0514-DBF8A4D366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80070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29C0FB-8BA5-E9F2-610F-1194CA134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>
            <a:extLst>
              <a:ext uri="{FF2B5EF4-FFF2-40B4-BE49-F238E27FC236}">
                <a16:creationId xmlns:a16="http://schemas.microsoft.com/office/drawing/2014/main" id="{F04D4594-4C7E-69E9-19B2-8A0499B3958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A1FF74-2077-47FF-8F58-6DCEE7325817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0179" name="Rectangle 2">
            <a:extLst>
              <a:ext uri="{FF2B5EF4-FFF2-40B4-BE49-F238E27FC236}">
                <a16:creationId xmlns:a16="http://schemas.microsoft.com/office/drawing/2014/main" id="{F4049650-9AD6-120F-5A80-63E70A52B32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80" name="Rectangle 3">
            <a:extLst>
              <a:ext uri="{FF2B5EF4-FFF2-40B4-BE49-F238E27FC236}">
                <a16:creationId xmlns:a16="http://schemas.microsoft.com/office/drawing/2014/main" id="{953B67D6-4985-9D0F-A0E1-5883CD43EE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13175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>
            <a:extLst>
              <a:ext uri="{FF2B5EF4-FFF2-40B4-BE49-F238E27FC236}">
                <a16:creationId xmlns:a16="http://schemas.microsoft.com/office/drawing/2014/main" id="{C1B465EF-7F10-46CD-87BE-FFFB10478E2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A1FF74-2077-47FF-8F58-6DCEE7325817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0179" name="Rectangle 2">
            <a:extLst>
              <a:ext uri="{FF2B5EF4-FFF2-40B4-BE49-F238E27FC236}">
                <a16:creationId xmlns:a16="http://schemas.microsoft.com/office/drawing/2014/main" id="{93B4231B-A142-435A-AFF6-7B2170144F4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80" name="Rectangle 3">
            <a:extLst>
              <a:ext uri="{FF2B5EF4-FFF2-40B4-BE49-F238E27FC236}">
                <a16:creationId xmlns:a16="http://schemas.microsoft.com/office/drawing/2014/main" id="{F0FE66E1-E017-4A2E-8983-60881F58F2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73280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C34947-9F37-4613-5AB1-8F1541C765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>
            <a:extLst>
              <a:ext uri="{FF2B5EF4-FFF2-40B4-BE49-F238E27FC236}">
                <a16:creationId xmlns:a16="http://schemas.microsoft.com/office/drawing/2014/main" id="{414285DD-2748-B666-8C97-BC37C83B394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A1FF74-2077-47FF-8F58-6DCEE7325817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0179" name="Rectangle 2">
            <a:extLst>
              <a:ext uri="{FF2B5EF4-FFF2-40B4-BE49-F238E27FC236}">
                <a16:creationId xmlns:a16="http://schemas.microsoft.com/office/drawing/2014/main" id="{F4E1C5F8-0B79-0087-C920-1ECAAF55E23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80" name="Rectangle 3">
            <a:extLst>
              <a:ext uri="{FF2B5EF4-FFF2-40B4-BE49-F238E27FC236}">
                <a16:creationId xmlns:a16="http://schemas.microsoft.com/office/drawing/2014/main" id="{1D025126-373C-929C-48A6-DFDF536638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07023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FCB105-543D-EAB4-E73F-C482F6857E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>
            <a:extLst>
              <a:ext uri="{FF2B5EF4-FFF2-40B4-BE49-F238E27FC236}">
                <a16:creationId xmlns:a16="http://schemas.microsoft.com/office/drawing/2014/main" id="{9DC96618-BF15-E479-FA74-2D2C856CED4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A1FF74-2077-47FF-8F58-6DCEE7325817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0179" name="Rectangle 2">
            <a:extLst>
              <a:ext uri="{FF2B5EF4-FFF2-40B4-BE49-F238E27FC236}">
                <a16:creationId xmlns:a16="http://schemas.microsoft.com/office/drawing/2014/main" id="{4D66AAC1-E6D5-F180-C286-55838AF4F08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80" name="Rectangle 3">
            <a:extLst>
              <a:ext uri="{FF2B5EF4-FFF2-40B4-BE49-F238E27FC236}">
                <a16:creationId xmlns:a16="http://schemas.microsoft.com/office/drawing/2014/main" id="{89E3A6D1-0BC1-AF55-97D7-0BE1B33DBD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08655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A78347F-1B10-4C3D-B1CF-9042792C389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65410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E8D56-8A20-2A3A-1200-5F697BE3CA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>
            <a:extLst>
              <a:ext uri="{FF2B5EF4-FFF2-40B4-BE49-F238E27FC236}">
                <a16:creationId xmlns:a16="http://schemas.microsoft.com/office/drawing/2014/main" id="{9A36D12F-0D1D-C5F2-F07C-61964EDE01F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A78347F-1B10-4C3D-B1CF-9042792C389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1203" name="Rectangle 2">
            <a:extLst>
              <a:ext uri="{FF2B5EF4-FFF2-40B4-BE49-F238E27FC236}">
                <a16:creationId xmlns:a16="http://schemas.microsoft.com/office/drawing/2014/main" id="{2E2CBABD-ACAA-7EA6-F6BD-C17249409CD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4" name="Rectangle 3">
            <a:extLst>
              <a:ext uri="{FF2B5EF4-FFF2-40B4-BE49-F238E27FC236}">
                <a16:creationId xmlns:a16="http://schemas.microsoft.com/office/drawing/2014/main" id="{78F0D8A8-3C5C-20FD-413B-BC21AC5FAF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5974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9549C8-DCC8-2C8E-D907-6C695DFD9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>
            <a:extLst>
              <a:ext uri="{FF2B5EF4-FFF2-40B4-BE49-F238E27FC236}">
                <a16:creationId xmlns:a16="http://schemas.microsoft.com/office/drawing/2014/main" id="{C9B921A8-EF6F-9D21-BBA1-039F2361D97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A78347F-1B10-4C3D-B1CF-9042792C389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1203" name="Rectangle 2">
            <a:extLst>
              <a:ext uri="{FF2B5EF4-FFF2-40B4-BE49-F238E27FC236}">
                <a16:creationId xmlns:a16="http://schemas.microsoft.com/office/drawing/2014/main" id="{18BCF5C2-9797-E2C0-7D48-25D1623C5DD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4" name="Rectangle 3">
            <a:extLst>
              <a:ext uri="{FF2B5EF4-FFF2-40B4-BE49-F238E27FC236}">
                <a16:creationId xmlns:a16="http://schemas.microsoft.com/office/drawing/2014/main" id="{6EAEE31C-F830-24DE-D818-D2D604283F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83500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DDDDCE-6A8B-13A7-BB9B-F3C39B88EE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>
            <a:extLst>
              <a:ext uri="{FF2B5EF4-FFF2-40B4-BE49-F238E27FC236}">
                <a16:creationId xmlns:a16="http://schemas.microsoft.com/office/drawing/2014/main" id="{8DA443AC-3204-1C15-5059-F86978D4D9E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A78347F-1B10-4C3D-B1CF-9042792C389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1203" name="Rectangle 2">
            <a:extLst>
              <a:ext uri="{FF2B5EF4-FFF2-40B4-BE49-F238E27FC236}">
                <a16:creationId xmlns:a16="http://schemas.microsoft.com/office/drawing/2014/main" id="{9AD84B84-5CFB-36E2-C980-2638958685B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4" name="Rectangle 3">
            <a:extLst>
              <a:ext uri="{FF2B5EF4-FFF2-40B4-BE49-F238E27FC236}">
                <a16:creationId xmlns:a16="http://schemas.microsoft.com/office/drawing/2014/main" id="{2B3307C0-30DC-EB05-761A-F1D0B7BF62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5573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AC9E10-472D-6490-65E1-2233651683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>
            <a:extLst>
              <a:ext uri="{FF2B5EF4-FFF2-40B4-BE49-F238E27FC236}">
                <a16:creationId xmlns:a16="http://schemas.microsoft.com/office/drawing/2014/main" id="{1ABC95ED-A8C3-E9ED-B291-11EDBE96B53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A78347F-1B10-4C3D-B1CF-9042792C389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1203" name="Rectangle 2">
            <a:extLst>
              <a:ext uri="{FF2B5EF4-FFF2-40B4-BE49-F238E27FC236}">
                <a16:creationId xmlns:a16="http://schemas.microsoft.com/office/drawing/2014/main" id="{45B87EA1-8A63-DFF6-152D-86E280F4D1C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4" name="Rectangle 3">
            <a:extLst>
              <a:ext uri="{FF2B5EF4-FFF2-40B4-BE49-F238E27FC236}">
                <a16:creationId xmlns:a16="http://schemas.microsoft.com/office/drawing/2014/main" id="{A79B0651-C53C-AC8B-9814-73869AA9D0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62862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E83C81-A5CA-2DF5-803B-F69895B525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>
            <a:extLst>
              <a:ext uri="{FF2B5EF4-FFF2-40B4-BE49-F238E27FC236}">
                <a16:creationId xmlns:a16="http://schemas.microsoft.com/office/drawing/2014/main" id="{4E2DAA8B-D735-AD06-E313-34E5563A1C1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A78347F-1B10-4C3D-B1CF-9042792C389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1203" name="Rectangle 2">
            <a:extLst>
              <a:ext uri="{FF2B5EF4-FFF2-40B4-BE49-F238E27FC236}">
                <a16:creationId xmlns:a16="http://schemas.microsoft.com/office/drawing/2014/main" id="{57BA8A4B-4F36-FA37-3DA3-00EC31F3394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4" name="Rectangle 3">
            <a:extLst>
              <a:ext uri="{FF2B5EF4-FFF2-40B4-BE49-F238E27FC236}">
                <a16:creationId xmlns:a16="http://schemas.microsoft.com/office/drawing/2014/main" id="{B48890F8-2781-9371-1409-29CE4D7213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56619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EF06E9-EBA1-7C55-379C-79F763F826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>
            <a:extLst>
              <a:ext uri="{FF2B5EF4-FFF2-40B4-BE49-F238E27FC236}">
                <a16:creationId xmlns:a16="http://schemas.microsoft.com/office/drawing/2014/main" id="{D3BD508A-7BDB-3108-8CA1-C4212855BAE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A1FF74-2077-47FF-8F58-6DCEE7325817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0179" name="Rectangle 2">
            <a:extLst>
              <a:ext uri="{FF2B5EF4-FFF2-40B4-BE49-F238E27FC236}">
                <a16:creationId xmlns:a16="http://schemas.microsoft.com/office/drawing/2014/main" id="{7ABFB4E6-BFB0-2A1E-7587-3D280927D86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80" name="Rectangle 3">
            <a:extLst>
              <a:ext uri="{FF2B5EF4-FFF2-40B4-BE49-F238E27FC236}">
                <a16:creationId xmlns:a16="http://schemas.microsoft.com/office/drawing/2014/main" id="{80AE8EDE-619F-144C-97F3-1075A56BAB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44436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9E9095-C9D9-C7AA-5236-E2AFB542AE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>
            <a:extLst>
              <a:ext uri="{FF2B5EF4-FFF2-40B4-BE49-F238E27FC236}">
                <a16:creationId xmlns:a16="http://schemas.microsoft.com/office/drawing/2014/main" id="{DB103789-CF39-80BA-6050-FF5A88AAD39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A1FF74-2077-47FF-8F58-6DCEE7325817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0179" name="Rectangle 2">
            <a:extLst>
              <a:ext uri="{FF2B5EF4-FFF2-40B4-BE49-F238E27FC236}">
                <a16:creationId xmlns:a16="http://schemas.microsoft.com/office/drawing/2014/main" id="{9C21EB95-931D-C233-1A99-554387D01CB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80" name="Rectangle 3">
            <a:extLst>
              <a:ext uri="{FF2B5EF4-FFF2-40B4-BE49-F238E27FC236}">
                <a16:creationId xmlns:a16="http://schemas.microsoft.com/office/drawing/2014/main" id="{079B3D66-41F5-C7AE-975E-C3DC68EAB68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9416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CB467E-0205-4989-95DD-152D81617D30}" type="datetime1">
              <a:rPr lang="en-US"/>
              <a:pPr>
                <a:defRPr/>
              </a:pPr>
              <a:t>7/2/2026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93C17F-C36B-4487-80A6-6AAD9F3AF78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FC8474-77DE-4B37-B2C7-360DA8BB6B53}" type="datetime1">
              <a:rPr lang="en-US"/>
              <a:pPr>
                <a:defRPr/>
              </a:pPr>
              <a:t>7/2/2026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35F7D5-B175-4B92-A351-117FE236747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C29CD9-EEB2-41A2-A640-99B19553CB64}" type="datetime1">
              <a:rPr lang="en-US"/>
              <a:pPr>
                <a:defRPr/>
              </a:pPr>
              <a:t>7/2/2026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BB5256-E4B6-4B8D-8F7D-8CC92F784EA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863" y="96838"/>
            <a:ext cx="7158037" cy="14128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49325" y="1981200"/>
            <a:ext cx="7661275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9325" y="4114800"/>
            <a:ext cx="7661275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C75085-759D-4AF2-B7FB-5F3ECA48547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EF826F-6826-4137-930E-E23412B8A2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044EF5-4716-4D2A-AF7B-083C96010E7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2A1784-C288-407D-9F76-AF8D079B3F1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3018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F7C12C-CFD3-4C59-8B38-15B55A796269}" type="datetime1">
              <a:rPr lang="en-US"/>
              <a:pPr>
                <a:defRPr/>
              </a:pPr>
              <a:t>7/2/2026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126FA3-1568-4BB8-AECB-D988B9B2C5A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53BADE-A25D-476A-9959-325BD84D8A04}" type="datetime1">
              <a:rPr lang="en-US"/>
              <a:pPr>
                <a:defRPr/>
              </a:pPr>
              <a:t>7/2/2026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A5744A-F454-4C80-AFE6-6C176148B67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1F019C-0EFF-4CB0-85AF-4E7B1F95DE82}" type="datetime1">
              <a:rPr lang="en-US"/>
              <a:pPr>
                <a:defRPr/>
              </a:pPr>
              <a:t>7/2/2026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DAA31E-8491-4967-9AA5-9173AE98AA4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879575-0968-47A2-BB48-9998BAC11E72}" type="datetime1">
              <a:rPr lang="en-US"/>
              <a:pPr>
                <a:defRPr/>
              </a:pPr>
              <a:t>7/2/2026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0F37D5-36D1-4A5F-8125-D7D6C943932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E0FFC0-0537-432E-9D3B-3534DC9F2A27}" type="datetime1">
              <a:rPr lang="en-US"/>
              <a:pPr>
                <a:defRPr/>
              </a:pPr>
              <a:t>7/2/2026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6CC83A-7E31-461D-968E-B01CC8554FB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A4DA2C-F6B4-4445-91AD-B3B73F610121}" type="datetime1">
              <a:rPr lang="en-US"/>
              <a:pPr>
                <a:defRPr/>
              </a:pPr>
              <a:t>7/2/2026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EE9DE1-06BF-46BF-A282-B747B4BDA25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DD6132-5F75-419C-A7F8-9DF49E509556}" type="datetime1">
              <a:rPr lang="en-US"/>
              <a:pPr>
                <a:defRPr/>
              </a:pPr>
              <a:t>7/2/2026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218749-5A4B-4DD0-A98C-4435EA852B9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0622E2-B29F-4AD8-931E-2812BDFB617F}" type="datetime1">
              <a:rPr lang="en-US"/>
              <a:pPr>
                <a:defRPr/>
              </a:pPr>
              <a:t>7/2/2026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3E7CC6-C87F-4632-87B2-A0D57C023C7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634905A-1A2F-4592-AF02-E3EE86B171E8}" type="datetime1">
              <a:rPr lang="en-US"/>
              <a:pPr>
                <a:defRPr/>
              </a:pPr>
              <a:t>7/2/2026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AE2A00B-F058-461F-A7CC-6952F9CE9D7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Subtitle 2"/>
          <p:cNvSpPr>
            <a:spLocks noGrp="1"/>
          </p:cNvSpPr>
          <p:nvPr>
            <p:ph type="subTitle" idx="1"/>
          </p:nvPr>
        </p:nvSpPr>
        <p:spPr>
          <a:xfrm>
            <a:off x="304800" y="381000"/>
            <a:ext cx="8839200" cy="6172200"/>
          </a:xfrm>
        </p:spPr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kumimoji="0" lang="en-US" sz="3500" b="1" i="0" u="none" strike="noStrike" kern="0" cap="none" spc="0" normalizeH="0" baseline="0" noProof="0" dirty="0">
              <a:ln>
                <a:noFill/>
              </a:ln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ＭＳ Ｐゴシック" pitchFamily="34" charset="-128"/>
              <a:cs typeface="Arial" panose="020B0604020202020204" pitchFamily="34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GSTAT Outreach Program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 </a:t>
            </a:r>
            <a:endParaRPr lang="en-US" sz="3500" b="1" dirty="0">
              <a:solidFill>
                <a:srgbClr val="00B050"/>
              </a:solidFill>
              <a:latin typeface="Garamond" panose="02020404030301010803" pitchFamily="18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sz="3000" b="1" dirty="0">
              <a:solidFill>
                <a:srgbClr val="00B050"/>
              </a:solidFill>
              <a:latin typeface="Garamond" panose="02020404030301010803" pitchFamily="18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3000" b="1" dirty="0">
                <a:solidFill>
                  <a:srgbClr val="00B050"/>
                </a:solidFill>
                <a:latin typeface="Garamond" panose="02020404030301010803" pitchFamily="18" charset="0"/>
              </a:rPr>
              <a:t>Organized by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C00000"/>
                </a:solidFill>
              </a:rPr>
              <a:t>Rajkot Branch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rgbClr val="C00000"/>
                </a:solidFill>
              </a:rPr>
              <a:t>The Western </a:t>
            </a:r>
            <a:r>
              <a:rPr lang="en-US" dirty="0">
                <a:solidFill>
                  <a:srgbClr val="C00000"/>
                </a:solidFill>
              </a:rPr>
              <a:t>India Regional Council of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C00000"/>
                </a:solidFill>
              </a:rPr>
              <a:t>The Institute of Chartered Accountants of India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b="1" dirty="0">
              <a:solidFill>
                <a:schemeClr val="tx2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b="1" dirty="0">
              <a:solidFill>
                <a:schemeClr val="tx2"/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400" b="1" dirty="0">
                <a:solidFill>
                  <a:srgbClr val="00B050"/>
                </a:solidFill>
                <a:latin typeface="Garamond" panose="02020404030301010803" pitchFamily="18" charset="0"/>
              </a:rPr>
              <a:t>2 July 2026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b="1" dirty="0">
              <a:solidFill>
                <a:schemeClr val="tx2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b="1" dirty="0">
              <a:solidFill>
                <a:schemeClr val="tx2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400" b="1" dirty="0">
                <a:solidFill>
                  <a:schemeClr val="tx2"/>
                </a:solidFill>
              </a:rPr>
              <a:t>Pramod Kumar Rai</a:t>
            </a:r>
            <a:r>
              <a:rPr lang="en-US" sz="1800" dirty="0">
                <a:solidFill>
                  <a:srgbClr val="C00000"/>
                </a:solidFill>
              </a:rPr>
              <a:t>, Ex IRS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1800" dirty="0" err="1">
                <a:solidFill>
                  <a:srgbClr val="C00000"/>
                </a:solidFill>
              </a:rPr>
              <a:t>B.Tech</a:t>
            </a:r>
            <a:r>
              <a:rPr lang="en-US" sz="1800" dirty="0">
                <a:solidFill>
                  <a:srgbClr val="C00000"/>
                </a:solidFill>
              </a:rPr>
              <a:t> (IIT Kanpur), LLB (Gold Medal), LLM (USA)</a:t>
            </a:r>
            <a:br>
              <a:rPr lang="en-US" sz="1800" dirty="0">
                <a:solidFill>
                  <a:srgbClr val="C00000"/>
                </a:solidFill>
              </a:rPr>
            </a:br>
            <a:endParaRPr lang="en-US" sz="1800" dirty="0">
              <a:solidFill>
                <a:srgbClr val="C0000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1800" b="1" dirty="0">
                <a:solidFill>
                  <a:srgbClr val="00B050"/>
                </a:solidFill>
              </a:rPr>
              <a:t>Member (Judicial)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1800" b="1" dirty="0">
                <a:solidFill>
                  <a:srgbClr val="00B050"/>
                </a:solidFill>
              </a:rPr>
              <a:t>GST Appellate Tribunal, Rajkot</a:t>
            </a:r>
            <a:endParaRPr lang="en-US" sz="1800" dirty="0">
              <a:solidFill>
                <a:srgbClr val="00B05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2600" dirty="0"/>
          </a:p>
        </p:txBody>
      </p:sp>
      <p:sp>
        <p:nvSpPr>
          <p:cNvPr id="109570" name="AutoShape 2" descr="Image result for artinfr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9572" name="AutoShape 4" descr="Image result for artinfr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888100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C63AA0-E8FD-A93E-79AC-78BE2DBEC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D2E5CD4C-DA9F-184C-FCEF-CC89458585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31863" y="96838"/>
            <a:ext cx="7158037" cy="1190625"/>
          </a:xfrm>
        </p:spPr>
        <p:txBody>
          <a:bodyPr/>
          <a:lstStyle/>
          <a:p>
            <a:pPr eaLnBrk="1" hangingPunct="1"/>
            <a:r>
              <a:rPr lang="en-US" altLang="en-US" sz="3600" b="1" dirty="0">
                <a:solidFill>
                  <a:srgbClr val="00B050"/>
                </a:solidFill>
              </a:rPr>
              <a:t>Presentation before GSTAT</a:t>
            </a:r>
          </a:p>
        </p:txBody>
      </p:sp>
      <p:sp>
        <p:nvSpPr>
          <p:cNvPr id="9219" name="Rectangle 60">
            <a:extLst>
              <a:ext uri="{FF2B5EF4-FFF2-40B4-BE49-F238E27FC236}">
                <a16:creationId xmlns:a16="http://schemas.microsoft.com/office/drawing/2014/main" id="{2AEA2508-8400-7952-F01C-5A0B773DCE07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304801" y="1066800"/>
            <a:ext cx="8458200" cy="5148263"/>
          </a:xfrm>
        </p:spPr>
        <p:txBody>
          <a:bodyPr/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en-US" sz="2800" dirty="0"/>
              <a:t>Philosophically you are officer of court and need to work towards justice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en-US" sz="2800" dirty="0"/>
              <a:t>Practically answerable towards client/department without violating law, decorum etc.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en-US" dirty="0">
                <a:solidFill>
                  <a:srgbClr val="C00000"/>
                </a:solidFill>
              </a:rPr>
              <a:t>Maintain factual accuracy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en-US" dirty="0">
                <a:solidFill>
                  <a:srgbClr val="C00000"/>
                </a:solidFill>
              </a:rPr>
              <a:t>You can have your own interpretations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en-US" dirty="0">
                <a:solidFill>
                  <a:srgbClr val="C00000"/>
                </a:solidFill>
              </a:rPr>
              <a:t>Honesty with precedent decisions</a:t>
            </a:r>
          </a:p>
        </p:txBody>
      </p:sp>
      <p:sp>
        <p:nvSpPr>
          <p:cNvPr id="7172" name="Slide Number Placeholder 3">
            <a:extLst>
              <a:ext uri="{FF2B5EF4-FFF2-40B4-BE49-F238E27FC236}">
                <a16:creationId xmlns:a16="http://schemas.microsoft.com/office/drawing/2014/main" id="{CABE8E2C-8840-ABD2-6D75-0D726A554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D0DED-F7B2-4DB8-89B7-99E947B2DA9E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52112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BFC7AD-E6F0-3F23-A0DB-5E429E9603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4114B954-AAC9-DC3B-58D2-2B7A271DBC4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31863" y="96838"/>
            <a:ext cx="7158037" cy="1190625"/>
          </a:xfrm>
        </p:spPr>
        <p:txBody>
          <a:bodyPr/>
          <a:lstStyle/>
          <a:p>
            <a:pPr eaLnBrk="1" hangingPunct="1"/>
            <a:r>
              <a:rPr lang="en-US" altLang="en-US" sz="3600" b="1" dirty="0">
                <a:solidFill>
                  <a:srgbClr val="00B050"/>
                </a:solidFill>
              </a:rPr>
              <a:t>Presentation before GSTAT</a:t>
            </a:r>
          </a:p>
        </p:txBody>
      </p:sp>
      <p:sp>
        <p:nvSpPr>
          <p:cNvPr id="9219" name="Rectangle 60">
            <a:extLst>
              <a:ext uri="{FF2B5EF4-FFF2-40B4-BE49-F238E27FC236}">
                <a16:creationId xmlns:a16="http://schemas.microsoft.com/office/drawing/2014/main" id="{51A7C1CE-7B68-D3B9-9E22-CF7644B6F87A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342900" y="990600"/>
            <a:ext cx="8458200" cy="5770562"/>
          </a:xfrm>
        </p:spPr>
        <p:txBody>
          <a:bodyPr/>
          <a:lstStyle/>
          <a:p>
            <a:pPr marL="0" indent="0" algn="ctr">
              <a:buNone/>
            </a:pPr>
            <a:r>
              <a:rPr lang="en-IN" b="1" dirty="0" err="1"/>
              <a:t>मनुस्मृति</a:t>
            </a:r>
            <a:r>
              <a:rPr lang="en-IN" b="1" dirty="0"/>
              <a:t> </a:t>
            </a:r>
            <a:r>
              <a:rPr lang="en-IN" dirty="0"/>
              <a:t> </a:t>
            </a:r>
          </a:p>
          <a:p>
            <a:pPr marL="0" indent="0" algn="ctr">
              <a:buNone/>
            </a:pPr>
            <a:r>
              <a:rPr lang="en-IN" i="1" dirty="0" err="1"/>
              <a:t>सत्यं</a:t>
            </a:r>
            <a:r>
              <a:rPr lang="en-IN" i="1" dirty="0"/>
              <a:t> </a:t>
            </a:r>
            <a:r>
              <a:rPr lang="en-IN" i="1" dirty="0" err="1"/>
              <a:t>ब्रूयात्</a:t>
            </a:r>
            <a:r>
              <a:rPr lang="en-IN" i="1" dirty="0"/>
              <a:t> </a:t>
            </a:r>
            <a:r>
              <a:rPr lang="en-IN" i="1" dirty="0" err="1"/>
              <a:t>प्रियं</a:t>
            </a:r>
            <a:r>
              <a:rPr lang="en-IN" i="1" dirty="0"/>
              <a:t> </a:t>
            </a:r>
            <a:r>
              <a:rPr lang="en-IN" i="1" dirty="0" err="1"/>
              <a:t>ब्रूयात्</a:t>
            </a:r>
            <a:r>
              <a:rPr lang="en-IN" i="1" dirty="0"/>
              <a:t> न </a:t>
            </a:r>
            <a:r>
              <a:rPr lang="en-IN" i="1" dirty="0" err="1"/>
              <a:t>ब्रूयात्</a:t>
            </a:r>
            <a:r>
              <a:rPr lang="en-IN" i="1" dirty="0"/>
              <a:t> </a:t>
            </a:r>
            <a:r>
              <a:rPr lang="en-IN" i="1" dirty="0" err="1"/>
              <a:t>सत्यमप्रियम्</a:t>
            </a:r>
            <a:r>
              <a:rPr lang="en-IN" i="1" dirty="0"/>
              <a:t>।</a:t>
            </a:r>
          </a:p>
          <a:p>
            <a:pPr marL="0" indent="0" algn="ctr">
              <a:buNone/>
            </a:pPr>
            <a:r>
              <a:rPr lang="en-IN" i="1" dirty="0" err="1"/>
              <a:t>प्रियं</a:t>
            </a:r>
            <a:r>
              <a:rPr lang="en-IN" i="1" dirty="0"/>
              <a:t> च </a:t>
            </a:r>
            <a:r>
              <a:rPr lang="en-IN" i="1" dirty="0" err="1"/>
              <a:t>नानृतं</a:t>
            </a:r>
            <a:r>
              <a:rPr lang="en-IN" i="1" dirty="0"/>
              <a:t> </a:t>
            </a:r>
            <a:r>
              <a:rPr lang="en-IN" i="1" dirty="0" err="1"/>
              <a:t>ब्रूयात्</a:t>
            </a:r>
            <a:r>
              <a:rPr lang="en-IN" i="1" dirty="0"/>
              <a:t> </a:t>
            </a:r>
            <a:r>
              <a:rPr lang="en-IN" i="1" dirty="0" err="1"/>
              <a:t>एष</a:t>
            </a:r>
            <a:r>
              <a:rPr lang="en-IN" i="1" dirty="0"/>
              <a:t> </a:t>
            </a:r>
            <a:r>
              <a:rPr lang="en-IN" i="1" dirty="0" err="1"/>
              <a:t>धर्मः</a:t>
            </a:r>
            <a:r>
              <a:rPr lang="en-IN" i="1" dirty="0"/>
              <a:t> </a:t>
            </a:r>
            <a:r>
              <a:rPr lang="en-IN" i="1" dirty="0" err="1"/>
              <a:t>सनातनः</a:t>
            </a:r>
            <a:r>
              <a:rPr lang="en-IN" i="1" dirty="0"/>
              <a:t>॥</a:t>
            </a:r>
            <a:endParaRPr lang="en-IN" dirty="0"/>
          </a:p>
          <a:p>
            <a:pPr marL="0" indent="0" algn="ctr">
              <a:buNone/>
            </a:pPr>
            <a:r>
              <a:rPr lang="en-IN" b="1" dirty="0" err="1">
                <a:solidFill>
                  <a:srgbClr val="00B050"/>
                </a:solidFill>
              </a:rPr>
              <a:t>चाणक्य</a:t>
            </a:r>
            <a:r>
              <a:rPr lang="en-IN" b="1" dirty="0">
                <a:solidFill>
                  <a:srgbClr val="00B050"/>
                </a:solidFill>
              </a:rPr>
              <a:t> </a:t>
            </a:r>
            <a:r>
              <a:rPr lang="en-IN" b="1" dirty="0" err="1">
                <a:solidFill>
                  <a:srgbClr val="00B050"/>
                </a:solidFill>
              </a:rPr>
              <a:t>नीति</a:t>
            </a:r>
            <a:r>
              <a:rPr lang="en-IN" b="1" dirty="0">
                <a:solidFill>
                  <a:srgbClr val="00B050"/>
                </a:solidFill>
              </a:rPr>
              <a:t> </a:t>
            </a:r>
            <a:r>
              <a:rPr lang="en-IN" b="1" dirty="0" err="1">
                <a:solidFill>
                  <a:srgbClr val="00B050"/>
                </a:solidFill>
              </a:rPr>
              <a:t>दर्पण</a:t>
            </a:r>
            <a:r>
              <a:rPr lang="en-IN" b="1" dirty="0">
                <a:solidFill>
                  <a:srgbClr val="00B050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en-IN" i="1" dirty="0" err="1">
                <a:solidFill>
                  <a:srgbClr val="00B050"/>
                </a:solidFill>
              </a:rPr>
              <a:t>सत्यं</a:t>
            </a:r>
            <a:r>
              <a:rPr lang="en-IN" i="1" dirty="0">
                <a:solidFill>
                  <a:srgbClr val="00B050"/>
                </a:solidFill>
              </a:rPr>
              <a:t> </a:t>
            </a:r>
            <a:r>
              <a:rPr lang="en-IN" i="1" dirty="0" err="1">
                <a:solidFill>
                  <a:srgbClr val="00B050"/>
                </a:solidFill>
              </a:rPr>
              <a:t>वदेत्</a:t>
            </a:r>
            <a:r>
              <a:rPr lang="en-IN" i="1" dirty="0">
                <a:solidFill>
                  <a:srgbClr val="00B050"/>
                </a:solidFill>
              </a:rPr>
              <a:t> </a:t>
            </a:r>
            <a:r>
              <a:rPr lang="en-IN" i="1" dirty="0" err="1">
                <a:solidFill>
                  <a:srgbClr val="00B050"/>
                </a:solidFill>
              </a:rPr>
              <a:t>प्रियं</a:t>
            </a:r>
            <a:r>
              <a:rPr lang="en-IN" i="1" dirty="0">
                <a:solidFill>
                  <a:srgbClr val="00B050"/>
                </a:solidFill>
              </a:rPr>
              <a:t> </a:t>
            </a:r>
            <a:r>
              <a:rPr lang="en-IN" i="1" dirty="0" err="1">
                <a:solidFill>
                  <a:srgbClr val="00B050"/>
                </a:solidFill>
              </a:rPr>
              <a:t>वदेत्</a:t>
            </a:r>
            <a:r>
              <a:rPr lang="en-IN" i="1" dirty="0">
                <a:solidFill>
                  <a:srgbClr val="00B050"/>
                </a:solidFill>
              </a:rPr>
              <a:t> न </a:t>
            </a:r>
            <a:r>
              <a:rPr lang="en-IN" i="1" dirty="0" err="1">
                <a:solidFill>
                  <a:srgbClr val="00B050"/>
                </a:solidFill>
              </a:rPr>
              <a:t>वदेत्</a:t>
            </a:r>
            <a:r>
              <a:rPr lang="en-IN" i="1" dirty="0">
                <a:solidFill>
                  <a:srgbClr val="00B050"/>
                </a:solidFill>
              </a:rPr>
              <a:t> </a:t>
            </a:r>
            <a:r>
              <a:rPr lang="en-IN" i="1" dirty="0" err="1">
                <a:solidFill>
                  <a:srgbClr val="00B050"/>
                </a:solidFill>
              </a:rPr>
              <a:t>सत्यमप्रियम्</a:t>
            </a:r>
            <a:r>
              <a:rPr lang="en-IN" i="1" dirty="0">
                <a:solidFill>
                  <a:srgbClr val="00B050"/>
                </a:solidFill>
              </a:rPr>
              <a:t>।</a:t>
            </a:r>
            <a:r>
              <a:rPr lang="en-IN" dirty="0">
                <a:solidFill>
                  <a:srgbClr val="00B050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en-IN" i="1" dirty="0" err="1">
                <a:solidFill>
                  <a:srgbClr val="00B050"/>
                </a:solidFill>
              </a:rPr>
              <a:t>प्रियं</a:t>
            </a:r>
            <a:r>
              <a:rPr lang="en-IN" i="1" dirty="0">
                <a:solidFill>
                  <a:srgbClr val="00B050"/>
                </a:solidFill>
              </a:rPr>
              <a:t> च </a:t>
            </a:r>
            <a:r>
              <a:rPr lang="en-IN" i="1" dirty="0" err="1">
                <a:solidFill>
                  <a:srgbClr val="00B050"/>
                </a:solidFill>
              </a:rPr>
              <a:t>नानृतं</a:t>
            </a:r>
            <a:r>
              <a:rPr lang="en-IN" i="1" dirty="0">
                <a:solidFill>
                  <a:srgbClr val="00B050"/>
                </a:solidFill>
              </a:rPr>
              <a:t> </a:t>
            </a:r>
            <a:r>
              <a:rPr lang="en-IN" i="1" dirty="0" err="1">
                <a:solidFill>
                  <a:srgbClr val="00B050"/>
                </a:solidFill>
              </a:rPr>
              <a:t>वदेत्</a:t>
            </a:r>
            <a:r>
              <a:rPr lang="en-IN" i="1" dirty="0">
                <a:solidFill>
                  <a:srgbClr val="00B050"/>
                </a:solidFill>
              </a:rPr>
              <a:t> </a:t>
            </a:r>
            <a:r>
              <a:rPr lang="en-IN" i="1" dirty="0" err="1">
                <a:solidFill>
                  <a:srgbClr val="00B050"/>
                </a:solidFill>
              </a:rPr>
              <a:t>एष</a:t>
            </a:r>
            <a:r>
              <a:rPr lang="en-IN" i="1" dirty="0">
                <a:solidFill>
                  <a:srgbClr val="00B050"/>
                </a:solidFill>
              </a:rPr>
              <a:t> </a:t>
            </a:r>
            <a:r>
              <a:rPr lang="en-IN" i="1" dirty="0" err="1">
                <a:solidFill>
                  <a:srgbClr val="00B050"/>
                </a:solidFill>
              </a:rPr>
              <a:t>धर्मः</a:t>
            </a:r>
            <a:r>
              <a:rPr lang="en-IN" i="1" dirty="0">
                <a:solidFill>
                  <a:srgbClr val="00B050"/>
                </a:solidFill>
              </a:rPr>
              <a:t> </a:t>
            </a:r>
            <a:r>
              <a:rPr lang="en-IN" i="1" dirty="0" err="1">
                <a:solidFill>
                  <a:srgbClr val="00B050"/>
                </a:solidFill>
              </a:rPr>
              <a:t>सनातनः</a:t>
            </a:r>
            <a:r>
              <a:rPr lang="en-IN" i="1" dirty="0">
                <a:solidFill>
                  <a:srgbClr val="00B050"/>
                </a:solidFill>
              </a:rPr>
              <a:t>॥</a:t>
            </a:r>
            <a:endParaRPr lang="en-IN" dirty="0">
              <a:solidFill>
                <a:srgbClr val="00B050"/>
              </a:solidFill>
            </a:endParaRPr>
          </a:p>
          <a:p>
            <a:pPr marL="0" indent="0" algn="ctr">
              <a:buNone/>
              <a:defRPr/>
            </a:pPr>
            <a:r>
              <a:rPr lang="en-IN" dirty="0">
                <a:solidFill>
                  <a:srgbClr val="C00000"/>
                </a:solidFill>
              </a:rPr>
              <a:t>“Speak the truth; speak it in a pleasant manner. </a:t>
            </a:r>
          </a:p>
          <a:p>
            <a:pPr marL="0" indent="0" algn="ctr">
              <a:buNone/>
              <a:defRPr/>
            </a:pPr>
            <a:r>
              <a:rPr lang="en-IN" dirty="0">
                <a:solidFill>
                  <a:srgbClr val="C00000"/>
                </a:solidFill>
              </a:rPr>
              <a:t>Do not speak the truth in an unpleasant way, </a:t>
            </a:r>
          </a:p>
          <a:p>
            <a:pPr marL="0" indent="0" algn="ctr">
              <a:buNone/>
              <a:defRPr/>
            </a:pPr>
            <a:r>
              <a:rPr lang="en-IN" dirty="0">
                <a:solidFill>
                  <a:srgbClr val="C00000"/>
                </a:solidFill>
              </a:rPr>
              <a:t>nor speak an untruth even if it is pleasant. </a:t>
            </a:r>
          </a:p>
          <a:p>
            <a:pPr marL="0" indent="0" algn="ctr">
              <a:buNone/>
              <a:defRPr/>
            </a:pPr>
            <a:r>
              <a:rPr lang="en-IN" dirty="0">
                <a:solidFill>
                  <a:srgbClr val="C00000"/>
                </a:solidFill>
              </a:rPr>
              <a:t>This is the eternal dharma.”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endParaRPr lang="en-US" sz="2000" dirty="0"/>
          </a:p>
        </p:txBody>
      </p:sp>
      <p:sp>
        <p:nvSpPr>
          <p:cNvPr id="7172" name="Slide Number Placeholder 3">
            <a:extLst>
              <a:ext uri="{FF2B5EF4-FFF2-40B4-BE49-F238E27FC236}">
                <a16:creationId xmlns:a16="http://schemas.microsoft.com/office/drawing/2014/main" id="{ED1A8BDC-FA45-D1A9-FA6F-F6279249E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D0DED-F7B2-4DB8-89B7-99E947B2DA9E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16199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50E40945-9747-41A8-BD87-7C4FB9E1D0D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b="1" dirty="0">
                <a:solidFill>
                  <a:srgbClr val="00B050"/>
                </a:solidFill>
              </a:rPr>
              <a:t>How to proceed</a:t>
            </a:r>
          </a:p>
        </p:txBody>
      </p:sp>
      <p:sp>
        <p:nvSpPr>
          <p:cNvPr id="9219" name="Rectangle 60">
            <a:extLst>
              <a:ext uri="{FF2B5EF4-FFF2-40B4-BE49-F238E27FC236}">
                <a16:creationId xmlns:a16="http://schemas.microsoft.com/office/drawing/2014/main" id="{9A46684D-25ED-4FAE-8D29-C43E6590D1D3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741362" y="1295400"/>
            <a:ext cx="7661275" cy="4786313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  <a:defRPr/>
            </a:pPr>
            <a:r>
              <a:rPr lang="en-US" dirty="0">
                <a:solidFill>
                  <a:srgbClr val="FFC000"/>
                </a:solidFill>
              </a:rPr>
              <a:t>Tax liability is not a contractual liability </a:t>
            </a:r>
          </a:p>
          <a:p>
            <a:pPr marL="0" indent="0" algn="ctr">
              <a:lnSpc>
                <a:spcPct val="150000"/>
              </a:lnSpc>
              <a:buNone/>
              <a:defRPr/>
            </a:pPr>
            <a:r>
              <a:rPr lang="en-US" dirty="0">
                <a:solidFill>
                  <a:srgbClr val="002060"/>
                </a:solidFill>
              </a:rPr>
              <a:t>The fact</a:t>
            </a:r>
          </a:p>
          <a:p>
            <a:pPr marL="0" indent="0" algn="ctr">
              <a:lnSpc>
                <a:spcPct val="150000"/>
              </a:lnSpc>
              <a:buNone/>
              <a:defRPr/>
            </a:pPr>
            <a:r>
              <a:rPr lang="en-US" dirty="0">
                <a:solidFill>
                  <a:srgbClr val="C00000"/>
                </a:solidFill>
              </a:rPr>
              <a:t>The Law</a:t>
            </a:r>
          </a:p>
          <a:p>
            <a:pPr marL="0" indent="0" algn="ctr">
              <a:lnSpc>
                <a:spcPct val="150000"/>
              </a:lnSpc>
              <a:buNone/>
              <a:defRPr/>
            </a:pPr>
            <a:r>
              <a:rPr lang="en-US" dirty="0">
                <a:solidFill>
                  <a:srgbClr val="7030A0"/>
                </a:solidFill>
              </a:rPr>
              <a:t>Application of law to given facts</a:t>
            </a:r>
          </a:p>
          <a:p>
            <a:pPr marL="0" indent="0" algn="ctr">
              <a:lnSpc>
                <a:spcPct val="150000"/>
              </a:lnSpc>
              <a:buNone/>
              <a:defRPr/>
            </a:pPr>
            <a:r>
              <a:rPr lang="en-US" dirty="0">
                <a:solidFill>
                  <a:srgbClr val="0070C0"/>
                </a:solidFill>
              </a:rPr>
              <a:t>Court decisions covering above situations</a:t>
            </a:r>
          </a:p>
          <a:p>
            <a:pPr marL="0" indent="0" algn="ctr">
              <a:lnSpc>
                <a:spcPct val="150000"/>
              </a:lnSpc>
              <a:buNone/>
              <a:defRPr/>
            </a:pPr>
            <a:r>
              <a:rPr lang="en-US" sz="2400" dirty="0"/>
              <a:t>Argue that discretion to be exercised in the interest of Justice</a:t>
            </a:r>
          </a:p>
          <a:p>
            <a:pPr marL="517525" indent="-517525" algn="just">
              <a:buFont typeface="Arial" charset="0"/>
              <a:buAutoNum type="arabicParenBoth" startAt="5"/>
              <a:defRPr/>
            </a:pPr>
            <a:endParaRPr lang="en-US" sz="2400" dirty="0"/>
          </a:p>
          <a:p>
            <a:pPr algn="just">
              <a:buFont typeface="Arial" charset="0"/>
              <a:buNone/>
              <a:defRPr/>
            </a:pPr>
            <a:endParaRPr lang="en-IN" sz="2400" dirty="0">
              <a:latin typeface="Arial" charset="0"/>
              <a:cs typeface="Arial" charset="0"/>
            </a:endParaRPr>
          </a:p>
          <a:p>
            <a:pPr algn="just" eaLnBrk="1" hangingPunct="1">
              <a:buFont typeface="Wingdings" pitchFamily="2" charset="2"/>
              <a:buNone/>
              <a:defRPr/>
            </a:pPr>
            <a:endParaRPr lang="en-US" sz="2400" b="1" dirty="0"/>
          </a:p>
          <a:p>
            <a:pPr algn="just" eaLnBrk="1" hangingPunct="1">
              <a:buFont typeface="Wingdings" pitchFamily="2" charset="2"/>
              <a:buNone/>
              <a:defRPr/>
            </a:pPr>
            <a:endParaRPr lang="en-US" sz="2400" b="1" dirty="0"/>
          </a:p>
          <a:p>
            <a:pPr algn="just" eaLnBrk="1" hangingPunct="1">
              <a:buFont typeface="Wingdings" pitchFamily="2" charset="2"/>
              <a:buNone/>
              <a:defRPr/>
            </a:pPr>
            <a:endParaRPr lang="en-US" sz="2400" b="1" dirty="0"/>
          </a:p>
        </p:txBody>
      </p:sp>
      <p:sp>
        <p:nvSpPr>
          <p:cNvPr id="7172" name="Slide Number Placeholder 3">
            <a:extLst>
              <a:ext uri="{FF2B5EF4-FFF2-40B4-BE49-F238E27FC236}">
                <a16:creationId xmlns:a16="http://schemas.microsoft.com/office/drawing/2014/main" id="{5B7A2D51-C0F7-43F7-B76F-E53592E5F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D0DED-F7B2-4DB8-89B7-99E947B2DA9E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42503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33FCB6-92A8-693E-D392-C4A99E5618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48D4448F-C5BB-408D-5311-6BB0280E51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b="1" dirty="0">
                <a:solidFill>
                  <a:srgbClr val="00B050"/>
                </a:solidFill>
              </a:rPr>
              <a:t>Case Summary: Allegations and Counter allegations </a:t>
            </a:r>
            <a:br>
              <a:rPr lang="en-US" altLang="en-US" sz="3600" b="1" dirty="0">
                <a:solidFill>
                  <a:srgbClr val="00B050"/>
                </a:solidFill>
              </a:rPr>
            </a:br>
            <a:endParaRPr lang="en-US" altLang="en-US" sz="3600" b="1" dirty="0">
              <a:solidFill>
                <a:srgbClr val="00B050"/>
              </a:solidFill>
            </a:endParaRPr>
          </a:p>
        </p:txBody>
      </p:sp>
      <p:sp>
        <p:nvSpPr>
          <p:cNvPr id="9219" name="Rectangle 60">
            <a:extLst>
              <a:ext uri="{FF2B5EF4-FFF2-40B4-BE49-F238E27FC236}">
                <a16:creationId xmlns:a16="http://schemas.microsoft.com/office/drawing/2014/main" id="{A81D73A9-280B-52D6-258D-A675BE0D9749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741362" y="808037"/>
            <a:ext cx="7661275" cy="6049963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  <a:defRPr/>
            </a:pPr>
            <a:r>
              <a:rPr lang="en-US" sz="2800" dirty="0">
                <a:solidFill>
                  <a:srgbClr val="002060"/>
                </a:solidFill>
              </a:rPr>
              <a:t>In 01 minute</a:t>
            </a:r>
          </a:p>
          <a:p>
            <a:pPr marL="0" indent="0" algn="ctr">
              <a:lnSpc>
                <a:spcPct val="150000"/>
              </a:lnSpc>
              <a:buNone/>
              <a:defRPr/>
            </a:pPr>
            <a:r>
              <a:rPr lang="en-US" sz="2800" dirty="0">
                <a:solidFill>
                  <a:srgbClr val="C00000"/>
                </a:solidFill>
              </a:rPr>
              <a:t>In 05 minute</a:t>
            </a:r>
          </a:p>
          <a:p>
            <a:pPr algn="just">
              <a:lnSpc>
                <a:spcPct val="150000"/>
              </a:lnSpc>
              <a:defRPr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Formulate core issue in dispute, respondent version and how you propose to demolish their version. </a:t>
            </a:r>
          </a:p>
          <a:p>
            <a:pPr algn="just">
              <a:lnSpc>
                <a:spcPct val="150000"/>
              </a:lnSpc>
              <a:defRPr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If you do not argue to the point, perception is either you do not know or you have no case.</a:t>
            </a:r>
          </a:p>
          <a:p>
            <a:pPr algn="just">
              <a:lnSpc>
                <a:spcPct val="150000"/>
              </a:lnSpc>
              <a:defRPr/>
            </a:pPr>
            <a:r>
              <a:rPr lang="en-US" sz="2800" dirty="0">
                <a:solidFill>
                  <a:srgbClr val="002060"/>
                </a:solidFill>
              </a:rPr>
              <a:t>Summarize case before start and again summarize at the end</a:t>
            </a:r>
          </a:p>
          <a:p>
            <a:pPr algn="ctr">
              <a:lnSpc>
                <a:spcPct val="150000"/>
              </a:lnSpc>
              <a:defRPr/>
            </a:pP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just">
              <a:buNone/>
              <a:defRPr/>
            </a:pPr>
            <a:endParaRPr lang="en-US" sz="2400" dirty="0"/>
          </a:p>
          <a:p>
            <a:pPr algn="just">
              <a:buFont typeface="Arial" charset="0"/>
              <a:buNone/>
              <a:defRPr/>
            </a:pPr>
            <a:endParaRPr lang="en-IN" sz="2400" dirty="0">
              <a:latin typeface="Arial" charset="0"/>
              <a:cs typeface="Arial" charset="0"/>
            </a:endParaRPr>
          </a:p>
          <a:p>
            <a:pPr algn="just" eaLnBrk="1" hangingPunct="1">
              <a:buFont typeface="Wingdings" pitchFamily="2" charset="2"/>
              <a:buNone/>
              <a:defRPr/>
            </a:pPr>
            <a:endParaRPr lang="en-US" sz="2400" b="1" dirty="0"/>
          </a:p>
          <a:p>
            <a:pPr algn="just" eaLnBrk="1" hangingPunct="1">
              <a:buFont typeface="Wingdings" pitchFamily="2" charset="2"/>
              <a:buNone/>
              <a:defRPr/>
            </a:pPr>
            <a:endParaRPr lang="en-US" sz="2400" b="1" dirty="0"/>
          </a:p>
          <a:p>
            <a:pPr algn="just" eaLnBrk="1" hangingPunct="1">
              <a:buFont typeface="Wingdings" pitchFamily="2" charset="2"/>
              <a:buNone/>
              <a:defRPr/>
            </a:pPr>
            <a:endParaRPr lang="en-US" sz="2400" b="1" dirty="0"/>
          </a:p>
        </p:txBody>
      </p:sp>
      <p:sp>
        <p:nvSpPr>
          <p:cNvPr id="7172" name="Slide Number Placeholder 3">
            <a:extLst>
              <a:ext uri="{FF2B5EF4-FFF2-40B4-BE49-F238E27FC236}">
                <a16:creationId xmlns:a16="http://schemas.microsoft.com/office/drawing/2014/main" id="{D5528FB6-1CE9-C4EC-CD88-5D3A25EF6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D0DED-F7B2-4DB8-89B7-99E947B2DA9E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58719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FE9AE3-3A54-E1BE-BD15-D15124FCA9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E195C702-DF69-2452-7CD2-ED73360DDE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b="1" dirty="0">
                <a:solidFill>
                  <a:srgbClr val="00B050"/>
                </a:solidFill>
              </a:rPr>
              <a:t>Content Vs Art of presentation</a:t>
            </a:r>
          </a:p>
        </p:txBody>
      </p:sp>
      <p:sp>
        <p:nvSpPr>
          <p:cNvPr id="9219" name="Rectangle 60">
            <a:extLst>
              <a:ext uri="{FF2B5EF4-FFF2-40B4-BE49-F238E27FC236}">
                <a16:creationId xmlns:a16="http://schemas.microsoft.com/office/drawing/2014/main" id="{12B486C9-F683-7D0B-0851-1A5C5989E94D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785813" y="990600"/>
            <a:ext cx="7661275" cy="5730875"/>
          </a:xfrm>
        </p:spPr>
        <p:txBody>
          <a:bodyPr/>
          <a:lstStyle/>
          <a:p>
            <a:pPr>
              <a:lnSpc>
                <a:spcPct val="150000"/>
              </a:lnSpc>
              <a:defRPr/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Content rocks</a:t>
            </a:r>
          </a:p>
          <a:p>
            <a:pPr>
              <a:lnSpc>
                <a:spcPct val="150000"/>
              </a:lnSpc>
              <a:defRPr/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Keep audience in mind/tech issue for the bench</a:t>
            </a:r>
          </a:p>
          <a:p>
            <a:pPr>
              <a:lnSpc>
                <a:spcPct val="150000"/>
              </a:lnSpc>
              <a:defRPr/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Admitted position should not be disputed</a:t>
            </a:r>
          </a:p>
          <a:p>
            <a:pPr>
              <a:lnSpc>
                <a:spcPct val="150000"/>
              </a:lnSpc>
              <a:defRPr/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Josh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mein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hosh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nahi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khona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hai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/</a:t>
            </a:r>
            <a:r>
              <a:rPr lang="en-IN" dirty="0" err="1"/>
              <a:t>जोश</a:t>
            </a:r>
            <a:r>
              <a:rPr lang="en-IN" dirty="0"/>
              <a:t> </a:t>
            </a:r>
            <a:r>
              <a:rPr lang="en-IN" dirty="0" err="1"/>
              <a:t>में</a:t>
            </a:r>
            <a:r>
              <a:rPr lang="en-IN" dirty="0"/>
              <a:t> </a:t>
            </a:r>
            <a:r>
              <a:rPr lang="en-IN" dirty="0" err="1"/>
              <a:t>होश</a:t>
            </a:r>
            <a:r>
              <a:rPr lang="en-IN" dirty="0"/>
              <a:t> </a:t>
            </a:r>
            <a:r>
              <a:rPr lang="en-IN" dirty="0" err="1"/>
              <a:t>नहीं</a:t>
            </a:r>
            <a:r>
              <a:rPr lang="en-IN" dirty="0"/>
              <a:t> </a:t>
            </a:r>
            <a:r>
              <a:rPr lang="en-IN" dirty="0" err="1"/>
              <a:t>खोना</a:t>
            </a:r>
            <a:r>
              <a:rPr lang="en-IN" dirty="0"/>
              <a:t> </a:t>
            </a:r>
            <a:r>
              <a:rPr lang="en-IN" dirty="0" err="1"/>
              <a:t>है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just">
              <a:buNone/>
              <a:defRPr/>
            </a:pPr>
            <a:endParaRPr lang="en-US" sz="2400" dirty="0"/>
          </a:p>
          <a:p>
            <a:pPr algn="just">
              <a:buFont typeface="Arial" charset="0"/>
              <a:buNone/>
              <a:defRPr/>
            </a:pPr>
            <a:endParaRPr lang="en-IN" sz="2400" dirty="0">
              <a:latin typeface="Arial" charset="0"/>
              <a:cs typeface="Arial" charset="0"/>
            </a:endParaRPr>
          </a:p>
          <a:p>
            <a:pPr algn="just" eaLnBrk="1" hangingPunct="1">
              <a:buFont typeface="Wingdings" pitchFamily="2" charset="2"/>
              <a:buNone/>
              <a:defRPr/>
            </a:pPr>
            <a:endParaRPr lang="en-US" sz="2400" b="1" dirty="0"/>
          </a:p>
          <a:p>
            <a:pPr algn="just" eaLnBrk="1" hangingPunct="1">
              <a:buFont typeface="Wingdings" pitchFamily="2" charset="2"/>
              <a:buNone/>
              <a:defRPr/>
            </a:pPr>
            <a:endParaRPr lang="en-US" sz="2400" b="1" dirty="0"/>
          </a:p>
          <a:p>
            <a:pPr algn="just" eaLnBrk="1" hangingPunct="1">
              <a:buFont typeface="Wingdings" pitchFamily="2" charset="2"/>
              <a:buNone/>
              <a:defRPr/>
            </a:pPr>
            <a:endParaRPr lang="en-US" sz="2400" b="1" dirty="0"/>
          </a:p>
        </p:txBody>
      </p:sp>
      <p:sp>
        <p:nvSpPr>
          <p:cNvPr id="7172" name="Slide Number Placeholder 3">
            <a:extLst>
              <a:ext uri="{FF2B5EF4-FFF2-40B4-BE49-F238E27FC236}">
                <a16:creationId xmlns:a16="http://schemas.microsoft.com/office/drawing/2014/main" id="{89490370-89D5-CB7E-DBC9-03BE92378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D0DED-F7B2-4DB8-89B7-99E947B2DA9E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82756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1C5E943-7F51-278B-7B57-B0100307C22F}"/>
              </a:ext>
            </a:extLst>
          </p:cNvPr>
          <p:cNvSpPr txBox="1"/>
          <p:nvPr/>
        </p:nvSpPr>
        <p:spPr>
          <a:xfrm>
            <a:off x="609600" y="1905000"/>
            <a:ext cx="8153400" cy="203459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1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Thank</a:t>
            </a:r>
            <a:r>
              <a:rPr kumimoji="0" lang="en-US" sz="9600" b="1" i="1" u="none" strike="noStrike" kern="0" cap="none" spc="0" normalizeH="0" baseline="0" noProof="0" dirty="0">
                <a:ln>
                  <a:noFill/>
                </a:ln>
                <a:solidFill>
                  <a:srgbClr val="8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9600" b="1" i="1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You</a:t>
            </a:r>
          </a:p>
        </p:txBody>
      </p:sp>
    </p:spTree>
    <p:extLst>
      <p:ext uri="{BB962C8B-B14F-4D97-AF65-F5344CB8AC3E}">
        <p14:creationId xmlns:p14="http://schemas.microsoft.com/office/powerpoint/2010/main" val="28242239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6E7234-77AE-BF06-AA5A-397826D848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63C3DBB-FE77-B4F7-123D-9D54E922EA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0"/>
            <a:ext cx="838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8423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87312"/>
            <a:ext cx="8915399" cy="1412875"/>
          </a:xfrm>
        </p:spPr>
        <p:txBody>
          <a:bodyPr/>
          <a:lstStyle/>
          <a:p>
            <a:pPr eaLnBrk="1" hangingPunct="1"/>
            <a:r>
              <a:rPr lang="en-US" sz="4800" b="1" dirty="0">
                <a:solidFill>
                  <a:srgbClr val="00B050"/>
                </a:solidFill>
              </a:rPr>
              <a:t>GSTAT </a:t>
            </a:r>
            <a:br>
              <a:rPr lang="en-US" sz="2400" b="1" dirty="0">
                <a:solidFill>
                  <a:srgbClr val="00B050"/>
                </a:solidFill>
              </a:rPr>
            </a:br>
            <a:r>
              <a:rPr lang="en-US" sz="2400" b="1" dirty="0">
                <a:solidFill>
                  <a:srgbClr val="C00000"/>
                </a:solidFill>
              </a:rPr>
              <a:t>Established under Section 109 of the CGST Act, 2017</a:t>
            </a:r>
          </a:p>
        </p:txBody>
      </p:sp>
      <p:sp>
        <p:nvSpPr>
          <p:cNvPr id="9219" name="Rectangle 60"/>
          <p:cNvSpPr>
            <a:spLocks noGrp="1" noChangeArrowheads="1"/>
          </p:cNvSpPr>
          <p:nvPr>
            <p:ph sz="half" idx="2"/>
          </p:nvPr>
        </p:nvSpPr>
        <p:spPr>
          <a:xfrm>
            <a:off x="228600" y="1447800"/>
            <a:ext cx="8763000" cy="478631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/>
              <a:t> </a:t>
            </a:r>
            <a:r>
              <a:rPr lang="en-US" sz="2800" dirty="0"/>
              <a:t>Article 323B of the Constitution of India</a:t>
            </a:r>
          </a:p>
          <a:p>
            <a:pPr>
              <a:lnSpc>
                <a:spcPct val="150000"/>
              </a:lnSpc>
            </a:pPr>
            <a:r>
              <a:rPr lang="en-IN" sz="2800" dirty="0"/>
              <a:t> </a:t>
            </a:r>
            <a:r>
              <a:rPr lang="en-US" sz="2800" dirty="0"/>
              <a:t>Section 109 to 116 of the CGST/SGST Act, 2017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 Rule 110 to 116 of the CGST/SGST Rules, 2017</a:t>
            </a:r>
          </a:p>
          <a:p>
            <a:pPr>
              <a:lnSpc>
                <a:spcPct val="150000"/>
              </a:lnSpc>
            </a:pPr>
            <a:r>
              <a:rPr lang="en-IN" sz="2800" dirty="0"/>
              <a:t>GST Appellate Tribunal (Procedure) Rules, 2025 </a:t>
            </a:r>
            <a:endParaRPr lang="en-US" sz="2800" dirty="0"/>
          </a:p>
          <a:p>
            <a:pPr>
              <a:lnSpc>
                <a:spcPct val="150000"/>
              </a:lnSpc>
            </a:pPr>
            <a:r>
              <a:rPr lang="en-US" sz="2800" dirty="0"/>
              <a:t>GSTAT (Appointment and Conditions of Service of President and Members) Rules, 2023</a:t>
            </a:r>
          </a:p>
          <a:p>
            <a:endParaRPr lang="en-US" sz="2800" dirty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BB8715-AE99-4932-BADC-4AF8C35C7DB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1143000"/>
            <a:ext cx="914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2890375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A85DEC-E90A-442A-63C1-BADD61DD07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BA6AC2C0-218E-4AD6-13FA-F841EB1E5D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400" b="1" dirty="0">
                <a:solidFill>
                  <a:srgbClr val="00B050"/>
                </a:solidFill>
              </a:rPr>
              <a:t>GSTAT [u/s 109-116]</a:t>
            </a:r>
          </a:p>
        </p:txBody>
      </p:sp>
      <p:sp>
        <p:nvSpPr>
          <p:cNvPr id="9219" name="Rectangle 60">
            <a:extLst>
              <a:ext uri="{FF2B5EF4-FFF2-40B4-BE49-F238E27FC236}">
                <a16:creationId xmlns:a16="http://schemas.microsoft.com/office/drawing/2014/main" id="{75B86F88-8B72-C04C-6B83-5676AF6EEC32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228600" y="1447800"/>
            <a:ext cx="8763000" cy="4786313"/>
          </a:xfrm>
        </p:spPr>
        <p:txBody>
          <a:bodyPr/>
          <a:lstStyle/>
          <a:p>
            <a:r>
              <a:rPr lang="en-US" sz="2800" b="1" dirty="0"/>
              <a:t>Unified Tribunal for GST: </a:t>
            </a:r>
            <a:r>
              <a:rPr lang="en-US" sz="2800" dirty="0"/>
              <a:t>One Principal Bench and 31 state benches (46 locations of State Benches)</a:t>
            </a:r>
          </a:p>
          <a:p>
            <a:r>
              <a:rPr lang="en-US" sz="2800" dirty="0"/>
              <a:t>Every bench, be it principal bench or state bench shall have four members:  Member(Judicial)-2, Member Technical(Centre)-1, Member Technical (State)-1. </a:t>
            </a:r>
          </a:p>
          <a:p>
            <a:r>
              <a:rPr lang="en-US" sz="2800" dirty="0"/>
              <a:t>Some of the benches have been split into two: With One M(J) and one M(T) at each location.</a:t>
            </a:r>
          </a:p>
          <a:p>
            <a:r>
              <a:rPr lang="en-US" sz="2800" dirty="0"/>
              <a:t>GSTAT is headed by president.</a:t>
            </a:r>
            <a:endParaRPr lang="en-US" sz="2800" dirty="0">
              <a:solidFill>
                <a:srgbClr val="FF0000"/>
              </a:solidFill>
            </a:endParaRPr>
          </a:p>
          <a:p>
            <a:r>
              <a:rPr lang="en-US" sz="2800" dirty="0"/>
              <a:t>State benches are headed by Vice president.</a:t>
            </a:r>
          </a:p>
        </p:txBody>
      </p:sp>
      <p:sp>
        <p:nvSpPr>
          <p:cNvPr id="7172" name="Slide Number Placeholder 3">
            <a:extLst>
              <a:ext uri="{FF2B5EF4-FFF2-40B4-BE49-F238E27FC236}">
                <a16:creationId xmlns:a16="http://schemas.microsoft.com/office/drawing/2014/main" id="{BEFF1D11-63C9-6F15-A2E6-8AB78C187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BB8715-AE99-4932-BADC-4AF8C35C7DB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73A5C3F-DD96-03E8-3478-F24AF06E338D}"/>
              </a:ext>
            </a:extLst>
          </p:cNvPr>
          <p:cNvCxnSpPr/>
          <p:nvPr/>
        </p:nvCxnSpPr>
        <p:spPr>
          <a:xfrm>
            <a:off x="0" y="1143000"/>
            <a:ext cx="914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1820114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F802A9-F96D-C3E9-6408-BF7AEEFA2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2666597B-6794-1ABD-88B9-5F5B2E71E2E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400" b="1" dirty="0">
                <a:solidFill>
                  <a:srgbClr val="00B050"/>
                </a:solidFill>
              </a:rPr>
              <a:t>Cases before GSTAT</a:t>
            </a:r>
          </a:p>
        </p:txBody>
      </p:sp>
      <p:sp>
        <p:nvSpPr>
          <p:cNvPr id="9219" name="Rectangle 60">
            <a:extLst>
              <a:ext uri="{FF2B5EF4-FFF2-40B4-BE49-F238E27FC236}">
                <a16:creationId xmlns:a16="http://schemas.microsoft.com/office/drawing/2014/main" id="{37DCAF18-9A5D-D518-6E98-9375180E5323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741362" y="1143000"/>
            <a:ext cx="7661275" cy="5616574"/>
          </a:xfrm>
        </p:spPr>
        <p:txBody>
          <a:bodyPr/>
          <a:lstStyle/>
          <a:p>
            <a:pPr algn="just"/>
            <a:r>
              <a:rPr lang="en-US" sz="2800" dirty="0"/>
              <a:t>Appeals against orders passed under Section 107 and 108 of CGST Act 2017 and connected miscellaneous matters.</a:t>
            </a:r>
          </a:p>
          <a:p>
            <a:pPr algn="just"/>
            <a:r>
              <a:rPr lang="en-US" sz="2800" dirty="0"/>
              <a:t>Anti-profiteering matters under Section 171(2) of CGST Act </a:t>
            </a:r>
            <a:r>
              <a:rPr lang="en-US" sz="2800" dirty="0">
                <a:solidFill>
                  <a:srgbClr val="FF0000"/>
                </a:solidFill>
              </a:rPr>
              <a:t>[Notification No. 18/2024-Central Tax dated 30.09.2024, powers of NAA were transferred to GSTAT’s Principal Bench ]</a:t>
            </a:r>
          </a:p>
          <a:p>
            <a:pPr algn="just"/>
            <a:r>
              <a:rPr lang="en-US" sz="2800" dirty="0"/>
              <a:t>Till National Appellate Authority is constituted, GSTAT shall be Second Appellate Authority for advance ruling </a:t>
            </a:r>
            <a:r>
              <a:rPr lang="en-US" sz="2800" dirty="0">
                <a:solidFill>
                  <a:srgbClr val="FF0000"/>
                </a:solidFill>
              </a:rPr>
              <a:t>[Section 101A- Notification No. </a:t>
            </a:r>
            <a:r>
              <a:rPr lang="en-US" sz="2800" strike="sngStrike" dirty="0">
                <a:solidFill>
                  <a:srgbClr val="FF0000"/>
                </a:solidFill>
              </a:rPr>
              <a:t>18/2024 </a:t>
            </a:r>
            <a:r>
              <a:rPr lang="en-US" sz="2800" dirty="0">
                <a:solidFill>
                  <a:srgbClr val="FF0000"/>
                </a:solidFill>
              </a:rPr>
              <a:t>02/2026–Central Tax dated 7 May 2026]</a:t>
            </a:r>
          </a:p>
        </p:txBody>
      </p:sp>
      <p:sp>
        <p:nvSpPr>
          <p:cNvPr id="7172" name="Slide Number Placeholder 3">
            <a:extLst>
              <a:ext uri="{FF2B5EF4-FFF2-40B4-BE49-F238E27FC236}">
                <a16:creationId xmlns:a16="http://schemas.microsoft.com/office/drawing/2014/main" id="{1D45464F-CFF9-5395-FE0D-0174D3E9B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BB8715-AE99-4932-BADC-4AF8C35C7DB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38D4B1C-9744-1A3C-BD2C-000BCDB863E0}"/>
              </a:ext>
            </a:extLst>
          </p:cNvPr>
          <p:cNvCxnSpPr/>
          <p:nvPr/>
        </p:nvCxnSpPr>
        <p:spPr>
          <a:xfrm>
            <a:off x="0" y="1143000"/>
            <a:ext cx="914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1206484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EF898-012E-AEF5-1DE8-88FD9A33F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E9B60CB1-31DD-9C0F-58CA-FE860EDE15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400" b="1" dirty="0">
                <a:solidFill>
                  <a:srgbClr val="00B050"/>
                </a:solidFill>
              </a:rPr>
              <a:t>Principal Bench Exclusive Jurisdiction</a:t>
            </a:r>
            <a:br>
              <a:rPr lang="en-US" sz="2400" b="1" dirty="0">
                <a:solidFill>
                  <a:srgbClr val="00B050"/>
                </a:solidFill>
              </a:rPr>
            </a:br>
            <a:r>
              <a:rPr lang="en-US" sz="2400" b="1" dirty="0">
                <a:solidFill>
                  <a:srgbClr val="00B050"/>
                </a:solidFill>
              </a:rPr>
              <a:t>[Sec 109(5)]</a:t>
            </a:r>
          </a:p>
        </p:txBody>
      </p:sp>
      <p:sp>
        <p:nvSpPr>
          <p:cNvPr id="9219" name="Rectangle 60">
            <a:extLst>
              <a:ext uri="{FF2B5EF4-FFF2-40B4-BE49-F238E27FC236}">
                <a16:creationId xmlns:a16="http://schemas.microsoft.com/office/drawing/2014/main" id="{ECA01081-8D90-87B6-53C9-30735FD46910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762000" y="1296988"/>
            <a:ext cx="7661275" cy="4937125"/>
          </a:xfrm>
        </p:spPr>
        <p:txBody>
          <a:bodyPr/>
          <a:lstStyle/>
          <a:p>
            <a:r>
              <a:rPr lang="en-US" dirty="0"/>
              <a:t>Appeals involving any issue related to "place of supply” </a:t>
            </a:r>
          </a:p>
          <a:p>
            <a:r>
              <a:rPr lang="en-US" dirty="0"/>
              <a:t>Anti-profiteering matters under Section 171(2) of CGST Act</a:t>
            </a:r>
          </a:p>
          <a:p>
            <a:r>
              <a:rPr lang="en-US" dirty="0"/>
              <a:t>Appeals against State Appellate Authority for advance ruling orders u/s 101</a:t>
            </a:r>
            <a:r>
              <a:rPr lang="en-US" dirty="0">
                <a:solidFill>
                  <a:srgbClr val="00B050"/>
                </a:solidFill>
              </a:rPr>
              <a:t>[Section 101A]</a:t>
            </a:r>
          </a:p>
          <a:p>
            <a:r>
              <a:rPr lang="en-US" dirty="0"/>
              <a:t>Any other matter specifically notified by the government on the recommendation of GST Council </a:t>
            </a:r>
          </a:p>
        </p:txBody>
      </p:sp>
      <p:sp>
        <p:nvSpPr>
          <p:cNvPr id="7172" name="Slide Number Placeholder 3">
            <a:extLst>
              <a:ext uri="{FF2B5EF4-FFF2-40B4-BE49-F238E27FC236}">
                <a16:creationId xmlns:a16="http://schemas.microsoft.com/office/drawing/2014/main" id="{1155D3F4-3B8A-A72E-8A7E-0375324E7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BB8715-AE99-4932-BADC-4AF8C35C7DB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4F147AE-9C83-14B6-F271-7078406B2C08}"/>
              </a:ext>
            </a:extLst>
          </p:cNvPr>
          <p:cNvCxnSpPr/>
          <p:nvPr/>
        </p:nvCxnSpPr>
        <p:spPr>
          <a:xfrm>
            <a:off x="0" y="1143000"/>
            <a:ext cx="914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2154158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F41230-DBE2-DAE9-4036-1DD0515B06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AD3F466E-9D8C-ED4E-C4CD-8E1B2B242F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400" b="1" dirty="0">
                <a:solidFill>
                  <a:srgbClr val="00B050"/>
                </a:solidFill>
              </a:rPr>
              <a:t>State Bench Jurisdiction</a:t>
            </a:r>
            <a:br>
              <a:rPr lang="en-US" sz="2400" b="1" dirty="0">
                <a:solidFill>
                  <a:srgbClr val="00B050"/>
                </a:solidFill>
              </a:rPr>
            </a:br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9219" name="Rectangle 60">
            <a:extLst>
              <a:ext uri="{FF2B5EF4-FFF2-40B4-BE49-F238E27FC236}">
                <a16:creationId xmlns:a16="http://schemas.microsoft.com/office/drawing/2014/main" id="{DCF2F0CC-A798-CFEE-E417-CB5388770E2B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762000" y="1447800"/>
            <a:ext cx="7661275" cy="4786313"/>
          </a:xfrm>
        </p:spPr>
        <p:txBody>
          <a:bodyPr/>
          <a:lstStyle/>
          <a:p>
            <a:r>
              <a:rPr lang="en-US" dirty="0"/>
              <a:t>All matters other than what is reserved for Principal bench</a:t>
            </a:r>
            <a:r>
              <a:rPr lang="en-US" dirty="0">
                <a:solidFill>
                  <a:srgbClr val="00B050"/>
                </a:solidFill>
              </a:rPr>
              <a:t> [Sec 109(5)]</a:t>
            </a:r>
            <a:endParaRPr lang="en-US" dirty="0"/>
          </a:p>
          <a:p>
            <a:r>
              <a:rPr lang="en-US" dirty="0"/>
              <a:t>President can transfer matters from one bench to another and to Principal bench </a:t>
            </a:r>
            <a:r>
              <a:rPr lang="en-US" dirty="0">
                <a:solidFill>
                  <a:srgbClr val="00B050"/>
                </a:solidFill>
              </a:rPr>
              <a:t>[Sec 109(6)]</a:t>
            </a:r>
          </a:p>
          <a:p>
            <a:pPr lvl="1"/>
            <a:r>
              <a:rPr lang="en-US" dirty="0">
                <a:solidFill>
                  <a:srgbClr val="00B050"/>
                </a:solidFill>
              </a:rPr>
              <a:t>Identical matter pending before </a:t>
            </a:r>
            <a:r>
              <a:rPr lang="en-US">
                <a:solidFill>
                  <a:srgbClr val="00B050"/>
                </a:solidFill>
              </a:rPr>
              <a:t>multiple state benches </a:t>
            </a:r>
            <a:endParaRPr lang="en-US" dirty="0"/>
          </a:p>
        </p:txBody>
      </p:sp>
      <p:sp>
        <p:nvSpPr>
          <p:cNvPr id="7172" name="Slide Number Placeholder 3">
            <a:extLst>
              <a:ext uri="{FF2B5EF4-FFF2-40B4-BE49-F238E27FC236}">
                <a16:creationId xmlns:a16="http://schemas.microsoft.com/office/drawing/2014/main" id="{4F1C5275-1B18-1609-0E80-A6A14315C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BB8715-AE99-4932-BADC-4AF8C35C7DB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58AE23F-C551-E6AA-B785-6CE451DB8A33}"/>
              </a:ext>
            </a:extLst>
          </p:cNvPr>
          <p:cNvCxnSpPr/>
          <p:nvPr/>
        </p:nvCxnSpPr>
        <p:spPr>
          <a:xfrm>
            <a:off x="0" y="1143000"/>
            <a:ext cx="914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7442248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A44EF0-8C7C-D458-9D71-5B6FB47CEE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D0F01D75-8813-0A84-021B-AE4AFBEEA5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400" b="1" dirty="0">
                <a:solidFill>
                  <a:srgbClr val="00B050"/>
                </a:solidFill>
              </a:rPr>
              <a:t>Powers of Tribunal</a:t>
            </a:r>
          </a:p>
        </p:txBody>
      </p:sp>
      <p:sp>
        <p:nvSpPr>
          <p:cNvPr id="9219" name="Rectangle 60">
            <a:extLst>
              <a:ext uri="{FF2B5EF4-FFF2-40B4-BE49-F238E27FC236}">
                <a16:creationId xmlns:a16="http://schemas.microsoft.com/office/drawing/2014/main" id="{50CCCA78-A2DB-4323-24E4-0A6AD61CCFF9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762000" y="1143000"/>
            <a:ext cx="7661275" cy="5091113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sz="2400" dirty="0"/>
              <a:t>Tribunal can </a:t>
            </a:r>
            <a:r>
              <a:rPr lang="en-US" sz="2400" b="1" dirty="0"/>
              <a:t>confirm, modify, annul, or remand </a:t>
            </a:r>
            <a:r>
              <a:rPr lang="en-US" sz="2400" dirty="0"/>
              <a:t>to FA/RA/Adj Auth </a:t>
            </a:r>
            <a:r>
              <a:rPr lang="en-US" sz="2400" dirty="0">
                <a:solidFill>
                  <a:srgbClr val="00B050"/>
                </a:solidFill>
              </a:rPr>
              <a:t>[Section 113]</a:t>
            </a:r>
          </a:p>
          <a:p>
            <a:r>
              <a:rPr lang="en-US" sz="2400" b="1" dirty="0"/>
              <a:t>Inherent Powers</a:t>
            </a:r>
            <a:r>
              <a:rPr lang="en-US" sz="2400" dirty="0"/>
              <a:t>: Tribunal has inherent powers to make orders or give directions necessary for </a:t>
            </a:r>
            <a:r>
              <a:rPr lang="en-US" sz="2400" dirty="0">
                <a:solidFill>
                  <a:srgbClr val="C00000"/>
                </a:solidFill>
              </a:rPr>
              <a:t>meeting the ends of justice or preventing abuse of the Tribunal process</a:t>
            </a:r>
            <a:r>
              <a:rPr lang="en-US" sz="2400" dirty="0"/>
              <a:t>.</a:t>
            </a:r>
            <a:r>
              <a:rPr lang="en-US" sz="2400" dirty="0">
                <a:solidFill>
                  <a:srgbClr val="00B050"/>
                </a:solidFill>
              </a:rPr>
              <a:t> [Rule 10 of Proc Rules]</a:t>
            </a:r>
          </a:p>
          <a:p>
            <a:r>
              <a:rPr lang="en-US" sz="2400" dirty="0"/>
              <a:t>Can exempt the parties from compliance with any requirement of GSTAT Proc Rules </a:t>
            </a:r>
            <a:r>
              <a:rPr lang="en-US" sz="2400" dirty="0">
                <a:solidFill>
                  <a:srgbClr val="C00000"/>
                </a:solidFill>
              </a:rPr>
              <a:t>to render substantial justice.</a:t>
            </a:r>
            <a:r>
              <a:rPr lang="en-US" sz="2400" dirty="0">
                <a:solidFill>
                  <a:srgbClr val="00B050"/>
                </a:solidFill>
              </a:rPr>
              <a:t> [Rule 13 of Proc Rules]</a:t>
            </a:r>
          </a:p>
          <a:p>
            <a:r>
              <a:rPr lang="en-US" sz="2400" dirty="0"/>
              <a:t>Can award cost of litigation </a:t>
            </a:r>
            <a:r>
              <a:rPr lang="en-US" sz="2400" dirty="0">
                <a:solidFill>
                  <a:srgbClr val="00B050"/>
                </a:solidFill>
              </a:rPr>
              <a:t>[Rule 120 of Proc Rules]</a:t>
            </a:r>
          </a:p>
          <a:p>
            <a:r>
              <a:rPr lang="en-US" sz="2400" dirty="0"/>
              <a:t>Can impose exemplary </a:t>
            </a:r>
            <a:r>
              <a:rPr lang="en-IN" sz="2400" dirty="0"/>
              <a:t>costs on defaulting party. </a:t>
            </a:r>
            <a:r>
              <a:rPr lang="en-US" sz="2400" dirty="0">
                <a:solidFill>
                  <a:srgbClr val="00B050"/>
                </a:solidFill>
              </a:rPr>
              <a:t>[Rule 120 of Proc Rules]</a:t>
            </a:r>
          </a:p>
          <a:p>
            <a:endParaRPr lang="en-US" sz="2000" b="1" dirty="0"/>
          </a:p>
          <a:p>
            <a:pPr marL="0" indent="0">
              <a:buNone/>
            </a:pPr>
            <a:endParaRPr lang="en-US" sz="2000" strike="sngStrike" dirty="0"/>
          </a:p>
          <a:p>
            <a:pPr lvl="1"/>
            <a:endParaRPr lang="en-US" sz="2400" dirty="0">
              <a:solidFill>
                <a:srgbClr val="00B050"/>
              </a:solidFill>
              <a:highlight>
                <a:srgbClr val="FFFF00"/>
              </a:highlight>
            </a:endParaRPr>
          </a:p>
          <a:p>
            <a:pPr lvl="1"/>
            <a:endParaRPr lang="en-US" dirty="0">
              <a:solidFill>
                <a:srgbClr val="00B050"/>
              </a:solidFill>
            </a:endParaRPr>
          </a:p>
          <a:p>
            <a:pPr lvl="1"/>
            <a:endParaRPr lang="en-US" dirty="0">
              <a:solidFill>
                <a:srgbClr val="00B050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9BA5EBA-33B9-6CAB-7BEE-78B3DB974CA7}"/>
              </a:ext>
            </a:extLst>
          </p:cNvPr>
          <p:cNvCxnSpPr/>
          <p:nvPr/>
        </p:nvCxnSpPr>
        <p:spPr>
          <a:xfrm>
            <a:off x="0" y="1143000"/>
            <a:ext cx="914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1203809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11FD5-FCB4-1536-D7B5-620F0B6DDF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8ADD2E3F-C36E-9D98-D5C4-7659C9BD10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31863" y="96838"/>
            <a:ext cx="7158037" cy="1190625"/>
          </a:xfrm>
        </p:spPr>
        <p:txBody>
          <a:bodyPr/>
          <a:lstStyle/>
          <a:p>
            <a:pPr eaLnBrk="1" hangingPunct="1"/>
            <a:r>
              <a:rPr lang="en-US" altLang="en-US" sz="3600" b="1" dirty="0">
                <a:solidFill>
                  <a:srgbClr val="00B050"/>
                </a:solidFill>
              </a:rPr>
              <a:t>Do’s and Don’t</a:t>
            </a:r>
          </a:p>
        </p:txBody>
      </p:sp>
      <p:sp>
        <p:nvSpPr>
          <p:cNvPr id="9219" name="Rectangle 60">
            <a:extLst>
              <a:ext uri="{FF2B5EF4-FFF2-40B4-BE49-F238E27FC236}">
                <a16:creationId xmlns:a16="http://schemas.microsoft.com/office/drawing/2014/main" id="{AC52629F-5F32-2277-557A-BBEC17C0AB0C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304801" y="1066800"/>
            <a:ext cx="8458200" cy="5148263"/>
          </a:xfrm>
        </p:spPr>
        <p:txBody>
          <a:bodyPr/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en-US" sz="2800" dirty="0"/>
              <a:t>File appeal on time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en-US" sz="2800" dirty="0">
                <a:solidFill>
                  <a:srgbClr val="C00000"/>
                </a:solidFill>
              </a:rPr>
              <a:t>GSTAT do not have unlimited powers to condone the delay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en-US" sz="2800" dirty="0"/>
              <a:t>Last fact-finding authority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en-US" dirty="0">
                <a:solidFill>
                  <a:srgbClr val="C00000"/>
                </a:solidFill>
              </a:rPr>
              <a:t>Be Careful with factual disputes/bring facts on record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en-US" dirty="0">
                <a:solidFill>
                  <a:srgbClr val="002060"/>
                </a:solidFill>
              </a:rPr>
              <a:t>Do raise all legal issues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en-US" dirty="0">
                <a:solidFill>
                  <a:srgbClr val="C00000"/>
                </a:solidFill>
              </a:rPr>
              <a:t>Keep in mind that it is the last tax specific forum 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7172" name="Slide Number Placeholder 3">
            <a:extLst>
              <a:ext uri="{FF2B5EF4-FFF2-40B4-BE49-F238E27FC236}">
                <a16:creationId xmlns:a16="http://schemas.microsoft.com/office/drawing/2014/main" id="{D241F0C1-A994-D02E-8152-CD713E313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D0DED-F7B2-4DB8-89B7-99E947B2DA9E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35574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5748</TotalTime>
  <Words>846</Words>
  <Application>Microsoft Office PowerPoint</Application>
  <PresentationFormat>On-screen Show (4:3)</PresentationFormat>
  <Paragraphs>128</Paragraphs>
  <Slides>15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Garamond</vt:lpstr>
      <vt:lpstr>Times New Roman</vt:lpstr>
      <vt:lpstr>Wingdings</vt:lpstr>
      <vt:lpstr>Office Theme</vt:lpstr>
      <vt:lpstr>PowerPoint Presentation</vt:lpstr>
      <vt:lpstr>PowerPoint Presentation</vt:lpstr>
      <vt:lpstr>GSTAT  Established under Section 109 of the CGST Act, 2017</vt:lpstr>
      <vt:lpstr>GSTAT [u/s 109-116]</vt:lpstr>
      <vt:lpstr>Cases before GSTAT</vt:lpstr>
      <vt:lpstr>Principal Bench Exclusive Jurisdiction [Sec 109(5)]</vt:lpstr>
      <vt:lpstr>State Bench Jurisdiction </vt:lpstr>
      <vt:lpstr>Powers of Tribunal</vt:lpstr>
      <vt:lpstr>Do’s and Don’t</vt:lpstr>
      <vt:lpstr>Presentation before GSTAT</vt:lpstr>
      <vt:lpstr>Presentation before GSTAT</vt:lpstr>
      <vt:lpstr>How to proceed</vt:lpstr>
      <vt:lpstr>Case Summary: Allegations and Counter allegations  </vt:lpstr>
      <vt:lpstr>Content Vs Art of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BUDGET 2010</dc:title>
  <dc:creator>Pramod Rai</dc:creator>
  <cp:lastModifiedBy>GSTAT.USER01</cp:lastModifiedBy>
  <cp:revision>549</cp:revision>
  <dcterms:created xsi:type="dcterms:W3CDTF">2006-08-16T00:00:00Z</dcterms:created>
  <dcterms:modified xsi:type="dcterms:W3CDTF">2026-07-02T07:32:49Z</dcterms:modified>
</cp:coreProperties>
</file>